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1" r:id="rId2"/>
    <p:sldId id="260" r:id="rId3"/>
    <p:sldId id="261" r:id="rId4"/>
    <p:sldId id="262" r:id="rId5"/>
    <p:sldId id="263" r:id="rId6"/>
    <p:sldId id="264" r:id="rId7"/>
    <p:sldId id="265" r:id="rId8"/>
    <p:sldId id="266" r:id="rId9"/>
    <p:sldId id="267" r:id="rId10"/>
    <p:sldId id="268" r:id="rId11"/>
    <p:sldId id="269" r:id="rId12"/>
    <p:sldId id="270" r:id="rId13"/>
    <p:sldId id="286" r:id="rId14"/>
    <p:sldId id="271" r:id="rId15"/>
    <p:sldId id="285" r:id="rId16"/>
    <p:sldId id="272" r:id="rId17"/>
    <p:sldId id="273" r:id="rId18"/>
    <p:sldId id="279" r:id="rId19"/>
    <p:sldId id="275" r:id="rId20"/>
    <p:sldId id="276" r:id="rId21"/>
    <p:sldId id="277" r:id="rId22"/>
    <p:sldId id="278" r:id="rId23"/>
    <p:sldId id="280"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wlai" initials="t" lastIdx="1" clrIdx="0">
    <p:extLst>
      <p:ext uri="{19B8F6BF-5375-455C-9EA6-DF929625EA0E}">
        <p15:presenceInfo xmlns:p15="http://schemas.microsoft.com/office/powerpoint/2012/main" userId="twl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A3"/>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89257" autoAdjust="0"/>
  </p:normalViewPr>
  <p:slideViewPr>
    <p:cSldViewPr>
      <p:cViewPr varScale="1">
        <p:scale>
          <a:sx n="131" d="100"/>
          <a:sy n="131" d="100"/>
        </p:scale>
        <p:origin x="990" y="132"/>
      </p:cViewPr>
      <p:guideLst>
        <p:guide orient="horz" pos="2160"/>
        <p:guide pos="2880"/>
      </p:guideLst>
    </p:cSldViewPr>
  </p:slideViewPr>
  <p:outlineViewPr>
    <p:cViewPr>
      <p:scale>
        <a:sx n="33" d="100"/>
        <a:sy n="33" d="100"/>
      </p:scale>
      <p:origin x="0" y="1062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10/17/2019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466588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10/17/2019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10/17/2019</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10/17/2019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10/17/2019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10/17/2019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10/17/2019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algn="r">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10/17/2019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10/17/2019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10/17/2019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10/17/2019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10/17/2019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United_States_Treasury_security"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26.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a:t>
            </a:r>
            <a:r>
              <a:rPr lang="en-US" dirty="0" smtClean="0"/>
              <a:t>Edition, Global Edition</a:t>
            </a:r>
            <a:endParaRPr lang="en-US" dirty="0"/>
          </a:p>
        </p:txBody>
      </p:sp>
      <p:sp>
        <p:nvSpPr>
          <p:cNvPr id="4" name="Text Placeholder 3"/>
          <p:cNvSpPr>
            <a:spLocks noGrp="1"/>
          </p:cNvSpPr>
          <p:nvPr>
            <p:ph type="body" sz="quarter" idx="14"/>
          </p:nvPr>
        </p:nvSpPr>
        <p:spPr>
          <a:xfrm>
            <a:off x="5029200" y="1905000"/>
            <a:ext cx="3657600" cy="1142999"/>
          </a:xfrm>
        </p:spPr>
        <p:txBody>
          <a:bodyPr/>
          <a:lstStyle/>
          <a:p>
            <a:r>
              <a:rPr lang="en-US" altLang="en-US" dirty="0" smtClean="0"/>
              <a:t>Chapter 4</a:t>
            </a:r>
            <a:endParaRPr lang="en-US" dirty="0"/>
          </a:p>
        </p:txBody>
      </p:sp>
      <p:sp>
        <p:nvSpPr>
          <p:cNvPr id="5" name="Text Placeholder 4"/>
          <p:cNvSpPr>
            <a:spLocks noGrp="1"/>
          </p:cNvSpPr>
          <p:nvPr>
            <p:ph type="body" sz="quarter" idx="15"/>
          </p:nvPr>
        </p:nvSpPr>
        <p:spPr/>
        <p:txBody>
          <a:bodyPr/>
          <a:lstStyle/>
          <a:p>
            <a:r>
              <a:rPr lang="en-US" dirty="0"/>
              <a:t>The Meaning of Interest Rates</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6"/>
          </p:nvPr>
        </p:nvSpPr>
        <p:spPr/>
        <p:txBody>
          <a:bodyPr/>
          <a:lstStyle/>
          <a:p>
            <a:r>
              <a:rPr lang="en-US" altLang="en-US" dirty="0"/>
              <a:t>Copyright © 2019 Pearson Education, Ltd</a:t>
            </a:r>
            <a:r>
              <a:rPr lang="en-US" altLang="en-US" dirty="0" smtClean="0"/>
              <a:t>.</a:t>
            </a:r>
            <a:endParaRPr lang="en-US" altLang="en-US" dirty="0"/>
          </a:p>
        </p:txBody>
      </p:sp>
    </p:spTree>
    <p:extLst>
      <p:ext uri="{BB962C8B-B14F-4D97-AF65-F5344CB8AC3E}">
        <p14:creationId xmlns:p14="http://schemas.microsoft.com/office/powerpoint/2010/main" val="1269106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Yield to Maturity on a Simple Loan</a:t>
            </a:r>
            <a:endParaRPr lang="en-IN" dirty="0"/>
          </a:p>
        </p:txBody>
      </p:sp>
      <p:graphicFrame>
        <p:nvGraphicFramePr>
          <p:cNvPr id="5" name="Object 4" descr="The figure shows the calculation of rate of interest.&#10;Present Value, PV, is equal to, amount borrowed, is equal to, dollar 100. &#10;CF is equal to cash flow in one year, is equal to dollar 110. &#10;n, is equal to, number of years, is equal to 1. &#10;so, dollar 100, is equal to, dollar 110 over, 1 plus I whose raised to the power 1. &#10;Cross multiplying and simplifying, we get, i , is equal to 0.10, that is, 10 percent. &#10;For simple loans, the simple interest rate equals the yield to maturity."/>
          <p:cNvGraphicFramePr>
            <a:graphicFrameLocks noChangeAspect="1"/>
          </p:cNvGraphicFramePr>
          <p:nvPr>
            <p:extLst>
              <p:ext uri="{D42A27DB-BD31-4B8C-83A1-F6EECF244321}">
                <p14:modId xmlns:p14="http://schemas.microsoft.com/office/powerpoint/2010/main" val="475215340"/>
              </p:ext>
            </p:extLst>
          </p:nvPr>
        </p:nvGraphicFramePr>
        <p:xfrm>
          <a:off x="1371600" y="1664634"/>
          <a:ext cx="6172199" cy="4379538"/>
        </p:xfrm>
        <a:graphic>
          <a:graphicData uri="http://schemas.openxmlformats.org/presentationml/2006/ole">
            <mc:AlternateContent xmlns:mc="http://schemas.openxmlformats.org/markup-compatibility/2006">
              <mc:Choice xmlns:v="urn:schemas-microsoft-com:vml" Requires="v">
                <p:oleObj spid="_x0000_s5298" name="Equation" r:id="rId3" imgW="3454400" imgH="2451100" progId="Equation.DSMT4">
                  <p:embed/>
                </p:oleObj>
              </mc:Choice>
              <mc:Fallback>
                <p:oleObj name="Equation" r:id="rId3" imgW="3454400" imgH="2451100" progId="Equation.DSMT4">
                  <p:embed/>
                  <p:pic>
                    <p:nvPicPr>
                      <p:cNvPr id="0"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664634"/>
                        <a:ext cx="6172199" cy="4379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29224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Fixed-Payment </a:t>
            </a:r>
            <a:r>
              <a:rPr lang="en-US" dirty="0" smtClean="0"/>
              <a:t>Loan</a:t>
            </a:r>
            <a:endParaRPr lang="en-IN" dirty="0"/>
          </a:p>
        </p:txBody>
      </p:sp>
      <p:sp>
        <p:nvSpPr>
          <p:cNvPr id="3" name="Content Placeholder 2"/>
          <p:cNvSpPr>
            <a:spLocks noGrp="1"/>
          </p:cNvSpPr>
          <p:nvPr>
            <p:ph idx="1"/>
          </p:nvPr>
        </p:nvSpPr>
        <p:spPr>
          <a:xfrm>
            <a:off x="457200" y="1600201"/>
            <a:ext cx="8229600" cy="2514600"/>
          </a:xfrm>
        </p:spPr>
        <p:txBody>
          <a:bodyPr/>
          <a:lstStyle/>
          <a:p>
            <a:pPr marL="0" indent="0" algn="ctr">
              <a:buNone/>
            </a:pPr>
            <a:r>
              <a:rPr lang="en-IN" dirty="0" smtClean="0"/>
              <a:t>The </a:t>
            </a:r>
            <a:r>
              <a:rPr lang="en-IN" dirty="0"/>
              <a:t>same cash flow payment every period throughout the life of the </a:t>
            </a:r>
            <a:r>
              <a:rPr lang="en-IN" dirty="0" smtClean="0"/>
              <a:t>loan</a:t>
            </a:r>
          </a:p>
          <a:p>
            <a:pPr marL="0" indent="0" algn="ctr">
              <a:buNone/>
            </a:pPr>
            <a:r>
              <a:rPr lang="en-IN" dirty="0" smtClean="0"/>
              <a:t>LV </a:t>
            </a:r>
            <a:r>
              <a:rPr lang="en-IN" dirty="0"/>
              <a:t>= loan </a:t>
            </a:r>
            <a:r>
              <a:rPr lang="en-IN" dirty="0" smtClean="0"/>
              <a:t>value</a:t>
            </a:r>
          </a:p>
          <a:p>
            <a:pPr marL="0" indent="0" algn="ctr">
              <a:buNone/>
            </a:pPr>
            <a:r>
              <a:rPr lang="en-IN" dirty="0" smtClean="0"/>
              <a:t>FP </a:t>
            </a:r>
            <a:r>
              <a:rPr lang="en-IN" dirty="0"/>
              <a:t>= fixed yearly </a:t>
            </a:r>
            <a:r>
              <a:rPr lang="en-IN" dirty="0" smtClean="0"/>
              <a:t>payment</a:t>
            </a:r>
          </a:p>
          <a:p>
            <a:pPr marL="0" indent="0" algn="ctr">
              <a:buNone/>
            </a:pPr>
            <a:r>
              <a:rPr lang="en-IN" i="1" dirty="0" smtClean="0"/>
              <a:t>n</a:t>
            </a:r>
            <a:r>
              <a:rPr lang="en-IN" dirty="0" smtClean="0"/>
              <a:t> = </a:t>
            </a:r>
            <a:r>
              <a:rPr lang="en-IN" dirty="0"/>
              <a:t>number of years until </a:t>
            </a:r>
            <a:r>
              <a:rPr lang="en-IN" dirty="0" smtClean="0"/>
              <a:t>maturity</a:t>
            </a:r>
            <a:endParaRPr lang="en-IN" dirty="0"/>
          </a:p>
        </p:txBody>
      </p:sp>
      <p:graphicFrame>
        <p:nvGraphicFramePr>
          <p:cNvPr id="5" name="Object 4" descr="A formula for deriving value of a fixed-payment loan is shown.&#10;The loan value, L V, is equal to F P over 1 plus i, plus, F P over 1 plus I whole raised to the power 2, plus, F P over 1 plus i whole raised to the power 3, and so on till F P over 1 plus i, whole raised to the power n."/>
          <p:cNvGraphicFramePr>
            <a:graphicFrameLocks noChangeAspect="1"/>
          </p:cNvGraphicFramePr>
          <p:nvPr>
            <p:extLst>
              <p:ext uri="{D42A27DB-BD31-4B8C-83A1-F6EECF244321}">
                <p14:modId xmlns:p14="http://schemas.microsoft.com/office/powerpoint/2010/main" val="1856893753"/>
              </p:ext>
            </p:extLst>
          </p:nvPr>
        </p:nvGraphicFramePr>
        <p:xfrm>
          <a:off x="2032000" y="4305300"/>
          <a:ext cx="5170488" cy="808038"/>
        </p:xfrm>
        <a:graphic>
          <a:graphicData uri="http://schemas.openxmlformats.org/presentationml/2006/ole">
            <mc:AlternateContent xmlns:mc="http://schemas.openxmlformats.org/markup-compatibility/2006">
              <mc:Choice xmlns:v="urn:schemas-microsoft-com:vml" Requires="v">
                <p:oleObj spid="_x0000_s6322" name="Equation" r:id="rId3" imgW="2679700" imgH="419100" progId="Equation.DSMT4">
                  <p:embed/>
                </p:oleObj>
              </mc:Choice>
              <mc:Fallback>
                <p:oleObj name="Equation" r:id="rId3" imgW="2679700" imgH="419100" progId="Equation.DSMT4">
                  <p:embed/>
                  <p:pic>
                    <p:nvPicPr>
                      <p:cNvPr id="0" name="Object 3" descr="A formula for deriving value of a fixed-payment loan is shown.&#10;The loan value, L V, is equal to F P over 1 plus i, plus, F P over 1 plus I whole raised to the power 2, plus, F P over 1 plus i whole raised to the power 3, and so on till F P over 1 plus i, whole raised to the power 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4305300"/>
                        <a:ext cx="5170488"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01076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Coupon Bond</a:t>
            </a:r>
            <a:r>
              <a:rPr lang="en-IN" dirty="0" smtClean="0"/>
              <a:t> </a:t>
            </a:r>
            <a:r>
              <a:rPr lang="en-US" sz="2000" b="0" dirty="0" smtClean="0"/>
              <a:t>(1 </a:t>
            </a:r>
            <a:r>
              <a:rPr lang="en-US" sz="2000" b="0" dirty="0"/>
              <a:t>of </a:t>
            </a:r>
            <a:r>
              <a:rPr lang="en-US" sz="2000" b="0" dirty="0" smtClean="0"/>
              <a:t>6)</a:t>
            </a:r>
            <a:endParaRPr lang="en-IN" dirty="0"/>
          </a:p>
        </p:txBody>
      </p:sp>
      <p:sp>
        <p:nvSpPr>
          <p:cNvPr id="3" name="Content Placeholder 2"/>
          <p:cNvSpPr>
            <a:spLocks noGrp="1"/>
          </p:cNvSpPr>
          <p:nvPr>
            <p:ph idx="1"/>
          </p:nvPr>
        </p:nvSpPr>
        <p:spPr>
          <a:xfrm>
            <a:off x="457200" y="1600201"/>
            <a:ext cx="8229600" cy="2743200"/>
          </a:xfrm>
        </p:spPr>
        <p:txBody>
          <a:bodyPr/>
          <a:lstStyle/>
          <a:p>
            <a:pPr marL="0" indent="0" algn="ctr">
              <a:buNone/>
            </a:pPr>
            <a:r>
              <a:rPr lang="en-IN" dirty="0" smtClean="0"/>
              <a:t>Using </a:t>
            </a:r>
            <a:r>
              <a:rPr lang="en-IN" dirty="0"/>
              <a:t>the same strategy used for the fixed-payment </a:t>
            </a:r>
            <a:r>
              <a:rPr lang="en-IN" dirty="0" smtClean="0"/>
              <a:t>loan:</a:t>
            </a:r>
          </a:p>
          <a:p>
            <a:pPr marL="0" indent="0" algn="ctr">
              <a:buNone/>
            </a:pPr>
            <a:r>
              <a:rPr lang="en-IN" dirty="0" smtClean="0"/>
              <a:t>P </a:t>
            </a:r>
            <a:r>
              <a:rPr lang="en-IN" dirty="0"/>
              <a:t>= price of coupon </a:t>
            </a:r>
            <a:r>
              <a:rPr lang="en-IN" dirty="0" smtClean="0"/>
              <a:t>bond</a:t>
            </a:r>
          </a:p>
          <a:p>
            <a:pPr marL="0" indent="0" algn="ctr">
              <a:buNone/>
            </a:pPr>
            <a:r>
              <a:rPr lang="en-IN" dirty="0" smtClean="0"/>
              <a:t>C </a:t>
            </a:r>
            <a:r>
              <a:rPr lang="en-IN" dirty="0"/>
              <a:t>= yearly coupon </a:t>
            </a:r>
            <a:r>
              <a:rPr lang="en-IN" dirty="0" smtClean="0"/>
              <a:t>payment</a:t>
            </a:r>
          </a:p>
          <a:p>
            <a:pPr marL="0" indent="0" algn="ctr">
              <a:buNone/>
            </a:pPr>
            <a:r>
              <a:rPr lang="en-IN" dirty="0" smtClean="0"/>
              <a:t>F </a:t>
            </a:r>
            <a:r>
              <a:rPr lang="en-IN" dirty="0"/>
              <a:t>= face value of the </a:t>
            </a:r>
            <a:r>
              <a:rPr lang="en-IN" dirty="0" smtClean="0"/>
              <a:t>bond</a:t>
            </a:r>
          </a:p>
          <a:p>
            <a:pPr marL="0" indent="0" algn="ctr">
              <a:buNone/>
            </a:pPr>
            <a:r>
              <a:rPr lang="en-IN" i="1" dirty="0" smtClean="0"/>
              <a:t>n</a:t>
            </a:r>
            <a:r>
              <a:rPr lang="en-IN" dirty="0" smtClean="0"/>
              <a:t> = </a:t>
            </a:r>
            <a:r>
              <a:rPr lang="en-IN" dirty="0"/>
              <a:t>years to </a:t>
            </a:r>
            <a:r>
              <a:rPr lang="en-IN" dirty="0" smtClean="0"/>
              <a:t>maturity date</a:t>
            </a:r>
          </a:p>
        </p:txBody>
      </p:sp>
      <p:graphicFrame>
        <p:nvGraphicFramePr>
          <p:cNvPr id="4" name="Object 3" descr="The formula to calculate price of coupon bond is shown.&#10;The lprice of coupon bond , P,  is equal to: C, over, 1 plus I, plus, C over 1 plus I whole raised to the power 2, and so on to C over,1 plus I, whose raised to the power n, plus F over, 1 plus I, whole raised to the power, n."/>
          <p:cNvGraphicFramePr>
            <a:graphicFrameLocks noChangeAspect="1"/>
          </p:cNvGraphicFramePr>
          <p:nvPr>
            <p:extLst>
              <p:ext uri="{D42A27DB-BD31-4B8C-83A1-F6EECF244321}">
                <p14:modId xmlns:p14="http://schemas.microsoft.com/office/powerpoint/2010/main" val="1155638419"/>
              </p:ext>
            </p:extLst>
          </p:nvPr>
        </p:nvGraphicFramePr>
        <p:xfrm>
          <a:off x="1574800" y="4495800"/>
          <a:ext cx="6146800" cy="838200"/>
        </p:xfrm>
        <a:graphic>
          <a:graphicData uri="http://schemas.openxmlformats.org/presentationml/2006/ole">
            <mc:AlternateContent xmlns:mc="http://schemas.openxmlformats.org/markup-compatibility/2006">
              <mc:Choice xmlns:v="urn:schemas-microsoft-com:vml" Requires="v">
                <p:oleObj spid="_x0000_s7344" name="Equation" r:id="rId3" imgW="3073400" imgH="419100" progId="Equation.DSMT4">
                  <p:embed/>
                </p:oleObj>
              </mc:Choice>
              <mc:Fallback>
                <p:oleObj name="Equation" r:id="rId3" imgW="3073400" imgH="419100" progId="Equation.DSMT4">
                  <p:embed/>
                  <p:pic>
                    <p:nvPicPr>
                      <p:cNvPr id="0"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800" y="4495800"/>
                        <a:ext cx="61468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2834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標題 13"/>
          <p:cNvSpPr>
            <a:spLocks noGrp="1"/>
          </p:cNvSpPr>
          <p:nvPr>
            <p:ph type="title"/>
          </p:nvPr>
        </p:nvSpPr>
        <p:spPr>
          <a:xfrm>
            <a:off x="304800" y="228600"/>
            <a:ext cx="8229600" cy="1097280"/>
          </a:xfrm>
        </p:spPr>
        <p:txBody>
          <a:bodyPr/>
          <a:lstStyle/>
          <a:p>
            <a:r>
              <a:rPr lang="en-US" altLang="en-US" dirty="0">
                <a:ea typeface="ヒラギノ角ゴ Pro W3" pitchFamily="-84" charset="-128"/>
              </a:rPr>
              <a:t>Coupon </a:t>
            </a:r>
            <a:r>
              <a:rPr lang="en-US" altLang="en-US" dirty="0" smtClean="0">
                <a:ea typeface="ヒラギノ角ゴ Pro W3" pitchFamily="-84" charset="-128"/>
              </a:rPr>
              <a:t>Bond </a:t>
            </a:r>
            <a:r>
              <a:rPr lang="en-US" altLang="zh-TW" sz="2000" b="0" dirty="0" smtClean="0"/>
              <a:t>(2 </a:t>
            </a:r>
            <a:r>
              <a:rPr lang="en-US" altLang="zh-TW" sz="2000" b="0" dirty="0"/>
              <a:t>of 6)</a:t>
            </a:r>
            <a:endParaRPr lang="zh-TW" altLang="en-US" sz="2000" dirty="0"/>
          </a:p>
        </p:txBody>
      </p:sp>
      <p:sp>
        <p:nvSpPr>
          <p:cNvPr id="15" name="內容版面配置區 14"/>
          <p:cNvSpPr>
            <a:spLocks noGrp="1"/>
          </p:cNvSpPr>
          <p:nvPr>
            <p:ph idx="1"/>
          </p:nvPr>
        </p:nvSpPr>
        <p:spPr>
          <a:xfrm>
            <a:off x="457200" y="1600200"/>
            <a:ext cx="3429000" cy="4525963"/>
          </a:xfrm>
        </p:spPr>
        <p:txBody>
          <a:bodyPr/>
          <a:lstStyle/>
          <a:p>
            <a:pPr>
              <a:defRPr/>
            </a:pPr>
            <a:r>
              <a:rPr lang="en-US" altLang="zh-TW" dirty="0"/>
              <a:t>A</a:t>
            </a:r>
            <a:r>
              <a:rPr lang="zh-TW" altLang="en-US" dirty="0"/>
              <a:t> </a:t>
            </a:r>
            <a:r>
              <a:rPr lang="en-US" altLang="zh-TW" dirty="0"/>
              <a:t>coupon bond is identified by four pieces of information:</a:t>
            </a:r>
          </a:p>
          <a:p>
            <a:pPr marL="457200" indent="-457200">
              <a:buFontTx/>
              <a:buAutoNum type="arabicPeriod"/>
              <a:defRPr/>
            </a:pPr>
            <a:r>
              <a:rPr lang="en-US" altLang="zh-TW" dirty="0"/>
              <a:t>Face value</a:t>
            </a:r>
          </a:p>
          <a:p>
            <a:pPr marL="457200" indent="-457200">
              <a:buFontTx/>
              <a:buAutoNum type="arabicPeriod"/>
              <a:defRPr/>
            </a:pPr>
            <a:r>
              <a:rPr lang="en-US" altLang="zh-TW" dirty="0"/>
              <a:t>Agencies that issue this bond</a:t>
            </a:r>
          </a:p>
          <a:p>
            <a:pPr marL="457200" indent="-457200">
              <a:buFontTx/>
              <a:buAutoNum type="arabicPeriod"/>
              <a:defRPr/>
            </a:pPr>
            <a:r>
              <a:rPr lang="en-US" altLang="zh-TW" dirty="0"/>
              <a:t>Maturity date</a:t>
            </a:r>
          </a:p>
          <a:p>
            <a:pPr marL="457200" indent="-457200">
              <a:buFontTx/>
              <a:buAutoNum type="arabicPeriod"/>
              <a:defRPr/>
            </a:pPr>
            <a:r>
              <a:rPr lang="en-US" altLang="zh-TW" dirty="0"/>
              <a:t>The coupon rate</a:t>
            </a:r>
          </a:p>
          <a:p>
            <a:endParaRPr lang="zh-TW" altLang="en-US" dirty="0"/>
          </a:p>
        </p:txBody>
      </p:sp>
      <p:pic>
        <p:nvPicPr>
          <p:cNvPr id="17" name="內容版面配置區 6"/>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3823210" y="762000"/>
            <a:ext cx="4848960" cy="5364163"/>
          </a:xfrm>
          <a:prstGeom prst="rect">
            <a:avLst/>
          </a:prstGeom>
        </p:spPr>
      </p:pic>
      <p:sp>
        <p:nvSpPr>
          <p:cNvPr id="18" name="文字方塊 17"/>
          <p:cNvSpPr txBox="1"/>
          <p:nvPr/>
        </p:nvSpPr>
        <p:spPr>
          <a:xfrm>
            <a:off x="5257800" y="6172200"/>
            <a:ext cx="3414370" cy="215444"/>
          </a:xfrm>
          <a:prstGeom prst="rect">
            <a:avLst/>
          </a:prstGeom>
          <a:noFill/>
        </p:spPr>
        <p:txBody>
          <a:bodyPr wrap="square" rtlCol="0">
            <a:spAutoFit/>
          </a:bodyPr>
          <a:lstStyle/>
          <a:p>
            <a:r>
              <a:rPr lang="en-US" altLang="zh-TW" sz="800" dirty="0" smtClean="0"/>
              <a:t>Source: </a:t>
            </a:r>
            <a:r>
              <a:rPr lang="en-US" altLang="zh-TW" sz="800" dirty="0">
                <a:hlinkClick r:id="rId3"/>
              </a:rPr>
              <a:t>https://en.wikipedia.org/wiki/United_States_Treasury_security</a:t>
            </a:r>
            <a:endParaRPr lang="zh-TW" altLang="en-US" sz="800" dirty="0" err="1" smtClean="0"/>
          </a:p>
        </p:txBody>
      </p:sp>
    </p:spTree>
    <p:extLst>
      <p:ext uri="{BB962C8B-B14F-4D97-AF65-F5344CB8AC3E}">
        <p14:creationId xmlns:p14="http://schemas.microsoft.com/office/powerpoint/2010/main" val="2062036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Coupon </a:t>
            </a:r>
            <a:r>
              <a:rPr lang="en-US" dirty="0" smtClean="0"/>
              <a:t>Bond </a:t>
            </a:r>
            <a:r>
              <a:rPr lang="en-US" sz="2000" b="0" dirty="0" smtClean="0"/>
              <a:t>(3 </a:t>
            </a:r>
            <a:r>
              <a:rPr lang="en-US" sz="2000" b="0" dirty="0"/>
              <a:t>of </a:t>
            </a:r>
            <a:r>
              <a:rPr lang="en-US" sz="2000" b="0" dirty="0" smtClean="0"/>
              <a:t>6)</a:t>
            </a:r>
            <a:endParaRPr lang="en-IN"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spcAft>
                    <a:spcPts val="600"/>
                  </a:spcAft>
                </a:pPr>
                <a:r>
                  <a:rPr lang="en-US" dirty="0" smtClean="0">
                    <a:ea typeface="ヒラギノ角ゴ Pro W3" charset="-128"/>
                  </a:rPr>
                  <a:t>When the coupon bond is priced at its face value, the yield to maturity equals the coupon rate.</a:t>
                </a:r>
              </a:p>
              <a:p>
                <a:pPr marL="0" indent="0">
                  <a:spcAft>
                    <a:spcPts val="600"/>
                  </a:spcAft>
                  <a:buNone/>
                </a:pPr>
                <a:r>
                  <a:rPr lang="en-US" i="1" dirty="0">
                    <a:latin typeface="Cambria Math" panose="02040503050406030204" pitchFamily="18" charset="0"/>
                    <a:ea typeface="ヒラギノ角ゴ Pro W3" charset="-128"/>
                  </a:rPr>
                  <a:t> </a:t>
                </a:r>
                <a:r>
                  <a:rPr lang="en-US" i="1" dirty="0" smtClean="0">
                    <a:latin typeface="Cambria Math" panose="02040503050406030204" pitchFamily="18" charset="0"/>
                    <a:ea typeface="ヒラギノ角ゴ Pro W3" charset="-128"/>
                  </a:rPr>
                  <a:t>   </a:t>
                </a:r>
                <a:r>
                  <a:rPr lang="en-US" altLang="zh-TW" dirty="0" smtClean="0">
                    <a:ea typeface="ヒラギノ角ゴ Pro W3" charset="-128"/>
                  </a:rPr>
                  <a:t>We can show the statement by using simple algebra: </a:t>
                </a:r>
                <a:endParaRPr lang="en-US" b="0" dirty="0" smtClean="0">
                  <a:latin typeface="Arial (本文)"/>
                  <a:ea typeface="ヒラギノ角ゴ Pro W3" charset="-128"/>
                </a:endParaRPr>
              </a:p>
              <a:p>
                <a:pPr marL="0" indent="0">
                  <a:spcAft>
                    <a:spcPts val="600"/>
                  </a:spcAft>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ヒラギノ角ゴ Pro W3" charset="-128"/>
                        </a:rPr>
                        <m:t>𝑃</m:t>
                      </m:r>
                      <m:r>
                        <a:rPr lang="en-US" b="0" i="1" smtClean="0">
                          <a:latin typeface="Cambria Math" panose="02040503050406030204" pitchFamily="18" charset="0"/>
                          <a:ea typeface="ヒラギノ角ゴ Pro W3" charset="-128"/>
                        </a:rPr>
                        <m:t>=</m:t>
                      </m:r>
                      <m:f>
                        <m:fPr>
                          <m:ctrlPr>
                            <a:rPr lang="en-US" altLang="zh-TW" b="0" i="1" smtClean="0">
                              <a:latin typeface="Cambria Math" panose="02040503050406030204" pitchFamily="18" charset="0"/>
                              <a:ea typeface="ヒラギノ角ゴ Pro W3" charset="-128"/>
                            </a:rPr>
                          </m:ctrlPr>
                        </m:fPr>
                        <m:num>
                          <m:r>
                            <a:rPr lang="en-US" altLang="zh-TW" b="0" i="1" smtClean="0">
                              <a:latin typeface="Cambria Math" panose="02040503050406030204" pitchFamily="18" charset="0"/>
                              <a:ea typeface="ヒラギノ角ゴ Pro W3" charset="-128"/>
                            </a:rPr>
                            <m:t>𝐹</m:t>
                          </m:r>
                          <m:r>
                            <a:rPr lang="en-US" altLang="zh-TW" i="1">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𝑐</m:t>
                          </m:r>
                        </m:num>
                        <m:den>
                          <m:r>
                            <a:rPr lang="en-US" altLang="zh-TW" b="0" i="1" smtClean="0">
                              <a:latin typeface="Cambria Math" panose="02040503050406030204" pitchFamily="18" charset="0"/>
                              <a:ea typeface="ヒラギノ角ゴ Pro W3" charset="-128"/>
                            </a:rPr>
                            <m:t>1+</m:t>
                          </m:r>
                          <m:r>
                            <a:rPr lang="en-US" altLang="zh-TW" b="0" i="1" smtClean="0">
                              <a:latin typeface="Cambria Math" panose="02040503050406030204" pitchFamily="18" charset="0"/>
                              <a:ea typeface="ヒラギノ角ゴ Pro W3" charset="-128"/>
                            </a:rPr>
                            <m:t>𝑖</m:t>
                          </m:r>
                        </m:den>
                      </m:f>
                      <m:r>
                        <a:rPr lang="en-US" altLang="zh-TW" b="0" i="1" smtClean="0">
                          <a:latin typeface="Cambria Math" panose="02040503050406030204" pitchFamily="18" charset="0"/>
                          <a:ea typeface="ヒラギノ角ゴ Pro W3" charset="-128"/>
                        </a:rPr>
                        <m:t>+</m:t>
                      </m:r>
                      <m:f>
                        <m:fPr>
                          <m:ctrlPr>
                            <a:rPr lang="en-US" altLang="zh-TW" i="1">
                              <a:latin typeface="Cambria Math" panose="02040503050406030204" pitchFamily="18" charset="0"/>
                              <a:ea typeface="ヒラギノ角ゴ Pro W3" charset="-128"/>
                            </a:rPr>
                          </m:ctrlPr>
                        </m:fPr>
                        <m:num>
                          <m:r>
                            <a:rPr lang="en-US" altLang="zh-TW" i="1">
                              <a:latin typeface="Cambria Math" panose="02040503050406030204" pitchFamily="18" charset="0"/>
                              <a:ea typeface="ヒラギノ角ゴ Pro W3" charset="-128"/>
                            </a:rPr>
                            <m:t>𝐹</m:t>
                          </m:r>
                          <m:r>
                            <a:rPr lang="en-US" altLang="zh-TW" i="1">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𝑐</m:t>
                          </m:r>
                        </m:num>
                        <m:den>
                          <m:sSup>
                            <m:sSupPr>
                              <m:ctrlPr>
                                <a:rPr lang="en-US" altLang="zh-TW" i="1" smtClean="0">
                                  <a:latin typeface="Cambria Math" panose="02040503050406030204" pitchFamily="18" charset="0"/>
                                  <a:ea typeface="Cambria Math" panose="02040503050406030204" pitchFamily="18" charset="0"/>
                                </a:rPr>
                              </m:ctrlPr>
                            </m:sSupPr>
                            <m:e>
                              <m:d>
                                <m:dPr>
                                  <m:ctrlPr>
                                    <a:rPr lang="en-US" altLang="zh-TW" i="1">
                                      <a:latin typeface="Cambria Math" panose="02040503050406030204" pitchFamily="18" charset="0"/>
                                      <a:ea typeface="Cambria Math" panose="02040503050406030204" pitchFamily="18" charset="0"/>
                                    </a:rPr>
                                  </m:ctrlPr>
                                </m:dPr>
                                <m:e>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e>
                              </m:d>
                            </m:e>
                            <m:sup>
                              <m:r>
                                <a:rPr lang="en-US" altLang="zh-TW" b="0" i="1" smtClean="0">
                                  <a:latin typeface="Cambria Math" panose="02040503050406030204" pitchFamily="18" charset="0"/>
                                  <a:ea typeface="Cambria Math" panose="02040503050406030204" pitchFamily="18" charset="0"/>
                                </a:rPr>
                                <m:t>2</m:t>
                              </m:r>
                            </m:sup>
                          </m:sSup>
                        </m:den>
                      </m:f>
                      <m:r>
                        <a:rPr lang="en-US" altLang="zh-TW" b="0" i="1" smtClean="0">
                          <a:latin typeface="Cambria Math" panose="02040503050406030204" pitchFamily="18" charset="0"/>
                          <a:ea typeface="ヒラギノ角ゴ Pro W3" charset="-128"/>
                        </a:rPr>
                        <m:t>+</m:t>
                      </m:r>
                      <m:f>
                        <m:fPr>
                          <m:ctrlPr>
                            <a:rPr lang="en-US" altLang="zh-TW" i="1">
                              <a:latin typeface="Cambria Math" panose="02040503050406030204" pitchFamily="18" charset="0"/>
                              <a:ea typeface="ヒラギノ角ゴ Pro W3" charset="-128"/>
                            </a:rPr>
                          </m:ctrlPr>
                        </m:fPr>
                        <m:num>
                          <m:r>
                            <a:rPr lang="en-US" altLang="zh-TW" i="1">
                              <a:latin typeface="Cambria Math" panose="02040503050406030204" pitchFamily="18" charset="0"/>
                              <a:ea typeface="ヒラギノ角ゴ Pro W3" charset="-128"/>
                            </a:rPr>
                            <m:t>𝐹</m:t>
                          </m:r>
                          <m:r>
                            <a:rPr lang="en-US" altLang="zh-TW" i="1">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𝑐</m:t>
                          </m:r>
                        </m:num>
                        <m:den>
                          <m:sSup>
                            <m:sSupPr>
                              <m:ctrlPr>
                                <a:rPr lang="en-US" altLang="zh-TW" i="1">
                                  <a:latin typeface="Cambria Math" panose="02040503050406030204" pitchFamily="18" charset="0"/>
                                  <a:ea typeface="Cambria Math" panose="02040503050406030204" pitchFamily="18" charset="0"/>
                                </a:rPr>
                              </m:ctrlPr>
                            </m:sSupPr>
                            <m:e>
                              <m:d>
                                <m:dPr>
                                  <m:ctrlPr>
                                    <a:rPr lang="en-US" altLang="zh-TW" i="1">
                                      <a:latin typeface="Cambria Math" panose="02040503050406030204" pitchFamily="18" charset="0"/>
                                      <a:ea typeface="Cambria Math" panose="02040503050406030204" pitchFamily="18" charset="0"/>
                                    </a:rPr>
                                  </m:ctrlPr>
                                </m:dPr>
                                <m:e>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e>
                              </m:d>
                            </m:e>
                            <m:sup>
                              <m:r>
                                <a:rPr lang="en-US" altLang="zh-TW" b="0" i="1" smtClean="0">
                                  <a:latin typeface="Cambria Math" panose="02040503050406030204" pitchFamily="18" charset="0"/>
                                  <a:ea typeface="ヒラギノ角ゴ Pro W3" charset="-128"/>
                                </a:rPr>
                                <m:t>3</m:t>
                              </m:r>
                            </m:sup>
                          </m:sSup>
                        </m:den>
                      </m:f>
                      <m:r>
                        <a:rPr lang="en-US" altLang="zh-TW" b="0" i="1" smtClean="0">
                          <a:latin typeface="Cambria Math" panose="02040503050406030204" pitchFamily="18" charset="0"/>
                          <a:ea typeface="Cambria Math" panose="02040503050406030204" pitchFamily="18" charset="0"/>
                        </a:rPr>
                        <m:t>…+</m:t>
                      </m:r>
                      <m:f>
                        <m:fPr>
                          <m:ctrlPr>
                            <a:rPr lang="en-US" altLang="zh-TW" i="1">
                              <a:latin typeface="Cambria Math" panose="02040503050406030204" pitchFamily="18" charset="0"/>
                              <a:ea typeface="ヒラギノ角ゴ Pro W3" charset="-128"/>
                            </a:rPr>
                          </m:ctrlPr>
                        </m:fPr>
                        <m:num>
                          <m:r>
                            <a:rPr lang="en-US" altLang="zh-TW" b="0" i="1" smtClean="0">
                              <a:latin typeface="Cambria Math" panose="02040503050406030204" pitchFamily="18" charset="0"/>
                              <a:ea typeface="ヒラギノ角ゴ Pro W3" charset="-128"/>
                            </a:rPr>
                            <m:t>𝐹</m:t>
                          </m:r>
                        </m:num>
                        <m:den>
                          <m:sSup>
                            <m:sSupPr>
                              <m:ctrlPr>
                                <a:rPr lang="en-US" altLang="zh-TW" i="1">
                                  <a:latin typeface="Cambria Math" panose="02040503050406030204" pitchFamily="18" charset="0"/>
                                  <a:ea typeface="Cambria Math" panose="02040503050406030204" pitchFamily="18" charset="0"/>
                                </a:rPr>
                              </m:ctrlPr>
                            </m:sSupPr>
                            <m:e>
                              <m:d>
                                <m:dPr>
                                  <m:ctrlPr>
                                    <a:rPr lang="en-US" altLang="zh-TW" i="1">
                                      <a:latin typeface="Cambria Math" panose="02040503050406030204" pitchFamily="18" charset="0"/>
                                      <a:ea typeface="Cambria Math" panose="02040503050406030204" pitchFamily="18" charset="0"/>
                                    </a:rPr>
                                  </m:ctrlPr>
                                </m:dPr>
                                <m:e>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e>
                              </m:d>
                            </m:e>
                            <m:sup>
                              <m:r>
                                <a:rPr lang="en-US" altLang="zh-TW" b="0" i="1" smtClean="0">
                                  <a:latin typeface="Cambria Math" panose="02040503050406030204" pitchFamily="18" charset="0"/>
                                  <a:ea typeface="ヒラギノ角ゴ Pro W3" charset="-128"/>
                                </a:rPr>
                                <m:t>𝑛</m:t>
                              </m:r>
                            </m:sup>
                          </m:sSup>
                        </m:den>
                      </m:f>
                    </m:oMath>
                  </m:oMathPara>
                </a14:m>
                <a:endParaRPr lang="en-US" dirty="0" smtClean="0">
                  <a:ea typeface="ヒラギノ角ゴ Pro W3" charset="-128"/>
                </a:endParaRPr>
              </a:p>
              <a:p>
                <a:pPr marL="0" indent="0">
                  <a:spcAft>
                    <a:spcPts val="600"/>
                  </a:spcAft>
                  <a:buNone/>
                </a:pPr>
                <a14:m>
                  <m:oMathPara xmlns:m="http://schemas.openxmlformats.org/officeDocument/2006/math">
                    <m:oMathParaPr>
                      <m:jc m:val="centerGroup"/>
                    </m:oMathParaPr>
                    <m:oMath xmlns:m="http://schemas.openxmlformats.org/officeDocument/2006/math">
                      <m:r>
                        <a:rPr lang="en-US" altLang="zh-TW" i="1" smtClean="0">
                          <a:latin typeface="Cambria Math" panose="02040503050406030204" pitchFamily="18" charset="0"/>
                          <a:ea typeface="Cambria Math" panose="02040503050406030204" pitchFamily="18" charset="0"/>
                        </a:rPr>
                        <m:t>→</m:t>
                      </m:r>
                      <m:d>
                        <m:dPr>
                          <m:ctrlPr>
                            <a:rPr lang="en-US" altLang="zh-TW" i="1" smtClean="0">
                              <a:latin typeface="Cambria Math" panose="02040503050406030204" pitchFamily="18" charset="0"/>
                              <a:ea typeface="ヒラギノ角ゴ Pro W3" charset="-128"/>
                            </a:rPr>
                          </m:ctrlPr>
                        </m:dPr>
                        <m:e>
                          <m:r>
                            <a:rPr lang="en-US" altLang="zh-TW" b="0" i="1" smtClean="0">
                              <a:latin typeface="Cambria Math" panose="02040503050406030204" pitchFamily="18" charset="0"/>
                              <a:ea typeface="ヒラギノ角ゴ Pro W3" charset="-128"/>
                            </a:rPr>
                            <m:t>1−</m:t>
                          </m:r>
                          <m:f>
                            <m:fPr>
                              <m:ctrlPr>
                                <a:rPr lang="en-US" altLang="zh-TW" i="1">
                                  <a:latin typeface="Cambria Math" panose="02040503050406030204" pitchFamily="18" charset="0"/>
                                  <a:ea typeface="ヒラギノ角ゴ Pro W3" charset="-128"/>
                                </a:rPr>
                              </m:ctrlPr>
                            </m:fPr>
                            <m:num>
                              <m:r>
                                <a:rPr lang="en-US" altLang="zh-TW" b="0" i="1" smtClean="0">
                                  <a:latin typeface="Cambria Math" panose="02040503050406030204" pitchFamily="18" charset="0"/>
                                  <a:ea typeface="ヒラギノ角ゴ Pro W3" charset="-128"/>
                                </a:rPr>
                                <m:t>1</m:t>
                              </m:r>
                            </m:num>
                            <m:den>
                              <m:sSup>
                                <m:sSupPr>
                                  <m:ctrlPr>
                                    <a:rPr lang="en-US" altLang="zh-TW" i="1">
                                      <a:latin typeface="Cambria Math" panose="02040503050406030204" pitchFamily="18" charset="0"/>
                                      <a:ea typeface="Cambria Math" panose="02040503050406030204" pitchFamily="18" charset="0"/>
                                    </a:rPr>
                                  </m:ctrlPr>
                                </m:sSupPr>
                                <m:e>
                                  <m:d>
                                    <m:dPr>
                                      <m:ctrlPr>
                                        <a:rPr lang="en-US" altLang="zh-TW" i="1">
                                          <a:latin typeface="Cambria Math" panose="02040503050406030204" pitchFamily="18" charset="0"/>
                                          <a:ea typeface="Cambria Math" panose="02040503050406030204" pitchFamily="18" charset="0"/>
                                        </a:rPr>
                                      </m:ctrlPr>
                                    </m:dPr>
                                    <m:e>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e>
                                  </m:d>
                                </m:e>
                                <m:sup>
                                  <m:r>
                                    <a:rPr lang="en-US" altLang="zh-TW" b="0" i="1" smtClean="0">
                                      <a:latin typeface="Cambria Math" panose="02040503050406030204" pitchFamily="18" charset="0"/>
                                      <a:ea typeface="ヒラギノ角ゴ Pro W3" charset="-128"/>
                                    </a:rPr>
                                    <m:t>𝑛</m:t>
                                  </m:r>
                                </m:sup>
                              </m:sSup>
                            </m:den>
                          </m:f>
                        </m:e>
                      </m:d>
                      <m:r>
                        <a:rPr lang="en-US" altLang="zh-TW" b="0" i="1" smtClean="0">
                          <a:latin typeface="Cambria Math" panose="02040503050406030204" pitchFamily="18" charset="0"/>
                          <a:ea typeface="ヒラギノ角ゴ Pro W3" charset="-128"/>
                        </a:rPr>
                        <m:t>𝑃</m:t>
                      </m:r>
                      <m:r>
                        <a:rPr lang="en-US" altLang="zh-TW" b="0" i="1" smtClean="0">
                          <a:latin typeface="Cambria Math" panose="02040503050406030204" pitchFamily="18" charset="0"/>
                          <a:ea typeface="ヒラギノ角ゴ Pro W3" charset="-128"/>
                        </a:rPr>
                        <m:t>=</m:t>
                      </m:r>
                      <m:f>
                        <m:fPr>
                          <m:ctrlPr>
                            <a:rPr lang="en-US" altLang="zh-TW" b="0" i="1" smtClean="0">
                              <a:latin typeface="Cambria Math" panose="02040503050406030204" pitchFamily="18" charset="0"/>
                              <a:ea typeface="ヒラギノ角ゴ Pro W3" charset="-128"/>
                            </a:rPr>
                          </m:ctrlPr>
                        </m:fPr>
                        <m:num>
                          <m:f>
                            <m:fPr>
                              <m:ctrlPr>
                                <a:rPr lang="en-US" altLang="zh-TW" i="1">
                                  <a:latin typeface="Cambria Math" panose="02040503050406030204" pitchFamily="18" charset="0"/>
                                  <a:ea typeface="ヒラギノ角ゴ Pro W3" charset="-128"/>
                                </a:rPr>
                              </m:ctrlPr>
                            </m:fPr>
                            <m:num>
                              <m:r>
                                <a:rPr lang="en-US" altLang="zh-TW" i="1">
                                  <a:latin typeface="Cambria Math" panose="02040503050406030204" pitchFamily="18" charset="0"/>
                                  <a:ea typeface="ヒラギノ角ゴ Pro W3" charset="-128"/>
                                </a:rPr>
                                <m:t>1</m:t>
                              </m:r>
                            </m:num>
                            <m:den>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den>
                          </m:f>
                          <m:d>
                            <m:dPr>
                              <m:begChr m:val="["/>
                              <m:endChr m:val="]"/>
                              <m:ctrlPr>
                                <a:rPr lang="en-US" altLang="zh-TW" i="1" smtClean="0">
                                  <a:latin typeface="Cambria Math" panose="02040503050406030204" pitchFamily="18" charset="0"/>
                                  <a:ea typeface="ヒラギノ角ゴ Pro W3" charset="-128"/>
                                </a:rPr>
                              </m:ctrlPr>
                            </m:dPr>
                            <m:e>
                              <m:r>
                                <a:rPr lang="en-US" altLang="zh-TW" b="0" i="1" smtClean="0">
                                  <a:latin typeface="Cambria Math" panose="02040503050406030204" pitchFamily="18" charset="0"/>
                                  <a:ea typeface="ヒラギノ角ゴ Pro W3" charset="-128"/>
                                </a:rPr>
                                <m:t>1−</m:t>
                              </m:r>
                              <m:sSup>
                                <m:sSupPr>
                                  <m:ctrlPr>
                                    <a:rPr lang="en-US" altLang="zh-TW" b="0" i="1" smtClean="0">
                                      <a:latin typeface="Cambria Math" panose="02040503050406030204" pitchFamily="18" charset="0"/>
                                      <a:ea typeface="ヒラギノ角ゴ Pro W3" charset="-128"/>
                                    </a:rPr>
                                  </m:ctrlPr>
                                </m:sSupPr>
                                <m:e>
                                  <m:d>
                                    <m:dPr>
                                      <m:ctrlPr>
                                        <a:rPr lang="en-US" altLang="zh-TW" i="1">
                                          <a:latin typeface="Cambria Math" panose="02040503050406030204" pitchFamily="18" charset="0"/>
                                          <a:ea typeface="ヒラギノ角ゴ Pro W3" charset="-128"/>
                                        </a:rPr>
                                      </m:ctrlPr>
                                    </m:dPr>
                                    <m:e>
                                      <m:f>
                                        <m:fPr>
                                          <m:ctrlPr>
                                            <a:rPr lang="en-US" altLang="zh-TW" i="1">
                                              <a:latin typeface="Cambria Math" panose="02040503050406030204" pitchFamily="18" charset="0"/>
                                              <a:ea typeface="ヒラギノ角ゴ Pro W3" charset="-128"/>
                                            </a:rPr>
                                          </m:ctrlPr>
                                        </m:fPr>
                                        <m:num>
                                          <m:r>
                                            <a:rPr lang="en-US" altLang="zh-TW" i="1">
                                              <a:latin typeface="Cambria Math" panose="02040503050406030204" pitchFamily="18" charset="0"/>
                                              <a:ea typeface="ヒラギノ角ゴ Pro W3" charset="-128"/>
                                            </a:rPr>
                                            <m:t>1</m:t>
                                          </m:r>
                                        </m:num>
                                        <m:den>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den>
                                      </m:f>
                                    </m:e>
                                  </m:d>
                                </m:e>
                                <m:sup>
                                  <m:r>
                                    <a:rPr lang="en-US" altLang="zh-TW" b="0" i="1" smtClean="0">
                                      <a:latin typeface="Cambria Math" panose="02040503050406030204" pitchFamily="18" charset="0"/>
                                      <a:ea typeface="ヒラギノ角ゴ Pro W3" charset="-128"/>
                                    </a:rPr>
                                    <m:t>𝑛</m:t>
                                  </m:r>
                                </m:sup>
                              </m:sSup>
                            </m:e>
                          </m:d>
                        </m:num>
                        <m:den>
                          <m:r>
                            <a:rPr lang="en-US" altLang="zh-TW" b="0" i="1" smtClean="0">
                              <a:latin typeface="Cambria Math" panose="02040503050406030204" pitchFamily="18" charset="0"/>
                              <a:ea typeface="ヒラギノ角ゴ Pro W3" charset="-128"/>
                            </a:rPr>
                            <m:t>1−</m:t>
                          </m:r>
                          <m:f>
                            <m:fPr>
                              <m:ctrlPr>
                                <a:rPr lang="en-US" altLang="zh-TW" i="1">
                                  <a:latin typeface="Cambria Math" panose="02040503050406030204" pitchFamily="18" charset="0"/>
                                  <a:ea typeface="ヒラギノ角ゴ Pro W3" charset="-128"/>
                                </a:rPr>
                              </m:ctrlPr>
                            </m:fPr>
                            <m:num>
                              <m:r>
                                <a:rPr lang="en-US" altLang="zh-TW" b="0" i="1" smtClean="0">
                                  <a:latin typeface="Cambria Math" panose="02040503050406030204" pitchFamily="18" charset="0"/>
                                  <a:ea typeface="ヒラギノ角ゴ Pro W3" charset="-128"/>
                                </a:rPr>
                                <m:t>1</m:t>
                              </m:r>
                            </m:num>
                            <m:den>
                              <m:r>
                                <a:rPr lang="en-US" altLang="zh-TW" i="1">
                                  <a:latin typeface="Cambria Math" panose="02040503050406030204" pitchFamily="18" charset="0"/>
                                  <a:ea typeface="ヒラギノ角ゴ Pro W3" charset="-128"/>
                                </a:rPr>
                                <m:t>1+</m:t>
                              </m:r>
                              <m:r>
                                <a:rPr lang="en-US" altLang="zh-TW" i="1">
                                  <a:latin typeface="Cambria Math" panose="02040503050406030204" pitchFamily="18" charset="0"/>
                                  <a:ea typeface="ヒラギノ角ゴ Pro W3" charset="-128"/>
                                </a:rPr>
                                <m:t>𝑖</m:t>
                              </m:r>
                            </m:den>
                          </m:f>
                        </m:den>
                      </m:f>
                      <m:r>
                        <a:rPr lang="en-US" altLang="zh-TW" b="0" i="1" smtClean="0">
                          <a:latin typeface="Cambria Math" panose="02040503050406030204" pitchFamily="18" charset="0"/>
                          <a:ea typeface="ヒラギノ角ゴ Pro W3" charset="-128"/>
                        </a:rPr>
                        <m:t>𝑃</m:t>
                      </m:r>
                      <m:r>
                        <a:rPr lang="en-US" altLang="zh-TW" i="1">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𝑐</m:t>
                      </m:r>
                      <m:r>
                        <a:rPr lang="en-US" altLang="zh-TW" b="0" i="1" smtClean="0">
                          <a:latin typeface="Cambria Math" panose="02040503050406030204" pitchFamily="18" charset="0"/>
                          <a:ea typeface="Cambria Math" panose="02040503050406030204" pitchFamily="18" charset="0"/>
                        </a:rPr>
                        <m:t>  </m:t>
                      </m:r>
                      <m:r>
                        <m:rPr>
                          <m:sty m:val="p"/>
                        </m:rPr>
                        <a:rPr lang="en-US" altLang="zh-TW" b="0" i="0" smtClean="0">
                          <a:latin typeface="Cambria Math" panose="02040503050406030204" pitchFamily="18" charset="0"/>
                          <a:ea typeface="Cambria Math" panose="02040503050406030204" pitchFamily="18" charset="0"/>
                        </a:rPr>
                        <m:t>if</m:t>
                      </m:r>
                      <m:r>
                        <a:rPr lang="en-US" altLang="zh-TW" b="0" i="0" smtClean="0">
                          <a:latin typeface="Cambria Math" panose="02040503050406030204" pitchFamily="18" charset="0"/>
                          <a:ea typeface="Cambria Math" panose="02040503050406030204" pitchFamily="18" charset="0"/>
                        </a:rPr>
                        <m:t>  </m:t>
                      </m:r>
                      <m:r>
                        <a:rPr lang="en-US" altLang="zh-TW" b="0" i="1" smtClean="0">
                          <a:latin typeface="Cambria Math" panose="02040503050406030204" pitchFamily="18" charset="0"/>
                          <a:ea typeface="Cambria Math" panose="02040503050406030204" pitchFamily="18" charset="0"/>
                        </a:rPr>
                        <m:t>𝑃</m:t>
                      </m:r>
                      <m:r>
                        <a:rPr lang="en-US" altLang="zh-TW" b="0" i="0"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𝐹</m:t>
                      </m:r>
                    </m:oMath>
                  </m:oMathPara>
                </a14:m>
                <a:endParaRPr lang="en-US" dirty="0" smtClean="0">
                  <a:ea typeface="ヒラギノ角ゴ Pro W3" charset="-128"/>
                </a:endParaRPr>
              </a:p>
              <a:p>
                <a:pPr marL="0" indent="0">
                  <a:spcAft>
                    <a:spcPts val="600"/>
                  </a:spcAft>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ヒラギノ角ゴ Pro W3" charset="-128"/>
                        </a:rPr>
                        <m:t>𝑖</m:t>
                      </m:r>
                      <m:r>
                        <a:rPr lang="en-US" b="0" i="1" smtClean="0">
                          <a:latin typeface="Cambria Math" panose="02040503050406030204" pitchFamily="18" charset="0"/>
                          <a:ea typeface="ヒラギノ角ゴ Pro W3" charset="-128"/>
                        </a:rPr>
                        <m:t>=</m:t>
                      </m:r>
                      <m:r>
                        <a:rPr lang="en-US" b="0" i="1" smtClean="0">
                          <a:latin typeface="Cambria Math" panose="02040503050406030204" pitchFamily="18" charset="0"/>
                          <a:ea typeface="ヒラギノ角ゴ Pro W3" charset="-128"/>
                        </a:rPr>
                        <m:t>𝑐</m:t>
                      </m:r>
                    </m:oMath>
                  </m:oMathPara>
                </a14:m>
                <a:endParaRPr lang="en-US" dirty="0">
                  <a:ea typeface="ヒラギノ角ゴ Pro W3" charset="-12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074" t="-2022" r="-2148"/>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274408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Coupon </a:t>
            </a:r>
            <a:r>
              <a:rPr lang="en-US" dirty="0" smtClean="0"/>
              <a:t>Bond </a:t>
            </a:r>
            <a:r>
              <a:rPr lang="en-US" sz="2000" b="0" dirty="0" smtClean="0"/>
              <a:t>(4 </a:t>
            </a:r>
            <a:r>
              <a:rPr lang="en-US" sz="2000" b="0" dirty="0"/>
              <a:t>of </a:t>
            </a:r>
            <a:r>
              <a:rPr lang="en-US" sz="2000" b="0" dirty="0" smtClean="0"/>
              <a:t>6)</a:t>
            </a:r>
            <a:endParaRPr lang="en-IN" dirty="0"/>
          </a:p>
        </p:txBody>
      </p:sp>
      <p:sp>
        <p:nvSpPr>
          <p:cNvPr id="3" name="Content Placeholder 2"/>
          <p:cNvSpPr>
            <a:spLocks noGrp="1"/>
          </p:cNvSpPr>
          <p:nvPr>
            <p:ph idx="1"/>
          </p:nvPr>
        </p:nvSpPr>
        <p:spPr/>
        <p:txBody>
          <a:bodyPr/>
          <a:lstStyle/>
          <a:p>
            <a:pPr>
              <a:spcAft>
                <a:spcPts val="600"/>
              </a:spcAft>
            </a:pPr>
            <a:r>
              <a:rPr lang="en-US" dirty="0" smtClean="0">
                <a:ea typeface="ヒラギノ角ゴ Pro W3" charset="-128"/>
              </a:rPr>
              <a:t>The </a:t>
            </a:r>
            <a:r>
              <a:rPr lang="en-US" dirty="0">
                <a:ea typeface="ヒラギノ角ゴ Pro W3" charset="-128"/>
              </a:rPr>
              <a:t>price of a coupon bond and the yield to maturity are negatively related</a:t>
            </a:r>
            <a:r>
              <a:rPr lang="en-US" dirty="0" smtClean="0">
                <a:ea typeface="ヒラギノ角ゴ Pro W3" charset="-128"/>
              </a:rPr>
              <a:t>.</a:t>
            </a:r>
          </a:p>
          <a:p>
            <a:pPr marL="0" indent="0">
              <a:spcAft>
                <a:spcPts val="600"/>
              </a:spcAft>
              <a:buNone/>
            </a:pPr>
            <a:endParaRPr lang="en-US" dirty="0" smtClean="0">
              <a:ea typeface="ヒラギノ角ゴ Pro W3" charset="-128"/>
            </a:endParaRPr>
          </a:p>
          <a:p>
            <a:pPr>
              <a:spcAft>
                <a:spcPts val="600"/>
              </a:spcAft>
            </a:pPr>
            <a:r>
              <a:rPr lang="en-US" dirty="0" smtClean="0">
                <a:ea typeface="ヒラギノ角ゴ Pro W3" charset="-128"/>
              </a:rPr>
              <a:t>The </a:t>
            </a:r>
            <a:r>
              <a:rPr lang="en-US" dirty="0">
                <a:ea typeface="ヒラギノ角ゴ Pro W3" charset="-128"/>
              </a:rPr>
              <a:t>yield to maturity is greater than the coupon rate when the bond price is below its face value</a:t>
            </a:r>
            <a:r>
              <a:rPr lang="en-US" dirty="0" smtClean="0">
                <a:ea typeface="ヒラギノ角ゴ Pro W3" charset="-128"/>
              </a:rPr>
              <a:t>.</a:t>
            </a:r>
            <a:endParaRPr lang="en-IN" dirty="0"/>
          </a:p>
        </p:txBody>
      </p:sp>
    </p:spTree>
    <p:extLst>
      <p:ext uri="{BB962C8B-B14F-4D97-AF65-F5344CB8AC3E}">
        <p14:creationId xmlns:p14="http://schemas.microsoft.com/office/powerpoint/2010/main" val="1101415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Coupon </a:t>
            </a:r>
            <a:r>
              <a:rPr lang="en-US" dirty="0" smtClean="0"/>
              <a:t>Bond </a:t>
            </a:r>
            <a:r>
              <a:rPr lang="en-US" sz="2000" b="0" dirty="0" smtClean="0"/>
              <a:t>(5 </a:t>
            </a:r>
            <a:r>
              <a:rPr lang="en-US" sz="2000" b="0" dirty="0"/>
              <a:t>of </a:t>
            </a:r>
            <a:r>
              <a:rPr lang="en-US" sz="2000" b="0" dirty="0" smtClean="0"/>
              <a:t>6)</a:t>
            </a:r>
            <a:endParaRPr lang="en-IN" dirty="0"/>
          </a:p>
        </p:txBody>
      </p:sp>
      <p:sp>
        <p:nvSpPr>
          <p:cNvPr id="3" name="Content Placeholder 2"/>
          <p:cNvSpPr>
            <a:spLocks noGrp="1"/>
          </p:cNvSpPr>
          <p:nvPr>
            <p:ph idx="1"/>
          </p:nvPr>
        </p:nvSpPr>
        <p:spPr>
          <a:xfrm>
            <a:off x="457200" y="1600201"/>
            <a:ext cx="8229600" cy="762000"/>
          </a:xfrm>
        </p:spPr>
        <p:txBody>
          <a:bodyPr/>
          <a:lstStyle/>
          <a:p>
            <a:pPr marL="0" indent="0">
              <a:buNone/>
            </a:pPr>
            <a:r>
              <a:rPr lang="en-IN" b="1" dirty="0" smtClean="0"/>
              <a:t>Table 1</a:t>
            </a:r>
            <a:r>
              <a:rPr lang="en-IN" dirty="0" smtClean="0"/>
              <a:t> Yields </a:t>
            </a:r>
            <a:r>
              <a:rPr lang="en-IN" dirty="0"/>
              <a:t>to Maturity on a 10%-Coupon-Rate Bond </a:t>
            </a:r>
            <a:r>
              <a:rPr lang="en-IN" dirty="0" smtClean="0"/>
              <a:t>Maturing in </a:t>
            </a:r>
            <a:r>
              <a:rPr lang="en-IN" dirty="0"/>
              <a:t>Ten Years (Face Value = $1,000)</a:t>
            </a:r>
          </a:p>
        </p:txBody>
      </p:sp>
      <p:graphicFrame>
        <p:nvGraphicFramePr>
          <p:cNvPr id="4" name="Table 3"/>
          <p:cNvGraphicFramePr>
            <a:graphicFrameLocks noGrp="1"/>
          </p:cNvGraphicFramePr>
          <p:nvPr>
            <p:extLst>
              <p:ext uri="{D42A27DB-BD31-4B8C-83A1-F6EECF244321}">
                <p14:modId xmlns:p14="http://schemas.microsoft.com/office/powerpoint/2010/main" val="2808220984"/>
              </p:ext>
            </p:extLst>
          </p:nvPr>
        </p:nvGraphicFramePr>
        <p:xfrm>
          <a:off x="1524000" y="2870200"/>
          <a:ext cx="6096000" cy="2225040"/>
        </p:xfrm>
        <a:graphic>
          <a:graphicData uri="http://schemas.openxmlformats.org/drawingml/2006/table">
            <a:tbl>
              <a:tblPr first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IN" sz="1800" b="1" i="0" u="none" strike="noStrike" kern="1200" baseline="0" dirty="0" smtClean="0">
                          <a:solidFill>
                            <a:schemeClr val="tx1"/>
                          </a:solidFill>
                          <a:latin typeface="+mn-lt"/>
                          <a:ea typeface="+mn-ea"/>
                          <a:cs typeface="+mn-cs"/>
                        </a:rPr>
                        <a:t>Price of Bond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1" i="0" u="none" strike="noStrike" kern="1200" baseline="0" dirty="0" smtClean="0">
                          <a:solidFill>
                            <a:schemeClr val="tx1"/>
                          </a:solidFill>
                          <a:latin typeface="+mn-lt"/>
                          <a:ea typeface="+mn-ea"/>
                          <a:cs typeface="+mn-cs"/>
                        </a:rPr>
                        <a:t>Yield to Maturity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IN" sz="1800" b="0" i="0" u="none" strike="noStrike" kern="1200" baseline="0" dirty="0" smtClean="0">
                          <a:solidFill>
                            <a:schemeClr val="tx1"/>
                          </a:solidFill>
                          <a:latin typeface="+mn-lt"/>
                          <a:ea typeface="+mn-ea"/>
                          <a:cs typeface="+mn-cs"/>
                        </a:rPr>
                        <a:t>1,200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0" i="0" u="none" strike="noStrike" kern="1200" baseline="0" dirty="0" smtClean="0">
                          <a:solidFill>
                            <a:schemeClr val="tx1"/>
                          </a:solidFill>
                          <a:latin typeface="+mn-lt"/>
                          <a:ea typeface="+mn-ea"/>
                          <a:cs typeface="+mn-cs"/>
                        </a:rPr>
                        <a:t>7.13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IN" sz="1800" b="0" i="0" u="none" strike="noStrike" kern="1200" baseline="0" dirty="0" smtClean="0">
                          <a:solidFill>
                            <a:schemeClr val="tx1"/>
                          </a:solidFill>
                          <a:latin typeface="+mn-lt"/>
                          <a:ea typeface="+mn-ea"/>
                          <a:cs typeface="+mn-cs"/>
                        </a:rPr>
                        <a:t>1,100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0" i="0" u="none" strike="noStrike" kern="1200" baseline="0" dirty="0" smtClean="0">
                          <a:solidFill>
                            <a:schemeClr val="tx1"/>
                          </a:solidFill>
                          <a:latin typeface="+mn-lt"/>
                          <a:ea typeface="+mn-ea"/>
                          <a:cs typeface="+mn-cs"/>
                        </a:rPr>
                        <a:t>8.48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IN" sz="1800" b="0" i="0" u="none" strike="noStrike" kern="1200" baseline="0" dirty="0" smtClean="0">
                          <a:solidFill>
                            <a:schemeClr val="tx1"/>
                          </a:solidFill>
                          <a:latin typeface="+mn-lt"/>
                          <a:ea typeface="+mn-ea"/>
                          <a:cs typeface="+mn-cs"/>
                        </a:rPr>
                        <a:t>1,000</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0" i="0" u="none" strike="noStrike" kern="1200" baseline="0" dirty="0" smtClean="0">
                          <a:solidFill>
                            <a:schemeClr val="tx1"/>
                          </a:solidFill>
                          <a:latin typeface="+mn-lt"/>
                          <a:ea typeface="+mn-ea"/>
                          <a:cs typeface="+mn-cs"/>
                        </a:rPr>
                        <a:t>10.00</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IN" sz="1800" b="0" i="0" u="none" strike="noStrike" kern="1200" baseline="0" dirty="0" smtClean="0">
                          <a:solidFill>
                            <a:schemeClr val="tx1"/>
                          </a:solidFill>
                          <a:latin typeface="+mn-lt"/>
                          <a:ea typeface="+mn-ea"/>
                          <a:cs typeface="+mn-cs"/>
                        </a:rPr>
                        <a:t>900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0" i="0" u="none" strike="noStrike" kern="1200" baseline="0" dirty="0" smtClean="0">
                          <a:solidFill>
                            <a:schemeClr val="tx1"/>
                          </a:solidFill>
                          <a:latin typeface="+mn-lt"/>
                          <a:ea typeface="+mn-ea"/>
                          <a:cs typeface="+mn-cs"/>
                        </a:rPr>
                        <a:t>11.75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IN" sz="1800" b="0" i="0" u="none" strike="noStrike" kern="1200" baseline="0" dirty="0" smtClean="0">
                          <a:solidFill>
                            <a:schemeClr val="tx1"/>
                          </a:solidFill>
                          <a:latin typeface="+mn-lt"/>
                          <a:ea typeface="+mn-ea"/>
                          <a:cs typeface="+mn-cs"/>
                        </a:rPr>
                        <a:t>800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800" b="0" i="0" u="none" strike="noStrike" kern="1200" baseline="0" dirty="0" smtClean="0">
                          <a:solidFill>
                            <a:schemeClr val="tx1"/>
                          </a:solidFill>
                          <a:latin typeface="+mn-lt"/>
                          <a:ea typeface="+mn-ea"/>
                          <a:cs typeface="+mn-cs"/>
                        </a:rPr>
                        <a:t>13.81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71843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Coupon </a:t>
            </a:r>
            <a:r>
              <a:rPr lang="en-US" dirty="0" smtClean="0"/>
              <a:t>Bond </a:t>
            </a:r>
            <a:r>
              <a:rPr lang="en-US" sz="2000" b="0" dirty="0" smtClean="0"/>
              <a:t>(6 </a:t>
            </a:r>
            <a:r>
              <a:rPr lang="en-US" sz="2000" b="0" dirty="0"/>
              <a:t>of </a:t>
            </a:r>
            <a:r>
              <a:rPr lang="en-US" sz="2000" b="0" dirty="0" smtClean="0"/>
              <a:t>6)</a:t>
            </a:r>
            <a:endParaRPr lang="en-IN" dirty="0"/>
          </a:p>
        </p:txBody>
      </p:sp>
      <p:sp>
        <p:nvSpPr>
          <p:cNvPr id="3" name="Content Placeholder 2"/>
          <p:cNvSpPr>
            <a:spLocks noGrp="1"/>
          </p:cNvSpPr>
          <p:nvPr>
            <p:ph idx="1"/>
          </p:nvPr>
        </p:nvSpPr>
        <p:spPr/>
        <p:txBody>
          <a:bodyPr/>
          <a:lstStyle/>
          <a:p>
            <a:r>
              <a:rPr lang="en-US" b="1" dirty="0" err="1">
                <a:ea typeface="ヒラギノ角ゴ Pro W3" charset="-128"/>
              </a:rPr>
              <a:t>Consol</a:t>
            </a:r>
            <a:r>
              <a:rPr lang="en-US" b="1" dirty="0">
                <a:ea typeface="ヒラギノ角ゴ Pro W3" charset="-128"/>
              </a:rPr>
              <a:t> </a:t>
            </a:r>
            <a:r>
              <a:rPr lang="en-US" dirty="0">
                <a:ea typeface="ヒラギノ角ゴ Pro W3" charset="-128"/>
              </a:rPr>
              <a:t>or </a:t>
            </a:r>
            <a:r>
              <a:rPr lang="en-US" b="1" dirty="0">
                <a:ea typeface="ヒラギノ角ゴ Pro W3" charset="-128"/>
              </a:rPr>
              <a:t>perpetuity</a:t>
            </a:r>
            <a:r>
              <a:rPr lang="en-US" dirty="0">
                <a:ea typeface="ヒラギノ角ゴ Pro W3" charset="-128"/>
              </a:rPr>
              <a:t>: a bond with no maturity date that does not repay principal but pays fixed coupon payments </a:t>
            </a:r>
            <a:r>
              <a:rPr lang="en-US" dirty="0" smtClean="0">
                <a:ea typeface="ヒラギノ角ゴ Pro W3" charset="-128"/>
              </a:rPr>
              <a:t>forever</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For </a:t>
            </a:r>
            <a:r>
              <a:rPr lang="en-US" dirty="0"/>
              <a:t>coupon bonds, this equation gives the current yield, an easy to calculate approximation to the yield to </a:t>
            </a:r>
            <a:r>
              <a:rPr lang="en-US" dirty="0" smtClean="0"/>
              <a:t>maturity</a:t>
            </a:r>
            <a:endParaRPr lang="en-IN" dirty="0" smtClean="0"/>
          </a:p>
        </p:txBody>
      </p:sp>
      <mc:AlternateContent xmlns:mc="http://schemas.openxmlformats.org/markup-compatibility/2006">
        <mc:Choice xmlns:a14="http://schemas.microsoft.com/office/drawing/2010/main" Requires="a14">
          <p:sp>
            <p:nvSpPr>
              <p:cNvPr id="5" name="Rectangle 9"/>
              <p:cNvSpPr>
                <a:spLocks noChangeArrowheads="1"/>
              </p:cNvSpPr>
              <p:nvPr/>
            </p:nvSpPr>
            <p:spPr bwMode="auto">
              <a:xfrm>
                <a:off x="685800" y="2710078"/>
                <a:ext cx="8597900" cy="23062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0" tIns="0" rIns="0" bIns="0"/>
              <a:lstStyle>
                <a:lvl1pPr marL="342900" indent="-342900">
                  <a:spcBef>
                    <a:spcPct val="20000"/>
                  </a:spcBef>
                  <a:buChar char="•"/>
                  <a:defRPr sz="2800">
                    <a:solidFill>
                      <a:schemeClr val="tx1"/>
                    </a:solidFill>
                    <a:latin typeface="Verdana" panose="020B0604030504040204" pitchFamily="34" charset="0"/>
                    <a:ea typeface="ヒラギノ角ゴ Pro W3" pitchFamily="-84" charset="-128"/>
                  </a:defRPr>
                </a:lvl1pPr>
                <a:lvl2pPr marL="742950" indent="-285750">
                  <a:spcBef>
                    <a:spcPct val="20000"/>
                  </a:spcBef>
                  <a:buChar char="–"/>
                  <a:defRPr sz="2400">
                    <a:solidFill>
                      <a:schemeClr val="tx1"/>
                    </a:solidFill>
                    <a:latin typeface="Verdana" panose="020B0604030504040204" pitchFamily="34" charset="0"/>
                    <a:ea typeface="ヒラギノ角ゴ Pro W3" pitchFamily="-84" charset="-128"/>
                  </a:defRPr>
                </a:lvl2pPr>
                <a:lvl3pPr marL="1143000" indent="-228600">
                  <a:spcBef>
                    <a:spcPct val="20000"/>
                  </a:spcBef>
                  <a:buChar char="•"/>
                  <a:defRPr sz="2000">
                    <a:solidFill>
                      <a:schemeClr val="tx1"/>
                    </a:solidFill>
                    <a:latin typeface="Verdana" panose="020B0604030504040204" pitchFamily="34" charset="0"/>
                    <a:ea typeface="ヒラギノ角ゴ Pro W3" pitchFamily="-84" charset="-128"/>
                  </a:defRPr>
                </a:lvl3pPr>
                <a:lvl4pPr marL="1600200" indent="-228600">
                  <a:spcBef>
                    <a:spcPct val="20000"/>
                  </a:spcBef>
                  <a:buChar char="–"/>
                  <a:defRPr sz="2000">
                    <a:solidFill>
                      <a:schemeClr val="tx1"/>
                    </a:solidFill>
                    <a:latin typeface="Verdana" panose="020B0604030504040204" pitchFamily="34" charset="0"/>
                    <a:ea typeface="ヒラギノ角ゴ Pro W3" pitchFamily="-84" charset="-128"/>
                  </a:defRPr>
                </a:lvl4pPr>
                <a:lvl5pPr marL="2057400" indent="-228600">
                  <a:spcBef>
                    <a:spcPct val="20000"/>
                  </a:spcBef>
                  <a:buChar char="»"/>
                  <a:defRPr sz="1600">
                    <a:solidFill>
                      <a:schemeClr val="tx1"/>
                    </a:solidFill>
                    <a:latin typeface="Verdana" panose="020B0604030504040204" pitchFamily="34" charset="0"/>
                    <a:ea typeface="ヒラギノ角ゴ Pro W3" pitchFamily="-84" charset="-128"/>
                  </a:defRPr>
                </a:lvl5pPr>
                <a:lvl6pPr marL="25146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6pPr>
                <a:lvl7pPr marL="29718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7pPr>
                <a:lvl8pPr marL="34290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8pPr>
                <a:lvl9pPr marL="3886200" indent="-228600" eaLnBrk="0" fontAlgn="base" hangingPunct="0">
                  <a:spcBef>
                    <a:spcPct val="20000"/>
                  </a:spcBef>
                  <a:spcAft>
                    <a:spcPct val="0"/>
                  </a:spcAft>
                  <a:buChar char="»"/>
                  <a:defRPr sz="1600">
                    <a:solidFill>
                      <a:schemeClr val="tx1"/>
                    </a:solidFill>
                    <a:latin typeface="Verdana" panose="020B0604030504040204" pitchFamily="34" charset="0"/>
                    <a:ea typeface="ヒラギノ角ゴ Pro W3" pitchFamily="-84" charset="-128"/>
                  </a:defRPr>
                </a:lvl9pPr>
              </a:lstStyle>
              <a:p>
                <a:pPr eaLnBrk="1" hangingPunct="1">
                  <a:spcBef>
                    <a:spcPct val="30000"/>
                  </a:spcBef>
                  <a:buClr>
                    <a:schemeClr val="tx1"/>
                  </a:buClr>
                  <a:buFont typeface="Times" panose="02020603050405020304" pitchFamily="18" charset="0"/>
                  <a:buNone/>
                </a:pPr>
                <a:r>
                  <a:rPr lang="en-US" altLang="en-US" sz="2400" dirty="0" smtClean="0">
                    <a:ea typeface="MS PGothic" panose="020B0600070205080204" pitchFamily="34" charset="-128"/>
                  </a:rPr>
                  <a:t>	</a:t>
                </a:r>
                <a14:m>
                  <m:oMath xmlns:m="http://schemas.openxmlformats.org/officeDocument/2006/math">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𝑃</m:t>
                        </m:r>
                      </m:e>
                      <m:sub>
                        <m:r>
                          <a:rPr lang="en-US" altLang="en-US" sz="2400" b="0" i="1" smtClean="0">
                            <a:latin typeface="Cambria Math" panose="02040503050406030204" pitchFamily="18" charset="0"/>
                            <a:ea typeface="MS PGothic" panose="020B0600070205080204" pitchFamily="34" charset="-128"/>
                          </a:rPr>
                          <m:t>𝑐</m:t>
                        </m:r>
                      </m:sub>
                    </m:sSub>
                    <m:r>
                      <a:rPr lang="en-US" altLang="en-US" sz="2400" b="0" i="1" smtClean="0">
                        <a:latin typeface="Cambria Math" panose="02040503050406030204" pitchFamily="18" charset="0"/>
                        <a:ea typeface="MS PGothic" panose="020B0600070205080204" pitchFamily="34" charset="-128"/>
                      </a:rPr>
                      <m:t>=</m:t>
                    </m:r>
                    <m:r>
                      <a:rPr lang="en-US" altLang="en-US" sz="2400" b="0" i="1" smtClean="0">
                        <a:latin typeface="Cambria Math" panose="02040503050406030204" pitchFamily="18" charset="0"/>
                        <a:ea typeface="MS PGothic" panose="020B0600070205080204" pitchFamily="34" charset="-128"/>
                      </a:rPr>
                      <m:t>𝐶</m:t>
                    </m:r>
                    <m:r>
                      <a:rPr lang="en-US" altLang="en-US" sz="2400" b="0" i="1" smtClean="0">
                        <a:latin typeface="Cambria Math" panose="02040503050406030204" pitchFamily="18" charset="0"/>
                        <a:ea typeface="MS PGothic" panose="020B0600070205080204" pitchFamily="34" charset="-128"/>
                      </a:rPr>
                      <m:t>/</m:t>
                    </m:r>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𝑖</m:t>
                        </m:r>
                      </m:e>
                      <m:sub>
                        <m:r>
                          <a:rPr lang="en-US" altLang="en-US" sz="2400" b="0" i="1" smtClean="0">
                            <a:latin typeface="Cambria Math" panose="02040503050406030204" pitchFamily="18" charset="0"/>
                            <a:ea typeface="MS PGothic" panose="020B0600070205080204" pitchFamily="34" charset="-128"/>
                          </a:rPr>
                          <m:t>𝑐</m:t>
                        </m:r>
                      </m:sub>
                    </m:sSub>
                  </m:oMath>
                </a14:m>
                <a:endParaRPr lang="en-US" altLang="en-US" sz="2400" dirty="0" smtClean="0">
                  <a:ea typeface="MS PGothic" panose="020B0600070205080204" pitchFamily="34" charset="-128"/>
                </a:endParaRPr>
              </a:p>
              <a:p>
                <a:pPr eaLnBrk="1" hangingPunct="1">
                  <a:spcBef>
                    <a:spcPct val="30000"/>
                  </a:spcBef>
                  <a:buClr>
                    <a:schemeClr val="tx1"/>
                  </a:buClr>
                  <a:buFont typeface="Times" panose="02020603050405020304" pitchFamily="18" charset="0"/>
                  <a:buNone/>
                </a:pPr>
                <a:r>
                  <a:rPr lang="en-US" altLang="en-US" sz="2400" dirty="0">
                    <a:ea typeface="MS PGothic" panose="020B0600070205080204" pitchFamily="34" charset="-128"/>
                  </a:rPr>
                  <a:t> </a:t>
                </a:r>
                <a:r>
                  <a:rPr lang="en-US" altLang="en-US" sz="2400" dirty="0" smtClean="0">
                    <a:ea typeface="MS PGothic" panose="020B0600070205080204" pitchFamily="34" charset="-128"/>
                  </a:rPr>
                  <a:t>  </a:t>
                </a:r>
                <a14:m>
                  <m:oMath xmlns:m="http://schemas.openxmlformats.org/officeDocument/2006/math">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𝑃</m:t>
                        </m:r>
                      </m:e>
                      <m:sub>
                        <m:r>
                          <a:rPr lang="en-US" altLang="en-US" sz="2400" b="0" i="1" smtClean="0">
                            <a:latin typeface="Cambria Math" panose="02040503050406030204" pitchFamily="18" charset="0"/>
                            <a:ea typeface="MS PGothic" panose="020B0600070205080204" pitchFamily="34" charset="-128"/>
                          </a:rPr>
                          <m:t>𝑐</m:t>
                        </m:r>
                      </m:sub>
                    </m:sSub>
                    <m:r>
                      <a:rPr lang="en-US" altLang="en-US" sz="2400" b="0" i="0" smtClean="0">
                        <a:latin typeface="Cambria Math" panose="02040503050406030204" pitchFamily="18" charset="0"/>
                        <a:ea typeface="MS PGothic" panose="020B0600070205080204" pitchFamily="34" charset="-128"/>
                      </a:rPr>
                      <m:t> </m:t>
                    </m:r>
                  </m:oMath>
                </a14:m>
                <a:r>
                  <a:rPr lang="en-US" altLang="en-US" sz="2400" dirty="0" smtClean="0">
                    <a:ea typeface="MS PGothic" panose="020B0600070205080204" pitchFamily="34" charset="-128"/>
                  </a:rPr>
                  <a:t>= price of the </a:t>
                </a:r>
                <a:r>
                  <a:rPr lang="en-US" altLang="en-US" sz="2400" dirty="0" err="1" smtClean="0">
                    <a:ea typeface="MS PGothic" panose="020B0600070205080204" pitchFamily="34" charset="-128"/>
                  </a:rPr>
                  <a:t>consol</a:t>
                </a:r>
                <a:endParaRPr lang="en-US" altLang="en-US" sz="2400" dirty="0" smtClean="0">
                  <a:ea typeface="MS PGothic" panose="020B0600070205080204" pitchFamily="34" charset="-128"/>
                </a:endParaRPr>
              </a:p>
              <a:p>
                <a:pPr eaLnBrk="1" hangingPunct="1">
                  <a:spcBef>
                    <a:spcPct val="30000"/>
                  </a:spcBef>
                  <a:buClr>
                    <a:schemeClr val="tx1"/>
                  </a:buClr>
                  <a:buFont typeface="Times" panose="02020603050405020304" pitchFamily="18" charset="0"/>
                  <a:buNone/>
                </a:pPr>
                <a:r>
                  <a:rPr lang="en-US" altLang="en-US" sz="2400" dirty="0" smtClean="0">
                    <a:ea typeface="MS PGothic" panose="020B0600070205080204" pitchFamily="34" charset="-128"/>
                  </a:rPr>
                  <a:t>   </a:t>
                </a:r>
                <a14:m>
                  <m:oMath xmlns:m="http://schemas.openxmlformats.org/officeDocument/2006/math">
                    <m:r>
                      <a:rPr lang="en-US" altLang="en-US" sz="2400" b="0" i="1" smtClean="0">
                        <a:latin typeface="Cambria Math" panose="02040503050406030204" pitchFamily="18" charset="0"/>
                        <a:ea typeface="MS PGothic" panose="020B0600070205080204" pitchFamily="34" charset="-128"/>
                      </a:rPr>
                      <m:t>𝐶</m:t>
                    </m:r>
                  </m:oMath>
                </a14:m>
                <a:r>
                  <a:rPr lang="en-US" altLang="en-US" sz="2400" dirty="0" smtClean="0">
                    <a:ea typeface="MS PGothic" panose="020B0600070205080204" pitchFamily="34" charset="-128"/>
                  </a:rPr>
                  <a:t> = yearly interest payment</a:t>
                </a:r>
              </a:p>
              <a:p>
                <a:pPr eaLnBrk="1" hangingPunct="1">
                  <a:spcBef>
                    <a:spcPct val="30000"/>
                  </a:spcBef>
                  <a:buClr>
                    <a:schemeClr val="tx1"/>
                  </a:buClr>
                  <a:buFont typeface="Times" panose="02020603050405020304" pitchFamily="18" charset="0"/>
                  <a:buNone/>
                </a:pPr>
                <a:r>
                  <a:rPr lang="en-US" altLang="en-US" sz="2400" dirty="0" smtClean="0">
                    <a:ea typeface="MS PGothic" panose="020B0600070205080204" pitchFamily="34" charset="-128"/>
                  </a:rPr>
                  <a:t>   </a:t>
                </a:r>
                <a14:m>
                  <m:oMath xmlns:m="http://schemas.openxmlformats.org/officeDocument/2006/math">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𝑖</m:t>
                        </m:r>
                      </m:e>
                      <m:sub>
                        <m:r>
                          <a:rPr lang="en-US" altLang="en-US" sz="2400" b="0" i="1" smtClean="0">
                            <a:latin typeface="Cambria Math" panose="02040503050406030204" pitchFamily="18" charset="0"/>
                            <a:ea typeface="MS PGothic" panose="020B0600070205080204" pitchFamily="34" charset="-128"/>
                          </a:rPr>
                          <m:t>𝑐</m:t>
                        </m:r>
                      </m:sub>
                    </m:sSub>
                  </m:oMath>
                </a14:m>
                <a:r>
                  <a:rPr lang="en-US" altLang="en-US" sz="2400" dirty="0" smtClean="0">
                    <a:ea typeface="MS PGothic" panose="020B0600070205080204" pitchFamily="34" charset="-128"/>
                  </a:rPr>
                  <a:t> = yield to maturity of the </a:t>
                </a:r>
                <a:r>
                  <a:rPr lang="en-US" altLang="en-US" sz="2400" dirty="0" err="1" smtClean="0">
                    <a:ea typeface="MS PGothic" panose="020B0600070205080204" pitchFamily="34" charset="-128"/>
                  </a:rPr>
                  <a:t>consol</a:t>
                </a:r>
                <a:endParaRPr lang="en-US" altLang="en-US" sz="2400" dirty="0" smtClean="0">
                  <a:ea typeface="MS PGothic" panose="020B0600070205080204" pitchFamily="34" charset="-128"/>
                </a:endParaRPr>
              </a:p>
              <a:p>
                <a:pPr eaLnBrk="1" hangingPunct="1">
                  <a:spcBef>
                    <a:spcPct val="30000"/>
                  </a:spcBef>
                  <a:buClr>
                    <a:schemeClr val="tx1"/>
                  </a:buClr>
                  <a:buFont typeface="Times" panose="02020603050405020304" pitchFamily="18" charset="0"/>
                  <a:buNone/>
                </a:pPr>
                <a:r>
                  <a:rPr lang="en-US" altLang="en-US" sz="2400" dirty="0">
                    <a:ea typeface="MS PGothic" panose="020B0600070205080204" pitchFamily="34" charset="-128"/>
                  </a:rPr>
                  <a:t> </a:t>
                </a:r>
                <a:r>
                  <a:rPr lang="en-US" altLang="en-US" sz="2400" dirty="0" smtClean="0">
                    <a:ea typeface="MS PGothic" panose="020B0600070205080204" pitchFamily="34" charset="-128"/>
                  </a:rPr>
                  <a:t>  One can rewrite the equation as: </a:t>
                </a:r>
                <a14:m>
                  <m:oMath xmlns:m="http://schemas.openxmlformats.org/officeDocument/2006/math">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𝑖</m:t>
                        </m:r>
                      </m:e>
                      <m:sub>
                        <m:r>
                          <a:rPr lang="en-US" altLang="en-US" sz="2400" b="0" i="1" smtClean="0">
                            <a:latin typeface="Cambria Math" panose="02040503050406030204" pitchFamily="18" charset="0"/>
                            <a:ea typeface="MS PGothic" panose="020B0600070205080204" pitchFamily="34" charset="-128"/>
                          </a:rPr>
                          <m:t>𝑐</m:t>
                        </m:r>
                      </m:sub>
                    </m:sSub>
                    <m:r>
                      <a:rPr lang="en-US" altLang="en-US" sz="2400" b="0" i="1" smtClean="0">
                        <a:latin typeface="Cambria Math" panose="02040503050406030204" pitchFamily="18" charset="0"/>
                        <a:ea typeface="MS PGothic" panose="020B0600070205080204" pitchFamily="34" charset="-128"/>
                      </a:rPr>
                      <m:t>=</m:t>
                    </m:r>
                    <m:r>
                      <a:rPr lang="en-US" altLang="en-US" sz="2400" b="0" i="1" smtClean="0">
                        <a:latin typeface="Cambria Math" panose="02040503050406030204" pitchFamily="18" charset="0"/>
                        <a:ea typeface="MS PGothic" panose="020B0600070205080204" pitchFamily="34" charset="-128"/>
                      </a:rPr>
                      <m:t>𝐶</m:t>
                    </m:r>
                    <m:r>
                      <a:rPr lang="en-US" altLang="en-US" sz="2400" b="0" i="1" smtClean="0">
                        <a:latin typeface="Cambria Math" panose="02040503050406030204" pitchFamily="18" charset="0"/>
                        <a:ea typeface="MS PGothic" panose="020B0600070205080204" pitchFamily="34" charset="-128"/>
                      </a:rPr>
                      <m:t>/</m:t>
                    </m:r>
                    <m:sSub>
                      <m:sSubPr>
                        <m:ctrlPr>
                          <a:rPr lang="en-US" altLang="en-US" sz="2400" b="0" i="1" smtClean="0">
                            <a:latin typeface="Cambria Math" panose="02040503050406030204" pitchFamily="18" charset="0"/>
                            <a:ea typeface="MS PGothic" panose="020B0600070205080204" pitchFamily="34" charset="-128"/>
                          </a:rPr>
                        </m:ctrlPr>
                      </m:sSubPr>
                      <m:e>
                        <m:r>
                          <a:rPr lang="en-US" altLang="en-US" sz="2400" b="0" i="1" smtClean="0">
                            <a:latin typeface="Cambria Math" panose="02040503050406030204" pitchFamily="18" charset="0"/>
                            <a:ea typeface="MS PGothic" panose="020B0600070205080204" pitchFamily="34" charset="-128"/>
                          </a:rPr>
                          <m:t>𝑃</m:t>
                        </m:r>
                      </m:e>
                      <m:sub>
                        <m:r>
                          <a:rPr lang="en-US" altLang="en-US" sz="2400" b="0" i="1" smtClean="0">
                            <a:latin typeface="Cambria Math" panose="02040503050406030204" pitchFamily="18" charset="0"/>
                            <a:ea typeface="MS PGothic" panose="020B0600070205080204" pitchFamily="34" charset="-128"/>
                          </a:rPr>
                          <m:t>𝑐</m:t>
                        </m:r>
                      </m:sub>
                    </m:sSub>
                  </m:oMath>
                </a14:m>
                <a:endParaRPr lang="en-US" altLang="en-US" sz="2400" dirty="0">
                  <a:ea typeface="MS PGothic" panose="020B0600070205080204" pitchFamily="34" charset="-128"/>
                </a:endParaRPr>
              </a:p>
            </p:txBody>
          </p:sp>
        </mc:Choice>
        <mc:Fallback>
          <p:sp>
            <p:nvSpPr>
              <p:cNvPr id="5" name="Rectangle 9"/>
              <p:cNvSpPr>
                <a:spLocks noRot="1" noChangeAspect="1" noMove="1" noResize="1" noEditPoints="1" noAdjustHandles="1" noChangeArrowheads="1" noChangeShapeType="1" noTextEdit="1"/>
              </p:cNvSpPr>
              <p:nvPr/>
            </p:nvSpPr>
            <p:spPr bwMode="auto">
              <a:xfrm>
                <a:off x="685800" y="2710078"/>
                <a:ext cx="8597900" cy="2306205"/>
              </a:xfrm>
              <a:prstGeom prst="rect">
                <a:avLst/>
              </a:prstGeom>
              <a:blipFill>
                <a:blip r:embed="rId2"/>
                <a:stretch>
                  <a:fillRect b="-608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noFill/>
                  </a:rPr>
                  <a:t> </a:t>
                </a:r>
              </a:p>
            </p:txBody>
          </p:sp>
        </mc:Fallback>
      </mc:AlternateContent>
    </p:spTree>
    <p:extLst>
      <p:ext uri="{BB962C8B-B14F-4D97-AF65-F5344CB8AC3E}">
        <p14:creationId xmlns:p14="http://schemas.microsoft.com/office/powerpoint/2010/main" val="120745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 Bond</a:t>
            </a:r>
            <a:endParaRPr lang="en-IN" dirty="0"/>
          </a:p>
        </p:txBody>
      </p:sp>
      <p:sp>
        <p:nvSpPr>
          <p:cNvPr id="3" name="Content Placeholder 2"/>
          <p:cNvSpPr>
            <a:spLocks noGrp="1"/>
          </p:cNvSpPr>
          <p:nvPr>
            <p:ph idx="1"/>
          </p:nvPr>
        </p:nvSpPr>
        <p:spPr>
          <a:xfrm>
            <a:off x="457200" y="1600201"/>
            <a:ext cx="8229600" cy="533400"/>
          </a:xfrm>
        </p:spPr>
        <p:txBody>
          <a:bodyPr/>
          <a:lstStyle/>
          <a:p>
            <a:pPr marL="0" indent="0">
              <a:buNone/>
            </a:pPr>
            <a:r>
              <a:rPr lang="en-IN" dirty="0"/>
              <a:t>For any one year discount </a:t>
            </a:r>
            <a:r>
              <a:rPr lang="en-IN" dirty="0" smtClean="0"/>
              <a:t>bond</a:t>
            </a:r>
            <a:endParaRPr lang="en-IN" dirty="0"/>
          </a:p>
        </p:txBody>
      </p:sp>
      <p:graphicFrame>
        <p:nvGraphicFramePr>
          <p:cNvPr id="5" name="Object 4" descr="I , is equal to, F minus P, over, P."/>
          <p:cNvGraphicFramePr>
            <a:graphicFrameLocks noChangeAspect="1"/>
          </p:cNvGraphicFramePr>
          <p:nvPr>
            <p:extLst>
              <p:ext uri="{D42A27DB-BD31-4B8C-83A1-F6EECF244321}">
                <p14:modId xmlns:p14="http://schemas.microsoft.com/office/powerpoint/2010/main" val="4232819986"/>
              </p:ext>
            </p:extLst>
          </p:nvPr>
        </p:nvGraphicFramePr>
        <p:xfrm>
          <a:off x="3505200" y="2133599"/>
          <a:ext cx="1717675" cy="887787"/>
        </p:xfrm>
        <a:graphic>
          <a:graphicData uri="http://schemas.openxmlformats.org/presentationml/2006/ole">
            <mc:AlternateContent xmlns:mc="http://schemas.openxmlformats.org/markup-compatibility/2006">
              <mc:Choice xmlns:v="urn:schemas-microsoft-com:vml" Requires="v">
                <p:oleObj spid="_x0000_s8368" name="Equation" r:id="rId3" imgW="761669" imgH="393529" progId="Equation.DSMT4">
                  <p:embed/>
                </p:oleObj>
              </mc:Choice>
              <mc:Fallback>
                <p:oleObj name="Equation" r:id="rId3" imgW="761669" imgH="393529" progId="Equation.DSMT4">
                  <p:embed/>
                  <p:pic>
                    <p:nvPicPr>
                      <p:cNvPr id="0"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133599"/>
                        <a:ext cx="1717675" cy="887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idx="13"/>
          </p:nvPr>
        </p:nvSpPr>
        <p:spPr>
          <a:xfrm>
            <a:off x="457200" y="3048000"/>
            <a:ext cx="8229600" cy="3276600"/>
          </a:xfrm>
        </p:spPr>
        <p:txBody>
          <a:bodyPr/>
          <a:lstStyle/>
          <a:p>
            <a:pPr marL="0" indent="0" algn="ctr">
              <a:buNone/>
            </a:pPr>
            <a:r>
              <a:rPr lang="en-IN" dirty="0" smtClean="0"/>
              <a:t>F </a:t>
            </a:r>
            <a:r>
              <a:rPr lang="en-IN" dirty="0"/>
              <a:t>= Face value of the discount </a:t>
            </a:r>
            <a:r>
              <a:rPr lang="en-IN" dirty="0" smtClean="0"/>
              <a:t>bond</a:t>
            </a:r>
          </a:p>
          <a:p>
            <a:pPr marL="228600" indent="0" algn="ctr">
              <a:buNone/>
            </a:pPr>
            <a:r>
              <a:rPr lang="en-IN" dirty="0" smtClean="0"/>
              <a:t>P </a:t>
            </a:r>
            <a:r>
              <a:rPr lang="en-IN" dirty="0"/>
              <a:t>= </a:t>
            </a:r>
            <a:r>
              <a:rPr lang="en-IN" dirty="0" smtClean="0"/>
              <a:t>Current </a:t>
            </a:r>
            <a:r>
              <a:rPr lang="en-IN" dirty="0"/>
              <a:t>price of the discount </a:t>
            </a:r>
            <a:r>
              <a:rPr lang="en-IN" dirty="0" smtClean="0"/>
              <a:t>bond</a:t>
            </a:r>
          </a:p>
          <a:p>
            <a:pPr marL="0" indent="0" algn="ctr">
              <a:lnSpc>
                <a:spcPts val="4300"/>
              </a:lnSpc>
              <a:spcBef>
                <a:spcPts val="1200"/>
              </a:spcBef>
              <a:buNone/>
            </a:pPr>
            <a:r>
              <a:rPr lang="en-IN" dirty="0" smtClean="0"/>
              <a:t>The </a:t>
            </a:r>
            <a:r>
              <a:rPr lang="en-IN" dirty="0"/>
              <a:t>yield to </a:t>
            </a:r>
            <a:r>
              <a:rPr lang="en-IN" dirty="0" smtClean="0"/>
              <a:t>maturity </a:t>
            </a:r>
            <a:r>
              <a:rPr lang="en-IN" dirty="0"/>
              <a:t>equals the increase in price over the year divided by the initial </a:t>
            </a:r>
            <a:r>
              <a:rPr lang="en-IN" dirty="0" smtClean="0"/>
              <a:t>price.</a:t>
            </a:r>
          </a:p>
          <a:p>
            <a:pPr marL="0" indent="0" algn="ctr">
              <a:lnSpc>
                <a:spcPts val="3500"/>
              </a:lnSpc>
              <a:spcBef>
                <a:spcPts val="1200"/>
              </a:spcBef>
              <a:buNone/>
            </a:pPr>
            <a:r>
              <a:rPr lang="en-IN" dirty="0" smtClean="0"/>
              <a:t>As </a:t>
            </a:r>
            <a:r>
              <a:rPr lang="en-IN" dirty="0"/>
              <a:t>with a coupon bond, the yield to maturity is negatively related to the current bond price</a:t>
            </a:r>
            <a:r>
              <a:rPr lang="en-IN" dirty="0" smtClean="0"/>
              <a:t>.</a:t>
            </a:r>
            <a:endParaRPr lang="en-IN" dirty="0"/>
          </a:p>
        </p:txBody>
      </p:sp>
    </p:spTree>
    <p:extLst>
      <p:ext uri="{BB962C8B-B14F-4D97-AF65-F5344CB8AC3E}">
        <p14:creationId xmlns:p14="http://schemas.microsoft.com/office/powerpoint/2010/main" val="2417693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Distinction Between Interest Rates and </a:t>
            </a:r>
            <a:r>
              <a:rPr lang="en-US" dirty="0" smtClean="0"/>
              <a:t>Returns </a:t>
            </a:r>
            <a:r>
              <a:rPr lang="en-US" sz="2000" b="0" dirty="0"/>
              <a:t>(1 of </a:t>
            </a:r>
            <a:r>
              <a:rPr lang="en-US" sz="2000" b="0" dirty="0" smtClean="0"/>
              <a:t>4)</a:t>
            </a:r>
            <a:endParaRPr lang="en-IN" dirty="0"/>
          </a:p>
        </p:txBody>
      </p:sp>
      <p:sp>
        <p:nvSpPr>
          <p:cNvPr id="3" name="Content Placeholder 2"/>
          <p:cNvSpPr>
            <a:spLocks noGrp="1"/>
          </p:cNvSpPr>
          <p:nvPr>
            <p:ph idx="1"/>
          </p:nvPr>
        </p:nvSpPr>
        <p:spPr>
          <a:xfrm>
            <a:off x="457200" y="1600201"/>
            <a:ext cx="8229600" cy="507999"/>
          </a:xfrm>
        </p:spPr>
        <p:txBody>
          <a:bodyPr/>
          <a:lstStyle/>
          <a:p>
            <a:r>
              <a:rPr lang="en-US" dirty="0"/>
              <a:t>Rate of Return</a:t>
            </a:r>
            <a:r>
              <a:rPr lang="en-US" dirty="0" smtClean="0"/>
              <a:t>:</a:t>
            </a:r>
            <a:r>
              <a:rPr lang="en-IN" dirty="0" smtClean="0"/>
              <a:t> </a:t>
            </a:r>
            <a:endParaRPr lang="en-IN" dirty="0">
              <a:solidFill>
                <a:srgbClr val="FF0000"/>
              </a:solidFill>
            </a:endParaRPr>
          </a:p>
        </p:txBody>
      </p:sp>
      <p:graphicFrame>
        <p:nvGraphicFramePr>
          <p:cNvPr id="5" name="Object 4" descr="The figure shows the formula of return from holding the bond for a small time interval.&#10;The payment to the owner plus the change in value expressed as a fraction of the purchase price: &#10;RET is equal to, C over, P sub t, plus, P sub t plus 1 minus P sub t, over, P sub t. &#10;Where RET is equal to return from holding the bond from time,t, to time, t plus 1. &#10;Where P sub t is equal to price of bond at time,t.&#10;and P sub t plus 1 is equal to price of bond at time, t plus 1.&#10;C is equal to, coupon payment, &#10;C over P sub t is equal to, current yield, that is i sub c. &#10;and  P sub t plus 1 minus P sub t, over, P sub t, is equal to, rate of capital gain, is equal to, g."/>
          <p:cNvGraphicFramePr>
            <a:graphicFrameLocks noGrp="1" noChangeAspect="1"/>
          </p:cNvGraphicFramePr>
          <p:nvPr>
            <p:extLst>
              <p:ext uri="{D42A27DB-BD31-4B8C-83A1-F6EECF244321}">
                <p14:modId xmlns:p14="http://schemas.microsoft.com/office/powerpoint/2010/main" val="1007312778"/>
              </p:ext>
            </p:extLst>
          </p:nvPr>
        </p:nvGraphicFramePr>
        <p:xfrm>
          <a:off x="1675872" y="2124075"/>
          <a:ext cx="5870044" cy="4209667"/>
        </p:xfrm>
        <a:graphic>
          <a:graphicData uri="http://schemas.openxmlformats.org/presentationml/2006/ole">
            <mc:AlternateContent xmlns:mc="http://schemas.openxmlformats.org/markup-compatibility/2006">
              <mc:Choice xmlns:v="urn:schemas-microsoft-com:vml" Requires="v">
                <p:oleObj spid="_x0000_s3257" name="Equation" r:id="rId3" imgW="3771900" imgH="2705100" progId="Equation.DSMT4">
                  <p:embed/>
                </p:oleObj>
              </mc:Choice>
              <mc:Fallback>
                <p:oleObj name="Equation" r:id="rId3" imgW="3771900" imgH="2705100" progId="Equation.DSMT4">
                  <p:embed/>
                  <p:pic>
                    <p:nvPicPr>
                      <p:cNvPr id="0" name="Picture 10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5872" y="2124075"/>
                        <a:ext cx="5870044" cy="4209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7957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endParaRPr lang="en-IN" dirty="0"/>
          </a:p>
        </p:txBody>
      </p:sp>
      <p:sp>
        <p:nvSpPr>
          <p:cNvPr id="3" name="Content Placeholder 2"/>
          <p:cNvSpPr>
            <a:spLocks noGrp="1"/>
          </p:cNvSpPr>
          <p:nvPr>
            <p:ph idx="1"/>
          </p:nvPr>
        </p:nvSpPr>
        <p:spPr/>
        <p:txBody>
          <a:bodyPr/>
          <a:lstStyle/>
          <a:p>
            <a:r>
              <a:rPr lang="en-US" dirty="0">
                <a:ea typeface="ヒラギノ角ゴ Pro W3" charset="-128"/>
              </a:rPr>
              <a:t>Before we can go on with the study of money, banking, and financial markets, </a:t>
            </a:r>
            <a:r>
              <a:rPr lang="en-US" dirty="0" smtClean="0">
                <a:ea typeface="ヒラギノ角ゴ Pro W3" charset="-128"/>
              </a:rPr>
              <a:t>we must </a:t>
            </a:r>
            <a:r>
              <a:rPr lang="en-US" dirty="0">
                <a:ea typeface="ヒラギノ角ゴ Pro W3" charset="-128"/>
              </a:rPr>
              <a:t>understand exactly what the phrase interest rates means. In this chapter, we see that a concept known as the yield to maturity is the most accurate measure of interest rate</a:t>
            </a:r>
            <a:r>
              <a:rPr lang="en-US" dirty="0" smtClean="0">
                <a:ea typeface="ヒラギノ角ゴ Pro W3" charset="-128"/>
              </a:rPr>
              <a:t>.</a:t>
            </a:r>
            <a:endParaRPr lang="en-IN" dirty="0"/>
          </a:p>
        </p:txBody>
      </p:sp>
    </p:spTree>
    <p:extLst>
      <p:ext uri="{BB962C8B-B14F-4D97-AF65-F5344CB8AC3E}">
        <p14:creationId xmlns:p14="http://schemas.microsoft.com/office/powerpoint/2010/main" val="1984248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Distinction Between Interest Rates and </a:t>
            </a:r>
            <a:r>
              <a:rPr lang="en-US" dirty="0" smtClean="0"/>
              <a:t>Returns </a:t>
            </a:r>
            <a:r>
              <a:rPr lang="en-US" sz="2000" b="0" dirty="0" smtClean="0"/>
              <a:t>(2 </a:t>
            </a:r>
            <a:r>
              <a:rPr lang="en-US" sz="2000" b="0" dirty="0"/>
              <a:t>of 4)</a:t>
            </a:r>
            <a:endParaRPr lang="en-IN" dirty="0"/>
          </a:p>
        </p:txBody>
      </p:sp>
      <p:sp>
        <p:nvSpPr>
          <p:cNvPr id="3" name="Content Placeholder 2"/>
          <p:cNvSpPr>
            <a:spLocks noGrp="1"/>
          </p:cNvSpPr>
          <p:nvPr>
            <p:ph idx="1"/>
          </p:nvPr>
        </p:nvSpPr>
        <p:spPr>
          <a:xfrm>
            <a:off x="457200" y="1600200"/>
            <a:ext cx="8229600" cy="4648200"/>
          </a:xfrm>
        </p:spPr>
        <p:txBody>
          <a:bodyPr/>
          <a:lstStyle/>
          <a:p>
            <a:r>
              <a:rPr lang="en-US" dirty="0">
                <a:ea typeface="ヒラギノ角ゴ Pro W3" charset="-128"/>
              </a:rPr>
              <a:t>The return equals the yield to maturity only if the holding period equals the time to maturity.</a:t>
            </a:r>
          </a:p>
          <a:p>
            <a:r>
              <a:rPr lang="en-US" dirty="0">
                <a:ea typeface="ヒラギノ角ゴ Pro W3" charset="-128"/>
              </a:rPr>
              <a:t>A rise in interest rates is associated with a fall in bond prices, resulting in a capital loss if time to maturity is longer than the holding period.</a:t>
            </a:r>
          </a:p>
          <a:p>
            <a:r>
              <a:rPr lang="en-US" dirty="0">
                <a:ea typeface="ヒラギノ角ゴ Pro W3" charset="-128"/>
              </a:rPr>
              <a:t>The more distant a bond’</a:t>
            </a:r>
            <a:r>
              <a:rPr lang="en-US" altLang="ja-JP" dirty="0" smtClean="0">
                <a:ea typeface="ヒラギノ角ゴ Pro W3" charset="-128"/>
              </a:rPr>
              <a:t>s </a:t>
            </a:r>
            <a:r>
              <a:rPr lang="en-US" altLang="ja-JP" dirty="0">
                <a:ea typeface="ヒラギノ角ゴ Pro W3" charset="-128"/>
              </a:rPr>
              <a:t>maturity</a:t>
            </a:r>
            <a:r>
              <a:rPr lang="en-US" altLang="ja-JP" dirty="0" smtClean="0">
                <a:ea typeface="ヒラギノ角ゴ Pro W3" charset="-128"/>
              </a:rPr>
              <a:t>, the </a:t>
            </a:r>
            <a:r>
              <a:rPr lang="en-US" altLang="ja-JP" dirty="0">
                <a:ea typeface="ヒラギノ角ゴ Pro W3" charset="-128"/>
              </a:rPr>
              <a:t>greater the size of the percentage price change associated with an interest-rate change.</a:t>
            </a:r>
          </a:p>
          <a:p>
            <a:r>
              <a:rPr lang="en-US" dirty="0">
                <a:ea typeface="ヒラギノ角ゴ Pro W3" charset="-128"/>
              </a:rPr>
              <a:t>Interest rates do not always have to be positive as evidenced by recent experience in Japan and several European states</a:t>
            </a:r>
            <a:r>
              <a:rPr lang="en-US" dirty="0" smtClean="0">
                <a:ea typeface="ヒラギノ角ゴ Pro W3" charset="-128"/>
              </a:rPr>
              <a:t>.</a:t>
            </a:r>
            <a:endParaRPr lang="en-IN" dirty="0"/>
          </a:p>
        </p:txBody>
      </p:sp>
    </p:spTree>
    <p:extLst>
      <p:ext uri="{BB962C8B-B14F-4D97-AF65-F5344CB8AC3E}">
        <p14:creationId xmlns:p14="http://schemas.microsoft.com/office/powerpoint/2010/main" val="2540682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Distinction Between Interest Rates and </a:t>
            </a:r>
            <a:r>
              <a:rPr lang="en-US" dirty="0" smtClean="0"/>
              <a:t>Returns </a:t>
            </a:r>
            <a:r>
              <a:rPr lang="en-US" sz="2000" b="0" dirty="0" smtClean="0"/>
              <a:t>(3 </a:t>
            </a:r>
            <a:r>
              <a:rPr lang="en-US" sz="2000" b="0" dirty="0"/>
              <a:t>of 4)</a:t>
            </a:r>
            <a:endParaRPr lang="en-IN" dirty="0"/>
          </a:p>
        </p:txBody>
      </p:sp>
      <p:sp>
        <p:nvSpPr>
          <p:cNvPr id="3" name="Content Placeholder 2"/>
          <p:cNvSpPr>
            <a:spLocks noGrp="1"/>
          </p:cNvSpPr>
          <p:nvPr>
            <p:ph idx="1"/>
          </p:nvPr>
        </p:nvSpPr>
        <p:spPr/>
        <p:txBody>
          <a:bodyPr/>
          <a:lstStyle/>
          <a:p>
            <a:pPr>
              <a:spcBef>
                <a:spcPct val="40000"/>
              </a:spcBef>
            </a:pPr>
            <a:r>
              <a:rPr lang="en-US" dirty="0">
                <a:ea typeface="ヒラギノ角ゴ Pro W3" charset="-128"/>
              </a:rPr>
              <a:t>The more distant a </a:t>
            </a:r>
            <a:r>
              <a:rPr lang="en-US" dirty="0" smtClean="0">
                <a:ea typeface="ヒラギノ角ゴ Pro W3" charset="-128"/>
              </a:rPr>
              <a:t>bond</a:t>
            </a:r>
            <a:r>
              <a:rPr lang="en-US" dirty="0"/>
              <a:t>’</a:t>
            </a:r>
            <a:r>
              <a:rPr lang="en-US" altLang="ja-JP" dirty="0" smtClean="0">
                <a:ea typeface="ヒラギノ角ゴ Pro W3" charset="-128"/>
              </a:rPr>
              <a:t>s </a:t>
            </a:r>
            <a:r>
              <a:rPr lang="en-US" altLang="ja-JP" dirty="0">
                <a:ea typeface="ヒラギノ角ゴ Pro W3" charset="-128"/>
              </a:rPr>
              <a:t>maturity, the lower the rate of return the occurs as a result of an increase in the interest rate.</a:t>
            </a:r>
          </a:p>
          <a:p>
            <a:pPr>
              <a:spcBef>
                <a:spcPct val="40000"/>
              </a:spcBef>
            </a:pPr>
            <a:r>
              <a:rPr lang="en-US" dirty="0">
                <a:ea typeface="ヒラギノ角ゴ Pro W3" charset="-128"/>
              </a:rPr>
              <a:t>Even if a bond has a substantial initial interest rate, its return can be negative if interest rates rise.</a:t>
            </a:r>
          </a:p>
        </p:txBody>
      </p:sp>
    </p:spTree>
    <p:extLst>
      <p:ext uri="{BB962C8B-B14F-4D97-AF65-F5344CB8AC3E}">
        <p14:creationId xmlns:p14="http://schemas.microsoft.com/office/powerpoint/2010/main" val="4020474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Distinction Between Interest Rates and </a:t>
            </a:r>
            <a:r>
              <a:rPr lang="en-US" dirty="0" smtClean="0"/>
              <a:t>Returns </a:t>
            </a:r>
            <a:r>
              <a:rPr lang="en-US" sz="2000" b="0" dirty="0" smtClean="0"/>
              <a:t>(4 </a:t>
            </a:r>
            <a:r>
              <a:rPr lang="en-US" sz="2000" b="0" dirty="0"/>
              <a:t>of 4)</a:t>
            </a:r>
            <a:endParaRPr lang="en-IN" dirty="0"/>
          </a:p>
        </p:txBody>
      </p:sp>
      <p:sp>
        <p:nvSpPr>
          <p:cNvPr id="3" name="Content Placeholder 2"/>
          <p:cNvSpPr>
            <a:spLocks noGrp="1"/>
          </p:cNvSpPr>
          <p:nvPr>
            <p:ph idx="1"/>
          </p:nvPr>
        </p:nvSpPr>
        <p:spPr>
          <a:xfrm>
            <a:off x="457200" y="1600201"/>
            <a:ext cx="8229600" cy="685800"/>
          </a:xfrm>
        </p:spPr>
        <p:txBody>
          <a:bodyPr/>
          <a:lstStyle/>
          <a:p>
            <a:pPr marL="0" indent="0">
              <a:buNone/>
            </a:pPr>
            <a:r>
              <a:rPr lang="en-US" sz="2200" b="1" dirty="0" smtClean="0"/>
              <a:t>Table 2</a:t>
            </a:r>
            <a:r>
              <a:rPr lang="en-US" sz="2200" dirty="0" smtClean="0"/>
              <a:t> </a:t>
            </a:r>
            <a:r>
              <a:rPr lang="en-IN" sz="2200" dirty="0"/>
              <a:t>One-Year Returns on Different-Maturity 10</a:t>
            </a:r>
            <a:r>
              <a:rPr lang="en-IN" sz="2200" dirty="0" smtClean="0"/>
              <a:t>%-Coupon-Rate </a:t>
            </a:r>
            <a:r>
              <a:rPr lang="en-IN" sz="2200" dirty="0"/>
              <a:t>Bonds When </a:t>
            </a:r>
            <a:r>
              <a:rPr lang="en-IN" sz="2200" dirty="0" smtClean="0"/>
              <a:t>Interest Rates </a:t>
            </a:r>
            <a:r>
              <a:rPr lang="en-IN" sz="2200" dirty="0"/>
              <a:t>Rise from 10% to 20%</a:t>
            </a:r>
          </a:p>
        </p:txBody>
      </p:sp>
      <p:graphicFrame>
        <p:nvGraphicFramePr>
          <p:cNvPr id="6" name="Table 5"/>
          <p:cNvGraphicFramePr>
            <a:graphicFrameLocks noGrp="1"/>
          </p:cNvGraphicFramePr>
          <p:nvPr>
            <p:extLst>
              <p:ext uri="{D42A27DB-BD31-4B8C-83A1-F6EECF244321}">
                <p14:modId xmlns:p14="http://schemas.microsoft.com/office/powerpoint/2010/main" val="2825406166"/>
              </p:ext>
            </p:extLst>
          </p:nvPr>
        </p:nvGraphicFramePr>
        <p:xfrm>
          <a:off x="466727" y="2409825"/>
          <a:ext cx="7839073" cy="3297936"/>
        </p:xfrm>
        <a:graphic>
          <a:graphicData uri="http://schemas.openxmlformats.org/drawingml/2006/table">
            <a:tbl>
              <a:tblPr firstRow="1">
                <a:tableStyleId>{2D5ABB26-0587-4C30-8999-92F81FD0307C}</a:tableStyleId>
              </a:tblPr>
              <a:tblGrid>
                <a:gridCol w="1743073">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981200">
                  <a:extLst>
                    <a:ext uri="{9D8B030D-6E8A-4147-A177-3AD203B41FA5}">
                      <a16:colId xmlns:a16="http://schemas.microsoft.com/office/drawing/2014/main" val="20005"/>
                    </a:ext>
                  </a:extLst>
                </a:gridCol>
              </a:tblGrid>
              <a:tr h="370840">
                <a:tc>
                  <a:txBody>
                    <a:bodyPr/>
                    <a:lstStyle/>
                    <a:p>
                      <a:pPr algn="ctr"/>
                      <a:r>
                        <a:rPr lang="en-IN" sz="1600" b="1" i="0" u="none" strike="noStrike" kern="1200" baseline="0" dirty="0" smtClean="0">
                          <a:solidFill>
                            <a:schemeClr val="tx1"/>
                          </a:solidFill>
                          <a:latin typeface="+mn-lt"/>
                          <a:ea typeface="+mn-ea"/>
                          <a:cs typeface="+mn-cs"/>
                        </a:rPr>
                        <a:t>(1)</a:t>
                      </a:r>
                    </a:p>
                    <a:p>
                      <a:pPr algn="ctr"/>
                      <a:r>
                        <a:rPr lang="en-IN" sz="1600" b="1" i="0" u="none" strike="noStrike" kern="1200" baseline="0" dirty="0" smtClean="0">
                          <a:solidFill>
                            <a:schemeClr val="tx1"/>
                          </a:solidFill>
                          <a:latin typeface="+mn-lt"/>
                          <a:ea typeface="+mn-ea"/>
                          <a:cs typeface="+mn-cs"/>
                        </a:rPr>
                        <a:t>Years to Maturity When Bond Is Purchased</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smtClean="0">
                          <a:solidFill>
                            <a:schemeClr val="tx1"/>
                          </a:solidFill>
                          <a:latin typeface="+mn-lt"/>
                          <a:ea typeface="+mn-ea"/>
                          <a:cs typeface="+mn-cs"/>
                        </a:rPr>
                        <a:t>(2)</a:t>
                      </a:r>
                    </a:p>
                    <a:p>
                      <a:pPr algn="ctr"/>
                      <a:r>
                        <a:rPr lang="en-IN" sz="1600" b="1" i="0" u="none" strike="noStrike" kern="1200" baseline="0" dirty="0" smtClean="0">
                          <a:solidFill>
                            <a:schemeClr val="tx1"/>
                          </a:solidFill>
                          <a:latin typeface="+mn-lt"/>
                          <a:ea typeface="+mn-ea"/>
                          <a:cs typeface="+mn-cs"/>
                        </a:rPr>
                        <a:t>Initial Current Yield (%)</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smtClean="0">
                          <a:solidFill>
                            <a:schemeClr val="tx1"/>
                          </a:solidFill>
                          <a:latin typeface="+mn-lt"/>
                          <a:ea typeface="+mn-ea"/>
                          <a:cs typeface="+mn-cs"/>
                        </a:rPr>
                        <a:t>(3)</a:t>
                      </a:r>
                    </a:p>
                    <a:p>
                      <a:pPr algn="ctr"/>
                      <a:r>
                        <a:rPr lang="en-IN" sz="1600" b="1" i="0" u="none" strike="noStrike" kern="1200" baseline="0" dirty="0" smtClean="0">
                          <a:solidFill>
                            <a:schemeClr val="tx1"/>
                          </a:solidFill>
                          <a:latin typeface="+mn-lt"/>
                          <a:ea typeface="+mn-ea"/>
                          <a:cs typeface="+mn-cs"/>
                        </a:rPr>
                        <a:t>Initial Price ($)</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smtClean="0">
                          <a:solidFill>
                            <a:schemeClr val="tx1"/>
                          </a:solidFill>
                          <a:latin typeface="+mn-lt"/>
                          <a:ea typeface="+mn-ea"/>
                          <a:cs typeface="+mn-cs"/>
                        </a:rPr>
                        <a:t>(4)</a:t>
                      </a:r>
                    </a:p>
                    <a:p>
                      <a:pPr algn="ctr"/>
                      <a:r>
                        <a:rPr lang="en-IN" sz="1600" b="1" i="0" u="none" strike="noStrike" kern="1200" baseline="0" dirty="0" smtClean="0">
                          <a:solidFill>
                            <a:schemeClr val="tx1"/>
                          </a:solidFill>
                          <a:latin typeface="+mn-lt"/>
                          <a:ea typeface="+mn-ea"/>
                          <a:cs typeface="+mn-cs"/>
                        </a:rPr>
                        <a:t>Price Next Year* ($)</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smtClean="0">
                          <a:solidFill>
                            <a:schemeClr val="tx1"/>
                          </a:solidFill>
                          <a:latin typeface="+mn-lt"/>
                          <a:ea typeface="+mn-ea"/>
                          <a:cs typeface="+mn-cs"/>
                        </a:rPr>
                        <a:t>(5)</a:t>
                      </a:r>
                    </a:p>
                    <a:p>
                      <a:pPr algn="ctr"/>
                      <a:r>
                        <a:rPr lang="en-IN" sz="1600" b="1" i="0" u="none" strike="noStrike" kern="1200" baseline="0" dirty="0" smtClean="0">
                          <a:solidFill>
                            <a:schemeClr val="tx1"/>
                          </a:solidFill>
                          <a:latin typeface="+mn-lt"/>
                          <a:ea typeface="+mn-ea"/>
                          <a:cs typeface="+mn-cs"/>
                        </a:rPr>
                        <a:t>Rate of Capital Gain (%)</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600" b="1" i="0" u="none" strike="noStrike" kern="1200" baseline="0" dirty="0" smtClean="0">
                          <a:solidFill>
                            <a:schemeClr val="tx1"/>
                          </a:solidFill>
                          <a:latin typeface="+mn-lt"/>
                          <a:ea typeface="+mn-ea"/>
                          <a:cs typeface="+mn-cs"/>
                        </a:rPr>
                        <a:t>(6)</a:t>
                      </a:r>
                    </a:p>
                    <a:p>
                      <a:pPr algn="ctr"/>
                      <a:r>
                        <a:rPr lang="en-IN" sz="1600" b="1" i="0" u="none" strike="noStrike" kern="1200" baseline="0" dirty="0" smtClean="0">
                          <a:solidFill>
                            <a:schemeClr val="tx1"/>
                          </a:solidFill>
                          <a:latin typeface="+mn-lt"/>
                          <a:ea typeface="+mn-ea"/>
                          <a:cs typeface="+mn-cs"/>
                        </a:rPr>
                        <a:t>Rate of Return</a:t>
                      </a:r>
                    </a:p>
                    <a:p>
                      <a:pPr algn="ctr"/>
                      <a:r>
                        <a:rPr lang="en-IN" sz="1600" b="1" i="0" u="none" strike="noStrike" kern="1200" baseline="0" dirty="0" smtClean="0">
                          <a:solidFill>
                            <a:schemeClr val="tx1"/>
                          </a:solidFill>
                          <a:latin typeface="+mn-lt"/>
                          <a:ea typeface="+mn-ea"/>
                          <a:cs typeface="+mn-cs"/>
                        </a:rPr>
                        <a:t>[col (2) + col (5)] (%)</a:t>
                      </a:r>
                      <a:endParaRPr lang="en-IN" sz="1600" b="1" dirty="0">
                        <a:latin typeface="+mn-lt"/>
                      </a:endParaRPr>
                    </a:p>
                  </a:txBody>
                  <a:tcPr marL="45720" marR="4572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lnSpc>
                          <a:spcPct val="115000"/>
                        </a:lnSpc>
                        <a:spcAft>
                          <a:spcPts val="0"/>
                        </a:spcAft>
                      </a:pPr>
                      <a:r>
                        <a:rPr lang="en-IN" sz="1600" dirty="0">
                          <a:effectLst/>
                          <a:latin typeface="+mn-lt"/>
                          <a:ea typeface="Calibri"/>
                          <a:cs typeface="BerkeleyPro-Book"/>
                        </a:rPr>
                        <a:t>30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1,000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503</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49.7</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39.7</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lnSpc>
                          <a:spcPct val="115000"/>
                        </a:lnSpc>
                        <a:spcAft>
                          <a:spcPts val="0"/>
                        </a:spcAft>
                      </a:pPr>
                      <a:r>
                        <a:rPr lang="en-IN" sz="1600">
                          <a:effectLst/>
                          <a:latin typeface="+mn-lt"/>
                          <a:ea typeface="Calibri"/>
                          <a:cs typeface="BerkeleyPro-Book"/>
                        </a:rPr>
                        <a:t>20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10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1,000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516</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48.4</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38.4</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lnSpc>
                          <a:spcPct val="115000"/>
                        </a:lnSpc>
                        <a:spcAft>
                          <a:spcPts val="0"/>
                        </a:spcAft>
                      </a:pPr>
                      <a:r>
                        <a:rPr lang="en-IN" sz="1600" dirty="0">
                          <a:effectLst/>
                          <a:latin typeface="+mn-lt"/>
                          <a:ea typeface="Calibri"/>
                          <a:cs typeface="BerkeleyPro-Book"/>
                        </a:rPr>
                        <a:t>10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10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1,000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597</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40.3</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30.3</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lnSpc>
                          <a:spcPct val="115000"/>
                        </a:lnSpc>
                        <a:spcAft>
                          <a:spcPts val="0"/>
                        </a:spcAft>
                      </a:pPr>
                      <a:r>
                        <a:rPr lang="en-IN" sz="1600">
                          <a:effectLst/>
                          <a:latin typeface="+mn-lt"/>
                          <a:ea typeface="Calibri"/>
                          <a:cs typeface="BerkeleyPro-Book"/>
                        </a:rPr>
                        <a:t>5</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1,000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741</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25.9</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15.9</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lnSpc>
                          <a:spcPct val="115000"/>
                        </a:lnSpc>
                        <a:spcAft>
                          <a:spcPts val="0"/>
                        </a:spcAft>
                      </a:pPr>
                      <a:r>
                        <a:rPr lang="en-IN" sz="1600" dirty="0">
                          <a:effectLst/>
                          <a:latin typeface="+mn-lt"/>
                          <a:ea typeface="Calibri"/>
                          <a:cs typeface="BerkeleyPro-Book"/>
                        </a:rPr>
                        <a:t>2</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1,000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917</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smtClean="0">
                          <a:effectLst/>
                          <a:latin typeface="+mn-lt"/>
                          <a:ea typeface="Calibri"/>
                          <a:cs typeface="PearsonMATHPRO02"/>
                        </a:rPr>
                        <a:t>−</a:t>
                      </a:r>
                      <a:r>
                        <a:rPr lang="en-IN" sz="1600" dirty="0" smtClean="0">
                          <a:effectLst/>
                          <a:latin typeface="+mn-lt"/>
                          <a:ea typeface="Calibri"/>
                          <a:cs typeface="BerkeleyPro-Book"/>
                        </a:rPr>
                        <a:t>8.3</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PearsonMATHPRO02"/>
                        </a:rPr>
                        <a:t>+</a:t>
                      </a:r>
                      <a:r>
                        <a:rPr lang="en-IN" sz="1600" dirty="0">
                          <a:effectLst/>
                          <a:latin typeface="+mn-lt"/>
                          <a:ea typeface="Calibri"/>
                          <a:cs typeface="BerkeleyPro-Book"/>
                        </a:rPr>
                        <a:t>1.7</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lnSpc>
                          <a:spcPct val="115000"/>
                        </a:lnSpc>
                        <a:spcAft>
                          <a:spcPts val="0"/>
                        </a:spcAft>
                      </a:pPr>
                      <a:r>
                        <a:rPr lang="en-IN" sz="1600" dirty="0">
                          <a:effectLst/>
                          <a:latin typeface="+mn-lt"/>
                          <a:ea typeface="Calibri"/>
                          <a:cs typeface="BerkeleyPro-Book"/>
                        </a:rPr>
                        <a:t>1</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1,000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a:effectLst/>
                          <a:latin typeface="+mn-lt"/>
                          <a:ea typeface="Calibri"/>
                          <a:cs typeface="BerkeleyPro-Book"/>
                        </a:rPr>
                        <a:t>1,000</a:t>
                      </a:r>
                      <a:endParaRPr lang="en-IN" sz="160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BerkeleyPro-Book"/>
                        </a:rPr>
                        <a:t>0.0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1600" dirty="0">
                          <a:effectLst/>
                          <a:latin typeface="+mn-lt"/>
                          <a:ea typeface="Calibri"/>
                          <a:cs typeface="PearsonMATHPRO02"/>
                        </a:rPr>
                        <a:t>+</a:t>
                      </a:r>
                      <a:r>
                        <a:rPr lang="en-IN" sz="1600" dirty="0">
                          <a:effectLst/>
                          <a:latin typeface="+mn-lt"/>
                          <a:ea typeface="Calibri"/>
                          <a:cs typeface="BerkeleyPro-Book"/>
                        </a:rPr>
                        <a:t>10.0</a:t>
                      </a:r>
                      <a:endParaRPr lang="en-IN" sz="1600" dirty="0">
                        <a:effectLst/>
                        <a:latin typeface="+mn-lt"/>
                        <a:ea typeface="Calibri"/>
                        <a:cs typeface="Times New Roman"/>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Content Placeholder 3"/>
          <p:cNvSpPr>
            <a:spLocks noGrp="1"/>
          </p:cNvSpPr>
          <p:nvPr>
            <p:ph idx="13"/>
          </p:nvPr>
        </p:nvSpPr>
        <p:spPr>
          <a:xfrm>
            <a:off x="457200" y="5837237"/>
            <a:ext cx="7231041" cy="334963"/>
          </a:xfrm>
        </p:spPr>
        <p:txBody>
          <a:bodyPr/>
          <a:lstStyle/>
          <a:p>
            <a:pPr marL="0" indent="0">
              <a:buNone/>
            </a:pPr>
            <a:r>
              <a:rPr lang="en-IN" sz="1200" dirty="0"/>
              <a:t>*Calculated with a financial calculator, using Equation 3.</a:t>
            </a:r>
          </a:p>
        </p:txBody>
      </p:sp>
    </p:spTree>
    <p:extLst>
      <p:ext uri="{BB962C8B-B14F-4D97-AF65-F5344CB8AC3E}">
        <p14:creationId xmlns:p14="http://schemas.microsoft.com/office/powerpoint/2010/main" val="3468745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Maturity </a:t>
            </a:r>
            <a:r>
              <a:rPr lang="en-IN" dirty="0"/>
              <a:t>and the Volatility of Bond Returns: Interest-Rate Risk </a:t>
            </a:r>
          </a:p>
        </p:txBody>
      </p:sp>
      <p:sp>
        <p:nvSpPr>
          <p:cNvPr id="3" name="Content Placeholder 2"/>
          <p:cNvSpPr>
            <a:spLocks noGrp="1"/>
          </p:cNvSpPr>
          <p:nvPr>
            <p:ph idx="1"/>
          </p:nvPr>
        </p:nvSpPr>
        <p:spPr/>
        <p:txBody>
          <a:bodyPr/>
          <a:lstStyle/>
          <a:p>
            <a:r>
              <a:rPr lang="en-IN" dirty="0" smtClean="0"/>
              <a:t>Prices </a:t>
            </a:r>
            <a:r>
              <a:rPr lang="en-IN" dirty="0"/>
              <a:t>and returns for long-term bonds are more volatile than those for shorter-term bonds. </a:t>
            </a:r>
          </a:p>
          <a:p>
            <a:r>
              <a:rPr lang="en-IN" dirty="0" smtClean="0"/>
              <a:t>There </a:t>
            </a:r>
            <a:r>
              <a:rPr lang="en-IN" dirty="0"/>
              <a:t>is no interest-rate risk for any bond whose time to maturity matches the holding period. </a:t>
            </a:r>
          </a:p>
        </p:txBody>
      </p:sp>
    </p:spTree>
    <p:extLst>
      <p:ext uri="{BB962C8B-B14F-4D97-AF65-F5344CB8AC3E}">
        <p14:creationId xmlns:p14="http://schemas.microsoft.com/office/powerpoint/2010/main" val="4027217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Distinction Between Real and Nominal Interest Rates</a:t>
            </a:r>
          </a:p>
        </p:txBody>
      </p:sp>
      <p:sp>
        <p:nvSpPr>
          <p:cNvPr id="3" name="Content Placeholder 2"/>
          <p:cNvSpPr>
            <a:spLocks noGrp="1"/>
          </p:cNvSpPr>
          <p:nvPr>
            <p:ph idx="1"/>
          </p:nvPr>
        </p:nvSpPr>
        <p:spPr/>
        <p:txBody>
          <a:bodyPr/>
          <a:lstStyle/>
          <a:p>
            <a:r>
              <a:rPr lang="en-US" b="1" dirty="0">
                <a:ea typeface="ヒラギノ角ゴ Pro W3" charset="-128"/>
              </a:rPr>
              <a:t>Nominal interest rate</a:t>
            </a:r>
            <a:r>
              <a:rPr lang="en-US" dirty="0">
                <a:ea typeface="ヒラギノ角ゴ Pro W3" charset="-128"/>
              </a:rPr>
              <a:t> makes no allowance for inflation.</a:t>
            </a:r>
          </a:p>
          <a:p>
            <a:r>
              <a:rPr lang="en-US" b="1" dirty="0">
                <a:ea typeface="ヒラギノ角ゴ Pro W3" charset="-128"/>
              </a:rPr>
              <a:t>Real interest rate</a:t>
            </a:r>
            <a:r>
              <a:rPr lang="en-US" dirty="0">
                <a:ea typeface="ヒラギノ角ゴ Pro W3" charset="-128"/>
              </a:rPr>
              <a:t> is adjusted for changes in price level so it more accurately reflects the cost of borrowing.</a:t>
            </a:r>
          </a:p>
          <a:p>
            <a:pPr lvl="1"/>
            <a:r>
              <a:rPr lang="en-US" i="1" dirty="0">
                <a:ea typeface="ヒラギノ角ゴ Pro W3" charset="-128"/>
              </a:rPr>
              <a:t>Ex ante real interest rate </a:t>
            </a:r>
            <a:r>
              <a:rPr lang="en-US" dirty="0">
                <a:ea typeface="ヒラギノ角ゴ Pro W3" charset="-128"/>
              </a:rPr>
              <a:t>is adjusted for expected changes in the price level</a:t>
            </a:r>
          </a:p>
          <a:p>
            <a:pPr lvl="1"/>
            <a:r>
              <a:rPr lang="en-US" i="1" dirty="0">
                <a:ea typeface="ヒラギノ角ゴ Pro W3" charset="-128"/>
              </a:rPr>
              <a:t>Ex post real interest rate </a:t>
            </a:r>
            <a:r>
              <a:rPr lang="en-US" dirty="0">
                <a:ea typeface="ヒラギノ角ゴ Pro W3" charset="-128"/>
              </a:rPr>
              <a:t>is adjusted for actual changes in the price level</a:t>
            </a:r>
            <a:endParaRPr lang="en-US" dirty="0"/>
          </a:p>
        </p:txBody>
      </p:sp>
    </p:spTree>
    <p:extLst>
      <p:ext uri="{BB962C8B-B14F-4D97-AF65-F5344CB8AC3E}">
        <p14:creationId xmlns:p14="http://schemas.microsoft.com/office/powerpoint/2010/main" val="144038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Fisher Equation</a:t>
            </a:r>
            <a:endParaRPr lang="en-US" dirty="0"/>
          </a:p>
        </p:txBody>
      </p:sp>
      <p:graphicFrame>
        <p:nvGraphicFramePr>
          <p:cNvPr id="4" name="Object 3" descr="The figure shows the fisher equation.&#10;The equation is, I, is equal to, i sub r, plus, pi raised to the power e. &#10;Where, I, is equal to, nominal interest rate. &#10;i sub r, is equal to real interest rate. &#10;When the real interest rate is low, there are greater incentives to borrow and fewer incentives to lend. the real interest rate is a better indicator of the incentives to borrow and lend."/>
          <p:cNvGraphicFramePr>
            <a:graphicFrameLocks noGrp="1" noChangeAspect="1"/>
          </p:cNvGraphicFramePr>
          <p:nvPr>
            <p:extLst>
              <p:ext uri="{D42A27DB-BD31-4B8C-83A1-F6EECF244321}">
                <p14:modId xmlns:p14="http://schemas.microsoft.com/office/powerpoint/2010/main" val="1242833264"/>
              </p:ext>
            </p:extLst>
          </p:nvPr>
        </p:nvGraphicFramePr>
        <p:xfrm>
          <a:off x="500513" y="1719908"/>
          <a:ext cx="7984225" cy="3570585"/>
        </p:xfrm>
        <a:graphic>
          <a:graphicData uri="http://schemas.openxmlformats.org/presentationml/2006/ole">
            <mc:AlternateContent xmlns:mc="http://schemas.openxmlformats.org/markup-compatibility/2006">
              <mc:Choice xmlns:v="urn:schemas-microsoft-com:vml" Requires="v">
                <p:oleObj spid="_x0000_s9378" name="Equation" r:id="rId3" imgW="4089400" imgH="1828800" progId="">
                  <p:embed/>
                </p:oleObj>
              </mc:Choice>
              <mc:Fallback>
                <p:oleObj name="Equation" r:id="rId3" imgW="4089400" imgH="1828800" progId="">
                  <p:embed/>
                  <p:pic>
                    <p:nvPicPr>
                      <p:cNvPr id="0" name="Picture 8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513" y="1719908"/>
                        <a:ext cx="7984225" cy="35705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2316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 Real and Nominal Interest Rates (Three-Month Treasury Bill), 1953–2017</a:t>
            </a:r>
          </a:p>
        </p:txBody>
      </p:sp>
      <p:pic>
        <p:nvPicPr>
          <p:cNvPr id="6" name="Picture 2" descr="The vertical axis is labeled &quot;Interest Rate (percent annual rate)&quot; and ranges from negative 4 to 16 in increments of 4. The horizontal axis lists dates from 1955 to 2015 in 5-year increments. The line for estimated real rate and nominal rate show fluctuating trend over the years. The line for estimated real rate begins at1 percent in 1953, and with slight fluctuations, falls below the horizontal line, and reaches 1.5 percent by 1960. The line falls to 0 percent by 1970 and further to negative 4 percent by 1975. The line continues to fluctuate during the following years but falls below 4 percent mark to register an all time low value by 1980. The line reaches an all time high value of 7 percent by 1981. The line falls to 0 percent by 1993, reaches 3 percent by 2000, falls to negative 1.5 percent by 2005, and finally finishes at 1 percent for 2015.&#10;The line for nominal starts at 1.75 percent in 1953 and with slight fluctuations registers a net growth. The line reaches 8 percent by 1975 and to an all time high value of 14 percent by 1980. The line shows a net decline, thereafter, and falls to 4 percent by 1993 and to 0 percent by 2010. The line remains unchanged thereafter. The values used in the description are approxim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601" y="1447800"/>
            <a:ext cx="6254496" cy="333427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4953000"/>
            <a:ext cx="8229600" cy="1333500"/>
          </a:xfrm>
        </p:spPr>
        <p:txBody>
          <a:bodyPr/>
          <a:lstStyle/>
          <a:p>
            <a:pPr marL="0" indent="0">
              <a:buNone/>
            </a:pPr>
            <a:r>
              <a:rPr lang="en-US" sz="1400" i="1" dirty="0"/>
              <a:t>Sources:</a:t>
            </a:r>
            <a:r>
              <a:rPr lang="en-US" sz="1400" dirty="0"/>
              <a:t> Nominal rates from Federal Reserve Bank of St. Louis FRED database: </a:t>
            </a:r>
            <a:r>
              <a:rPr lang="en-US" sz="1400" dirty="0">
                <a:hlinkClick r:id="rId3"/>
              </a:rPr>
              <a:t>http://research.stlouisfed.org/fred2/</a:t>
            </a:r>
            <a:r>
              <a:rPr lang="en-US" sz="1400" dirty="0"/>
              <a:t>. The real rate </a:t>
            </a:r>
            <a:r>
              <a:rPr lang="en-US" sz="1400" dirty="0" smtClean="0"/>
              <a:t>is constructed </a:t>
            </a:r>
            <a:r>
              <a:rPr lang="en-US" sz="1400" dirty="0"/>
              <a:t>using the procedure outlined in Frederic S. </a:t>
            </a:r>
            <a:r>
              <a:rPr lang="en-US" sz="1400" dirty="0" err="1"/>
              <a:t>Mishkin</a:t>
            </a:r>
            <a:r>
              <a:rPr lang="en-US" sz="1400" dirty="0"/>
              <a:t>, “The Real Interest Rate: An Empirical Investigation,” Carnegie-Rochester Conference Series on Public Policy 15 (1981): 151–200. This procedure involves estimating expected inflation as a function of past interest rates, inflation, and time trends, and then subtracting the expected inflation measure from the nominal interest rate.</a:t>
            </a:r>
          </a:p>
        </p:txBody>
      </p:sp>
    </p:spTree>
    <p:extLst>
      <p:ext uri="{BB962C8B-B14F-4D97-AF65-F5344CB8AC3E}">
        <p14:creationId xmlns:p14="http://schemas.microsoft.com/office/powerpoint/2010/main" val="2151760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endParaRPr lang="en-IN" dirty="0"/>
          </a:p>
        </p:txBody>
      </p:sp>
      <p:sp>
        <p:nvSpPr>
          <p:cNvPr id="3" name="Content Placeholder 2"/>
          <p:cNvSpPr>
            <a:spLocks noGrp="1"/>
          </p:cNvSpPr>
          <p:nvPr>
            <p:ph idx="1"/>
          </p:nvPr>
        </p:nvSpPr>
        <p:spPr/>
        <p:txBody>
          <a:bodyPr/>
          <a:lstStyle/>
          <a:p>
            <a:r>
              <a:rPr lang="en-US" dirty="0">
                <a:ea typeface="ヒラギノ角ゴ Pro W3" charset="-128"/>
              </a:rPr>
              <a:t>Calculate the present value of future cash flows and the yield to maturity on the four types of credit market instruments.</a:t>
            </a:r>
          </a:p>
          <a:p>
            <a:r>
              <a:rPr lang="en-US" dirty="0">
                <a:ea typeface="ヒラギノ角ゴ Pro W3" charset="-128"/>
              </a:rPr>
              <a:t>Recognize the distinctions among yield to maturity, current yield, rate of return, and rate of capital gain.</a:t>
            </a:r>
          </a:p>
          <a:p>
            <a:r>
              <a:rPr lang="en-US" dirty="0">
                <a:ea typeface="ヒラギノ角ゴ Pro W3" charset="-128"/>
              </a:rPr>
              <a:t>Interpret the distinction between real and nominal interest rates.</a:t>
            </a:r>
            <a:endParaRPr lang="en-IN" dirty="0"/>
          </a:p>
        </p:txBody>
      </p:sp>
    </p:spTree>
    <p:extLst>
      <p:ext uri="{BB962C8B-B14F-4D97-AF65-F5344CB8AC3E}">
        <p14:creationId xmlns:p14="http://schemas.microsoft.com/office/powerpoint/2010/main" val="681551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Interest Rates</a:t>
            </a:r>
            <a:endParaRPr lang="en-IN" dirty="0"/>
          </a:p>
        </p:txBody>
      </p:sp>
      <p:sp>
        <p:nvSpPr>
          <p:cNvPr id="3" name="Content Placeholder 2"/>
          <p:cNvSpPr>
            <a:spLocks noGrp="1"/>
          </p:cNvSpPr>
          <p:nvPr>
            <p:ph idx="1"/>
          </p:nvPr>
        </p:nvSpPr>
        <p:spPr/>
        <p:txBody>
          <a:bodyPr/>
          <a:lstStyle/>
          <a:p>
            <a:r>
              <a:rPr lang="en-US" b="1" dirty="0">
                <a:ea typeface="ヒラギノ角ゴ Pro W3" charset="-128"/>
              </a:rPr>
              <a:t>Present value</a:t>
            </a:r>
            <a:r>
              <a:rPr lang="en-US" dirty="0">
                <a:ea typeface="ヒラギノ角ゴ Pro W3" charset="-128"/>
              </a:rPr>
              <a:t>: a dollar paid to you one year from now is less valuable than a dollar paid to you today.</a:t>
            </a:r>
          </a:p>
          <a:p>
            <a:pPr lvl="1"/>
            <a:r>
              <a:rPr lang="en-US" dirty="0">
                <a:ea typeface="ヒラギノ角ゴ Pro W3" charset="-128"/>
              </a:rPr>
              <a:t>Why: a dollar deposited today can earn interest and become $</a:t>
            </a:r>
            <a:r>
              <a:rPr lang="en-US" dirty="0" smtClean="0">
                <a:ea typeface="ヒラギノ角ゴ Pro W3" charset="-128"/>
              </a:rPr>
              <a:t>1×(</a:t>
            </a:r>
            <a:r>
              <a:rPr lang="en-US" dirty="0">
                <a:ea typeface="ヒラギノ角ゴ Pro W3" charset="-128"/>
              </a:rPr>
              <a:t>1+i) one year from today.</a:t>
            </a:r>
          </a:p>
          <a:p>
            <a:pPr lvl="1"/>
            <a:r>
              <a:rPr lang="en-US" dirty="0">
                <a:ea typeface="ヒラギノ角ゴ Pro W3" charset="-128"/>
              </a:rPr>
              <a:t>To understand the importance of this notion, consider the value of a $20 million lottery payout today versus a payment of $1 million per year for each of the next 20 years. </a:t>
            </a:r>
            <a:r>
              <a:rPr lang="en-US" dirty="0" smtClean="0">
                <a:ea typeface="ヒラギノ角ゴ Pro W3" charset="-128"/>
              </a:rPr>
              <a:t>Are </a:t>
            </a:r>
            <a:r>
              <a:rPr lang="en-US" dirty="0">
                <a:ea typeface="ヒラギノ角ゴ Pro W3" charset="-128"/>
              </a:rPr>
              <a:t>these </a:t>
            </a:r>
            <a:r>
              <a:rPr lang="en-US" dirty="0" smtClean="0">
                <a:ea typeface="ヒラギノ角ゴ Pro W3" charset="-128"/>
              </a:rPr>
              <a:t>two values </a:t>
            </a:r>
            <a:r>
              <a:rPr lang="en-US" dirty="0">
                <a:ea typeface="ヒラギノ角ゴ Pro W3" charset="-128"/>
              </a:rPr>
              <a:t>the same</a:t>
            </a:r>
            <a:r>
              <a:rPr lang="en-US" dirty="0" smtClean="0">
                <a:ea typeface="ヒラギノ角ゴ Pro W3" charset="-128"/>
              </a:rPr>
              <a:t>?</a:t>
            </a:r>
            <a:endParaRPr lang="en-IN" dirty="0"/>
          </a:p>
        </p:txBody>
      </p:sp>
    </p:spTree>
    <p:extLst>
      <p:ext uri="{BB962C8B-B14F-4D97-AF65-F5344CB8AC3E}">
        <p14:creationId xmlns:p14="http://schemas.microsoft.com/office/powerpoint/2010/main" val="1811509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Value</a:t>
            </a:r>
            <a:endParaRPr lang="en-IN" dirty="0"/>
          </a:p>
        </p:txBody>
      </p:sp>
      <p:sp>
        <p:nvSpPr>
          <p:cNvPr id="3" name="Content Placeholder 2"/>
          <p:cNvSpPr>
            <a:spLocks noGrp="1"/>
          </p:cNvSpPr>
          <p:nvPr>
            <p:ph idx="1"/>
          </p:nvPr>
        </p:nvSpPr>
        <p:spPr>
          <a:xfrm>
            <a:off x="381000" y="1600200"/>
            <a:ext cx="8382000" cy="4525963"/>
          </a:xfrm>
        </p:spPr>
        <p:txBody>
          <a:bodyPr/>
          <a:lstStyle/>
          <a:p>
            <a:pPr marL="0" indent="0" algn="ctr">
              <a:buNone/>
            </a:pPr>
            <a:r>
              <a:rPr lang="en-IN" dirty="0" smtClean="0"/>
              <a:t>Let </a:t>
            </a:r>
            <a:r>
              <a:rPr lang="en-IN" i="1" dirty="0"/>
              <a:t>i</a:t>
            </a:r>
            <a:r>
              <a:rPr lang="en-IN" dirty="0"/>
              <a:t> = .</a:t>
            </a:r>
            <a:r>
              <a:rPr lang="en-IN" dirty="0" smtClean="0"/>
              <a:t>10</a:t>
            </a:r>
          </a:p>
          <a:p>
            <a:pPr marL="0" indent="0" algn="ctr">
              <a:buNone/>
            </a:pPr>
            <a:r>
              <a:rPr lang="en-IN" dirty="0" smtClean="0"/>
              <a:t>In </a:t>
            </a:r>
            <a:r>
              <a:rPr lang="en-IN" dirty="0"/>
              <a:t>one year: $100 </a:t>
            </a:r>
            <a:r>
              <a:rPr lang="en-IN" dirty="0" smtClean="0"/>
              <a:t>× </a:t>
            </a:r>
            <a:r>
              <a:rPr lang="en-IN" dirty="0"/>
              <a:t>(</a:t>
            </a:r>
            <a:r>
              <a:rPr lang="en-IN" dirty="0" smtClean="0"/>
              <a:t>1 + </a:t>
            </a:r>
            <a:r>
              <a:rPr lang="en-IN" dirty="0"/>
              <a:t>0.10) = $</a:t>
            </a:r>
            <a:r>
              <a:rPr lang="en-IN" dirty="0" smtClean="0"/>
              <a:t>110</a:t>
            </a:r>
          </a:p>
          <a:p>
            <a:pPr marL="0" indent="0" algn="ctr">
              <a:buNone/>
            </a:pPr>
            <a:r>
              <a:rPr lang="en-IN" dirty="0" smtClean="0"/>
              <a:t>In </a:t>
            </a:r>
            <a:r>
              <a:rPr lang="en-IN" dirty="0"/>
              <a:t>two years: $110 ×</a:t>
            </a:r>
            <a:r>
              <a:rPr lang="en-IN" dirty="0" smtClean="0"/>
              <a:t> </a:t>
            </a:r>
            <a:r>
              <a:rPr lang="en-IN" dirty="0"/>
              <a:t>(1 + 0.10) = $</a:t>
            </a:r>
            <a:r>
              <a:rPr lang="en-IN" dirty="0" smtClean="0"/>
              <a:t>121</a:t>
            </a:r>
          </a:p>
          <a:p>
            <a:pPr marL="0" indent="0" algn="ctr">
              <a:buNone/>
            </a:pPr>
            <a:r>
              <a:rPr lang="en-IN" dirty="0" smtClean="0"/>
              <a:t>or </a:t>
            </a:r>
            <a:r>
              <a:rPr lang="en-IN" dirty="0"/>
              <a:t>$100 ×</a:t>
            </a:r>
            <a:r>
              <a:rPr lang="en-IN" dirty="0" smtClean="0"/>
              <a:t> </a:t>
            </a:r>
            <a:r>
              <a:rPr lang="en-IN" dirty="0"/>
              <a:t>(1 + </a:t>
            </a:r>
            <a:r>
              <a:rPr lang="en-IN" dirty="0" smtClean="0"/>
              <a:t>0.10)</a:t>
            </a:r>
            <a:r>
              <a:rPr lang="en-IN" baseline="30000" dirty="0" smtClean="0"/>
              <a:t>2</a:t>
            </a:r>
          </a:p>
          <a:p>
            <a:pPr marL="0" indent="0" algn="ctr">
              <a:buNone/>
            </a:pPr>
            <a:r>
              <a:rPr lang="en-IN" dirty="0" smtClean="0"/>
              <a:t>In </a:t>
            </a:r>
            <a:r>
              <a:rPr lang="en-IN" dirty="0"/>
              <a:t>three years: $121 ×</a:t>
            </a:r>
            <a:r>
              <a:rPr lang="en-IN" dirty="0" smtClean="0"/>
              <a:t> </a:t>
            </a:r>
            <a:r>
              <a:rPr lang="en-IN" dirty="0"/>
              <a:t>(1 + 0.10) = $</a:t>
            </a:r>
            <a:r>
              <a:rPr lang="en-IN" dirty="0" smtClean="0"/>
              <a:t>133</a:t>
            </a:r>
          </a:p>
          <a:p>
            <a:pPr marL="0" indent="0" algn="ctr">
              <a:buNone/>
            </a:pPr>
            <a:r>
              <a:rPr lang="en-IN" dirty="0" smtClean="0"/>
              <a:t>or </a:t>
            </a:r>
            <a:r>
              <a:rPr lang="en-IN" dirty="0"/>
              <a:t>$100 ×</a:t>
            </a:r>
            <a:r>
              <a:rPr lang="en-IN" dirty="0" smtClean="0"/>
              <a:t> </a:t>
            </a:r>
            <a:r>
              <a:rPr lang="en-IN" dirty="0"/>
              <a:t>(1 + </a:t>
            </a:r>
            <a:r>
              <a:rPr lang="en-IN" dirty="0" smtClean="0"/>
              <a:t>0.10)</a:t>
            </a:r>
            <a:r>
              <a:rPr lang="en-IN" baseline="30000" dirty="0" smtClean="0"/>
              <a:t>3</a:t>
            </a:r>
          </a:p>
          <a:p>
            <a:pPr marL="0" indent="0" algn="ctr">
              <a:buNone/>
            </a:pPr>
            <a:r>
              <a:rPr lang="en-IN" dirty="0" smtClean="0"/>
              <a:t>In </a:t>
            </a:r>
            <a:r>
              <a:rPr lang="en-IN" i="1" dirty="0"/>
              <a:t>n</a:t>
            </a:r>
            <a:r>
              <a:rPr lang="en-IN" dirty="0"/>
              <a:t> </a:t>
            </a:r>
            <a:r>
              <a:rPr lang="en-IN" dirty="0" smtClean="0"/>
              <a:t>years</a:t>
            </a:r>
          </a:p>
          <a:p>
            <a:pPr marL="0" indent="0" algn="ctr">
              <a:buNone/>
            </a:pPr>
            <a:r>
              <a:rPr lang="en-IN" dirty="0" smtClean="0"/>
              <a:t>$100 </a:t>
            </a:r>
            <a:r>
              <a:rPr lang="en-IN" dirty="0"/>
              <a:t>×</a:t>
            </a:r>
            <a:r>
              <a:rPr lang="en-IN" dirty="0" smtClean="0"/>
              <a:t> </a:t>
            </a:r>
            <a:r>
              <a:rPr lang="en-IN" dirty="0"/>
              <a:t>(1 + </a:t>
            </a:r>
            <a:r>
              <a:rPr lang="en-IN" i="1" dirty="0"/>
              <a:t>i</a:t>
            </a:r>
            <a:r>
              <a:rPr lang="en-IN" dirty="0"/>
              <a:t>)</a:t>
            </a:r>
            <a:r>
              <a:rPr lang="en-IN" i="1" baseline="30000" dirty="0"/>
              <a:t>n</a:t>
            </a:r>
            <a:r>
              <a:rPr lang="en-IN" dirty="0"/>
              <a:t> </a:t>
            </a:r>
          </a:p>
        </p:txBody>
      </p:sp>
    </p:spTree>
    <p:extLst>
      <p:ext uri="{BB962C8B-B14F-4D97-AF65-F5344CB8AC3E}">
        <p14:creationId xmlns:p14="http://schemas.microsoft.com/office/powerpoint/2010/main" val="237466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4A3"/>
                </a:solidFill>
              </a:rPr>
              <a:t>Simple Present </a:t>
            </a:r>
            <a:r>
              <a:rPr lang="en-US" dirty="0" smtClean="0">
                <a:solidFill>
                  <a:srgbClr val="0064A3"/>
                </a:solidFill>
              </a:rPr>
              <a:t>Value</a:t>
            </a:r>
            <a:r>
              <a:rPr lang="en-US" dirty="0" smtClean="0"/>
              <a:t> </a:t>
            </a:r>
            <a:r>
              <a:rPr lang="en-US" sz="2000" b="0" dirty="0" smtClean="0"/>
              <a:t>(1 of 2)</a:t>
            </a:r>
            <a:endParaRPr lang="en-US" b="0" dirty="0"/>
          </a:p>
        </p:txBody>
      </p:sp>
      <p:sp>
        <p:nvSpPr>
          <p:cNvPr id="3" name="Content Placeholder 2"/>
          <p:cNvSpPr>
            <a:spLocks noGrp="1"/>
          </p:cNvSpPr>
          <p:nvPr>
            <p:ph idx="1"/>
          </p:nvPr>
        </p:nvSpPr>
        <p:spPr>
          <a:xfrm>
            <a:off x="457200" y="1600201"/>
            <a:ext cx="8229600" cy="1676400"/>
          </a:xfrm>
        </p:spPr>
        <p:txBody>
          <a:bodyPr/>
          <a:lstStyle/>
          <a:p>
            <a:pPr marL="0" indent="0" algn="ctr">
              <a:buNone/>
            </a:pPr>
            <a:r>
              <a:rPr lang="en-IN" dirty="0" smtClean="0"/>
              <a:t>PV </a:t>
            </a:r>
            <a:r>
              <a:rPr lang="en-IN" dirty="0"/>
              <a:t>= </a:t>
            </a:r>
            <a:r>
              <a:rPr lang="en-IN" dirty="0" smtClean="0"/>
              <a:t>today’s </a:t>
            </a:r>
            <a:r>
              <a:rPr lang="en-IN" dirty="0"/>
              <a:t>(present) </a:t>
            </a:r>
            <a:r>
              <a:rPr lang="en-IN" dirty="0" smtClean="0"/>
              <a:t>value</a:t>
            </a:r>
          </a:p>
          <a:p>
            <a:pPr marL="0" indent="0" algn="ctr">
              <a:buNone/>
            </a:pPr>
            <a:r>
              <a:rPr lang="en-IN" dirty="0" smtClean="0"/>
              <a:t>CF </a:t>
            </a:r>
            <a:r>
              <a:rPr lang="en-IN" dirty="0"/>
              <a:t>= future cash flow (payment</a:t>
            </a:r>
            <a:r>
              <a:rPr lang="en-IN" dirty="0" smtClean="0"/>
              <a:t>)</a:t>
            </a:r>
          </a:p>
          <a:p>
            <a:pPr marL="0" indent="0" algn="ctr">
              <a:buNone/>
            </a:pPr>
            <a:r>
              <a:rPr lang="en-IN" i="1" dirty="0" smtClean="0"/>
              <a:t>i </a:t>
            </a:r>
            <a:r>
              <a:rPr lang="en-IN" dirty="0" smtClean="0"/>
              <a:t>= </a:t>
            </a:r>
            <a:r>
              <a:rPr lang="en-IN" dirty="0"/>
              <a:t>the interest </a:t>
            </a:r>
            <a:r>
              <a:rPr lang="en-IN" dirty="0" smtClean="0"/>
              <a:t>rate</a:t>
            </a:r>
            <a:endParaRPr lang="en-IN" dirty="0" smtClean="0">
              <a:solidFill>
                <a:srgbClr val="FF0000"/>
              </a:solidFill>
            </a:endParaRPr>
          </a:p>
        </p:txBody>
      </p:sp>
      <p:graphicFrame>
        <p:nvGraphicFramePr>
          <p:cNvPr id="4" name="Object 3" descr="P V is equal to C F over 1 plus i to the power n."/>
          <p:cNvGraphicFramePr>
            <a:graphicFrameLocks noChangeAspect="1"/>
          </p:cNvGraphicFramePr>
          <p:nvPr>
            <p:extLst>
              <p:ext uri="{D42A27DB-BD31-4B8C-83A1-F6EECF244321}">
                <p14:modId xmlns:p14="http://schemas.microsoft.com/office/powerpoint/2010/main" val="433377061"/>
              </p:ext>
            </p:extLst>
          </p:nvPr>
        </p:nvGraphicFramePr>
        <p:xfrm>
          <a:off x="3916363" y="3332163"/>
          <a:ext cx="1541462" cy="771525"/>
        </p:xfrm>
        <a:graphic>
          <a:graphicData uri="http://schemas.openxmlformats.org/presentationml/2006/ole">
            <mc:AlternateContent xmlns:mc="http://schemas.openxmlformats.org/markup-compatibility/2006">
              <mc:Choice xmlns:v="urn:schemas-microsoft-com:vml" Requires="v">
                <p:oleObj spid="_x0000_s4273" name="Equation" r:id="rId3" imgW="838080" imgH="419040" progId="Equation.DSMT4">
                  <p:embed/>
                </p:oleObj>
              </mc:Choice>
              <mc:Fallback>
                <p:oleObj name="Equation" r:id="rId3" imgW="838080" imgH="419040" progId="Equation.DSMT4">
                  <p:embed/>
                  <p:pic>
                    <p:nvPicPr>
                      <p:cNvPr id="0" name="Picture 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6363" y="3332163"/>
                        <a:ext cx="1541462"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24804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Present </a:t>
            </a:r>
            <a:r>
              <a:rPr lang="en-US" dirty="0" smtClean="0"/>
              <a:t>Value </a:t>
            </a:r>
            <a:r>
              <a:rPr lang="en-US" sz="2000" b="0" dirty="0" smtClean="0"/>
              <a:t>(2 </a:t>
            </a:r>
            <a:r>
              <a:rPr lang="en-US" sz="2000" b="0" dirty="0"/>
              <a:t>of 2)</a:t>
            </a:r>
            <a:endParaRPr lang="en-US" dirty="0"/>
          </a:p>
        </p:txBody>
      </p:sp>
      <p:pic>
        <p:nvPicPr>
          <p:cNvPr id="5" name="Picture 4" descr="A timeline depicts payments scheduled in different years.&#10;The timeline shows Years as 0, 1, 2, . . . n and PV as 100, 100/(1+i), 100/(1+i)2, . . . 100/ (1+i)n.  &#10;$100 is scheduled as payments for each year from year 0 to year n."/>
          <p:cNvPicPr>
            <a:picLocks noChangeAspect="1"/>
          </p:cNvPicPr>
          <p:nvPr/>
        </p:nvPicPr>
        <p:blipFill>
          <a:blip r:embed="rId2" cstate="print"/>
          <a:stretch>
            <a:fillRect/>
          </a:stretch>
        </p:blipFill>
        <p:spPr>
          <a:xfrm>
            <a:off x="352788" y="3086570"/>
            <a:ext cx="8438424" cy="2232071"/>
          </a:xfrm>
          <a:prstGeom prst="rect">
            <a:avLst/>
          </a:prstGeom>
        </p:spPr>
      </p:pic>
      <p:sp>
        <p:nvSpPr>
          <p:cNvPr id="3" name="Content Placeholder 2"/>
          <p:cNvSpPr>
            <a:spLocks noGrp="1"/>
          </p:cNvSpPr>
          <p:nvPr>
            <p:ph idx="1"/>
          </p:nvPr>
        </p:nvSpPr>
        <p:spPr>
          <a:xfrm>
            <a:off x="457200" y="1600201"/>
            <a:ext cx="8229600" cy="762000"/>
          </a:xfrm>
        </p:spPr>
        <p:txBody>
          <a:bodyPr/>
          <a:lstStyle/>
          <a:p>
            <a:r>
              <a:rPr lang="en-US" dirty="0">
                <a:latin typeface="Arial" charset="0"/>
              </a:rPr>
              <a:t>Cannot directly compare payments scheduled in different points in the time </a:t>
            </a:r>
            <a:r>
              <a:rPr lang="en-US" dirty="0" smtClean="0">
                <a:latin typeface="Arial" charset="0"/>
              </a:rPr>
              <a:t>line</a:t>
            </a:r>
            <a:endParaRPr lang="en-IN" dirty="0"/>
          </a:p>
        </p:txBody>
      </p:sp>
    </p:spTree>
    <p:extLst>
      <p:ext uri="{BB962C8B-B14F-4D97-AF65-F5344CB8AC3E}">
        <p14:creationId xmlns:p14="http://schemas.microsoft.com/office/powerpoint/2010/main" val="1241894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Types of Credit Market Instruments</a:t>
            </a:r>
            <a:endParaRPr lang="en-IN" dirty="0"/>
          </a:p>
        </p:txBody>
      </p:sp>
      <p:sp>
        <p:nvSpPr>
          <p:cNvPr id="3" name="Content Placeholder 2"/>
          <p:cNvSpPr>
            <a:spLocks noGrp="1"/>
          </p:cNvSpPr>
          <p:nvPr>
            <p:ph idx="1"/>
          </p:nvPr>
        </p:nvSpPr>
        <p:spPr/>
        <p:txBody>
          <a:bodyPr/>
          <a:lstStyle/>
          <a:p>
            <a:r>
              <a:rPr lang="en-US" dirty="0">
                <a:ea typeface="ヒラギノ角ゴ Pro W3" charset="-128"/>
              </a:rPr>
              <a:t>Simple Loan</a:t>
            </a:r>
          </a:p>
          <a:p>
            <a:r>
              <a:rPr lang="en-US" dirty="0">
                <a:ea typeface="ヒラギノ角ゴ Pro W3" charset="-128"/>
              </a:rPr>
              <a:t>Fixed Payment Loan</a:t>
            </a:r>
          </a:p>
          <a:p>
            <a:r>
              <a:rPr lang="en-US" dirty="0">
                <a:ea typeface="ヒラギノ角ゴ Pro W3" charset="-128"/>
              </a:rPr>
              <a:t>Coupon Bond</a:t>
            </a:r>
          </a:p>
          <a:p>
            <a:r>
              <a:rPr lang="en-US" dirty="0">
                <a:ea typeface="ヒラギノ角ゴ Pro W3" charset="-128"/>
              </a:rPr>
              <a:t>Discount </a:t>
            </a:r>
            <a:r>
              <a:rPr lang="en-US" dirty="0" smtClean="0">
                <a:ea typeface="ヒラギノ角ゴ Pro W3" charset="-128"/>
              </a:rPr>
              <a:t>Bond</a:t>
            </a:r>
            <a:endParaRPr lang="en-IN" dirty="0"/>
          </a:p>
        </p:txBody>
      </p:sp>
    </p:spTree>
    <p:extLst>
      <p:ext uri="{BB962C8B-B14F-4D97-AF65-F5344CB8AC3E}">
        <p14:creationId xmlns:p14="http://schemas.microsoft.com/office/powerpoint/2010/main" val="1482168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Yield to Maturity</a:t>
            </a:r>
            <a:endParaRPr lang="en-IN" dirty="0"/>
          </a:p>
        </p:txBody>
      </p:sp>
      <p:sp>
        <p:nvSpPr>
          <p:cNvPr id="3" name="Content Placeholder 2"/>
          <p:cNvSpPr>
            <a:spLocks noGrp="1"/>
          </p:cNvSpPr>
          <p:nvPr>
            <p:ph idx="1"/>
          </p:nvPr>
        </p:nvSpPr>
        <p:spPr/>
        <p:txBody>
          <a:bodyPr/>
          <a:lstStyle/>
          <a:p>
            <a:r>
              <a:rPr lang="en-US" b="1" dirty="0">
                <a:ea typeface="ヒラギノ角ゴ Pro W3" charset="-128"/>
              </a:rPr>
              <a:t>Yield to maturity</a:t>
            </a:r>
            <a:r>
              <a:rPr lang="en-US" dirty="0">
                <a:ea typeface="ヒラギノ角ゴ Pro W3" charset="-128"/>
              </a:rPr>
              <a:t>: the interest rate that equates the present value of cash flow payments received from a debt instrument with its value </a:t>
            </a:r>
            <a:r>
              <a:rPr lang="en-US" dirty="0" smtClean="0">
                <a:ea typeface="ヒラギノ角ゴ Pro W3" charset="-128"/>
              </a:rPr>
              <a:t>today</a:t>
            </a:r>
            <a:endParaRPr lang="en-IN" dirty="0"/>
          </a:p>
        </p:txBody>
      </p:sp>
    </p:spTree>
    <p:extLst>
      <p:ext uri="{BB962C8B-B14F-4D97-AF65-F5344CB8AC3E}">
        <p14:creationId xmlns:p14="http://schemas.microsoft.com/office/powerpoint/2010/main" val="4046910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8016</TotalTime>
  <Words>1333</Words>
  <Application>Microsoft Office PowerPoint</Application>
  <PresentationFormat>如螢幕大小 (4:3)</PresentationFormat>
  <Paragraphs>176</Paragraphs>
  <Slides>26</Slides>
  <Notes>1</Notes>
  <HiddenSlides>0</HiddenSlides>
  <MMClips>0</MMClips>
  <ScaleCrop>false</ScaleCrop>
  <HeadingPairs>
    <vt:vector size="8" baseType="variant">
      <vt:variant>
        <vt:lpstr>使用字型</vt:lpstr>
      </vt:variant>
      <vt:variant>
        <vt:i4>14</vt:i4>
      </vt: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42" baseType="lpstr">
      <vt:lpstr>Arial (本文)</vt:lpstr>
      <vt:lpstr>BerkeleyPro-Book</vt:lpstr>
      <vt:lpstr>MS PGothic</vt:lpstr>
      <vt:lpstr>MS PGothic</vt:lpstr>
      <vt:lpstr>PearsonMATHPRO02</vt:lpstr>
      <vt:lpstr>ヒラギノ角ゴ Pro W3</vt:lpstr>
      <vt:lpstr>微軟正黑體</vt:lpstr>
      <vt:lpstr>Arial</vt:lpstr>
      <vt:lpstr>Calibri</vt:lpstr>
      <vt:lpstr>Cambria Math</vt:lpstr>
      <vt:lpstr>Times</vt:lpstr>
      <vt:lpstr>Times New Roman</vt:lpstr>
      <vt:lpstr>Verdana</vt:lpstr>
      <vt:lpstr>Wingdings</vt:lpstr>
      <vt:lpstr>508 Lecture</vt:lpstr>
      <vt:lpstr>Equation</vt:lpstr>
      <vt:lpstr>The Economics of Money, Banking, and Financial Markets</vt:lpstr>
      <vt:lpstr>Preview</vt:lpstr>
      <vt:lpstr>Learning Objectives</vt:lpstr>
      <vt:lpstr>Measuring Interest Rates</vt:lpstr>
      <vt:lpstr>Present Value</vt:lpstr>
      <vt:lpstr>Simple Present Value (1 of 2)</vt:lpstr>
      <vt:lpstr>Simple Present Value (2 of 2)</vt:lpstr>
      <vt:lpstr>Four Types of Credit Market Instruments</vt:lpstr>
      <vt:lpstr>Yield to Maturity</vt:lpstr>
      <vt:lpstr>Yield to Maturity on a Simple Loan</vt:lpstr>
      <vt:lpstr>Fixed-Payment Loan</vt:lpstr>
      <vt:lpstr>Coupon Bond (1 of 6)</vt:lpstr>
      <vt:lpstr>Coupon Bond (2 of 6)</vt:lpstr>
      <vt:lpstr>Coupon Bond (3 of 6)</vt:lpstr>
      <vt:lpstr>Coupon Bond (4 of 6)</vt:lpstr>
      <vt:lpstr>Coupon Bond (5 of 6)</vt:lpstr>
      <vt:lpstr>Coupon Bond (6 of 6)</vt:lpstr>
      <vt:lpstr>Discount Bond</vt:lpstr>
      <vt:lpstr>The Distinction Between Interest Rates and Returns (1 of 4)</vt:lpstr>
      <vt:lpstr>The Distinction Between Interest Rates and Returns (2 of 4)</vt:lpstr>
      <vt:lpstr>The Distinction Between Interest Rates and Returns (3 of 4)</vt:lpstr>
      <vt:lpstr>The Distinction Between Interest Rates and Returns (4 of 4)</vt:lpstr>
      <vt:lpstr>Maturity and the Volatility of Bond Returns: Interest-Rate Risk </vt:lpstr>
      <vt:lpstr>The Distinction Between Real and Nominal Interest Rates</vt:lpstr>
      <vt:lpstr>Fisher Equation</vt:lpstr>
      <vt:lpstr>Figure 1 Real and Nominal Interest Rates (Three-Month Treasury Bill), 1953–2017</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513</cp:revision>
  <cp:lastPrinted>2018-10-03T06:27:48Z</cp:lastPrinted>
  <dcterms:created xsi:type="dcterms:W3CDTF">2014-07-14T20:04:21Z</dcterms:created>
  <dcterms:modified xsi:type="dcterms:W3CDTF">2019-10-17T12:43:52Z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