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260" r:id="rId3"/>
    <p:sldId id="261" r:id="rId4"/>
    <p:sldId id="294" r:id="rId5"/>
    <p:sldId id="262" r:id="rId6"/>
    <p:sldId id="263" r:id="rId7"/>
    <p:sldId id="264" r:id="rId8"/>
    <p:sldId id="295" r:id="rId9"/>
    <p:sldId id="296" r:id="rId10"/>
    <p:sldId id="266" r:id="rId11"/>
    <p:sldId id="297" r:id="rId12"/>
    <p:sldId id="267" r:id="rId13"/>
    <p:sldId id="298" r:id="rId14"/>
    <p:sldId id="299" r:id="rId15"/>
    <p:sldId id="300" r:id="rId16"/>
    <p:sldId id="301" r:id="rId17"/>
    <p:sldId id="302" r:id="rId18"/>
    <p:sldId id="303" r:id="rId19"/>
    <p:sldId id="305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304" r:id="rId34"/>
    <p:sldId id="281" r:id="rId35"/>
    <p:sldId id="282" r:id="rId36"/>
    <p:sldId id="283" r:id="rId37"/>
    <p:sldId id="28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6840" autoAdjust="0"/>
  </p:normalViewPr>
  <p:slideViewPr>
    <p:cSldViewPr>
      <p:cViewPr varScale="1">
        <p:scale>
          <a:sx n="127" d="100"/>
          <a:sy n="127" d="100"/>
        </p:scale>
        <p:origin x="10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1) </a:t>
            </a:r>
            <a:r>
              <a:rPr lang="en-IN" dirty="0" err="1" smtClean="0"/>
              <a:t>MathType</a:t>
            </a:r>
            <a:r>
              <a:rPr lang="en-IN" dirty="0" smtClean="0"/>
              <a:t> </a:t>
            </a:r>
            <a:r>
              <a:rPr lang="en-IN" dirty="0" err="1" smtClean="0"/>
              <a:t>Plugin</a:t>
            </a:r>
            <a:endParaRPr lang="en-I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mtClean="0"/>
              <a:t>3) NVDA Reader (free versions available)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8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</a:t>
            </a:r>
            <a:endParaRPr lang="en-US" altLang="en-US" sz="1200" b="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</a:t>
            </a:r>
            <a:endParaRPr lang="en-US" altLang="en-US" sz="1200" b="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457450"/>
            <a:ext cx="82296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1114" y="160194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3300984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28658" y="3171876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299388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6128658" y="4764312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pic>
        <p:nvPicPr>
          <p:cNvPr id="16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</a:t>
            </a:r>
            <a:endParaRPr lang="en-US" altLang="en-US" sz="1200" b="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288" y="1447800"/>
            <a:ext cx="3966312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88" y="2271712"/>
            <a:ext cx="3966312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2400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1712"/>
            <a:ext cx="3962400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5124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5124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8730" y="4044721"/>
            <a:ext cx="3962400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732563" y="4055609"/>
            <a:ext cx="3965124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9"/>
            <a:ext cx="8229600" cy="424845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83944"/>
            <a:ext cx="8229600" cy="4572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641144"/>
            <a:ext cx="457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447800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47850" y="6429375"/>
            <a:ext cx="6858000" cy="274320"/>
          </a:xfrm>
        </p:spPr>
        <p:txBody>
          <a:bodyPr lIns="0" tIns="45720" rIns="0" bIns="45720" anchor="ctr" anchorCtr="0"/>
          <a:lstStyle>
            <a:lvl1pPr marL="0" algn="r" defTabSz="914400" rtl="0" eaLnBrk="1" latinLnBrk="0" hangingPunct="1">
              <a:buNone/>
              <a:defRPr lang="en-US" altLang="en-US" sz="1200" b="0" kern="120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r">
              <a:defRPr/>
            </a:pPr>
            <a:r>
              <a:rPr lang="en-US" altLang="en-US" sz="1200" b="0" dirty="0" smtClean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</a:t>
            </a:r>
            <a:endParaRPr lang="en-US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>
              <a:buClr>
                <a:srgbClr val="007FA3"/>
              </a:buClr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marL="256032" lvl="0" indent="-256032" algn="l" defTabSz="914400" rtl="0" eaLnBrk="1" latinLnBrk="0" hangingPunct="1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</a:t>
            </a:r>
            <a:endParaRPr lang="en-US" altLang="en-US" sz="1200" b="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 Pearson Education, Ltd.</a:t>
            </a:r>
            <a:endParaRPr lang="en-US" altLang="en-US" sz="1200" b="0" dirty="0">
              <a:latin typeface="Verdana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19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reserve.gov/releases/h8/curre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ederalreserve.gov/releases/H6/curre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03828"/>
          </a:xfrm>
        </p:spPr>
        <p:txBody>
          <a:bodyPr/>
          <a:lstStyle/>
          <a:p>
            <a:r>
              <a:rPr lang="en-US" dirty="0"/>
              <a:t>The Economics of Money, Banking, and Financial Markets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07592"/>
            <a:ext cx="8229600" cy="292608"/>
          </a:xfrm>
        </p:spPr>
        <p:txBody>
          <a:bodyPr/>
          <a:lstStyle/>
          <a:p>
            <a:r>
              <a:rPr lang="en-US" dirty="0"/>
              <a:t>Twelfth </a:t>
            </a:r>
            <a:r>
              <a:rPr lang="en-US" dirty="0" smtClean="0"/>
              <a:t>Edition, Global Edition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9200" y="1828800"/>
            <a:ext cx="3657600" cy="1219199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Banking and </a:t>
            </a:r>
            <a:r>
              <a:rPr lang="en-US" dirty="0" smtClean="0"/>
              <a:t>the </a:t>
            </a:r>
            <a:r>
              <a:rPr lang="en-US" dirty="0"/>
              <a:t>Management of Financial Institutions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662" y="1714670"/>
            <a:ext cx="3678219" cy="46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Copyright © 2019 Pearson Education, Ltd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96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smtClean="0"/>
              <a:t>Banking</a:t>
            </a:r>
            <a:r>
              <a:rPr lang="en-US" b="0">
                <a:ea typeface="ヒラギノ角ゴ Pro W3" charset="-128"/>
              </a:rPr>
              <a:t> </a:t>
            </a:r>
            <a:r>
              <a:rPr lang="en-US" sz="2000" b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3)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482652"/>
              </p:ext>
            </p:extLst>
          </p:nvPr>
        </p:nvGraphicFramePr>
        <p:xfrm>
          <a:off x="337820" y="1685925"/>
          <a:ext cx="4615180" cy="1259774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3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First National Bank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Cash items in process of collection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1"/>
            <a:ext cx="3581400" cy="28041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Check Deposit: </a:t>
            </a:r>
          </a:p>
          <a:p>
            <a:pPr marL="0" indent="0">
              <a:buNone/>
            </a:pPr>
            <a:r>
              <a:rPr lang="en-US" dirty="0"/>
              <a:t>When a </a:t>
            </a:r>
            <a:r>
              <a:rPr lang="en-US" dirty="0" smtClean="0"/>
              <a:t>bank </a:t>
            </a:r>
            <a:r>
              <a:rPr lang="en-US" dirty="0"/>
              <a:t>receives additional deposits, it gains an equal amount of reserves; when it loses deposits, it loses an equal amount of reserves.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40435"/>
              </p:ext>
            </p:extLst>
          </p:nvPr>
        </p:nvGraphicFramePr>
        <p:xfrm>
          <a:off x="228600" y="4759960"/>
          <a:ext cx="4356100" cy="12598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84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First National Bank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12902"/>
              </p:ext>
            </p:extLst>
          </p:nvPr>
        </p:nvGraphicFramePr>
        <p:xfrm>
          <a:off x="4690745" y="4695825"/>
          <a:ext cx="4157980" cy="14071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Second National Bank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−$100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Banking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(3 </a:t>
            </a:r>
            <a:r>
              <a:rPr lang="en-US" sz="2000" b="0" dirty="0">
                <a:ea typeface="ヒラギノ角ゴ Pro W3" charset="-128"/>
              </a:rPr>
              <a:t>of 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Making a profit: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62052"/>
              </p:ext>
            </p:extLst>
          </p:nvPr>
        </p:nvGraphicFramePr>
        <p:xfrm>
          <a:off x="337820" y="2326640"/>
          <a:ext cx="4157980" cy="1778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First National Bank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Required 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 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Excess 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+$90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60800"/>
              </p:ext>
            </p:extLst>
          </p:nvPr>
        </p:nvGraphicFramePr>
        <p:xfrm>
          <a:off x="4724400" y="2324100"/>
          <a:ext cx="4157980" cy="1778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First National Bank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Required 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 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+$90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389120"/>
            <a:ext cx="8229600" cy="1737043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Asset transformation: selling liabilities with one set of characteristics and using the proceeds to buy assets with a different set of characteristics</a:t>
            </a:r>
          </a:p>
          <a:p>
            <a:r>
              <a:rPr lang="en-US" dirty="0">
                <a:ea typeface="ヒラギノ角ゴ Pro W3" charset="-128"/>
              </a:rPr>
              <a:t>The bank borrows short and lends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of Bank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Liquidity </a:t>
            </a:r>
            <a:r>
              <a:rPr lang="en-US" dirty="0" smtClean="0">
                <a:ea typeface="ヒラギノ角ゴ Pro W3" charset="-128"/>
              </a:rPr>
              <a:t>Management</a:t>
            </a:r>
          </a:p>
          <a:p>
            <a:pPr lvl="1"/>
            <a:r>
              <a:rPr lang="en-US" altLang="zh-TW" sz="2000" dirty="0">
                <a:ea typeface="ヒラギノ角ゴ Pro W3" charset="-128"/>
              </a:rPr>
              <a:t>Acquisition of </a:t>
            </a:r>
            <a:r>
              <a:rPr lang="en-US" altLang="zh-TW" sz="2000" dirty="0" smtClean="0">
                <a:ea typeface="ヒラギノ角ゴ Pro W3" charset="-128"/>
              </a:rPr>
              <a:t>assets that are liquid enough</a:t>
            </a:r>
            <a:endParaRPr lang="en-US" sz="2000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Asset </a:t>
            </a:r>
            <a:r>
              <a:rPr lang="en-US" dirty="0" smtClean="0">
                <a:ea typeface="ヒラギノ角ゴ Pro W3" charset="-128"/>
              </a:rPr>
              <a:t>Management</a:t>
            </a:r>
          </a:p>
          <a:p>
            <a:pPr lvl="1"/>
            <a:r>
              <a:rPr lang="en-US" sz="2000" dirty="0" smtClean="0">
                <a:ea typeface="ヒラギノ角ゴ Pro W3" charset="-128"/>
              </a:rPr>
              <a:t>Acquiring assets with a low risk of default</a:t>
            </a:r>
          </a:p>
          <a:p>
            <a:r>
              <a:rPr lang="en-US" dirty="0" smtClean="0">
                <a:ea typeface="ヒラギノ角ゴ Pro W3" charset="-128"/>
              </a:rPr>
              <a:t>Liability Management</a:t>
            </a:r>
          </a:p>
          <a:p>
            <a:pPr lvl="1"/>
            <a:r>
              <a:rPr lang="en-US" sz="2000" dirty="0" smtClean="0">
                <a:ea typeface="ヒラギノ角ゴ Pro W3" charset="-128"/>
              </a:rPr>
              <a:t>Acquisition of funds at low cost  </a:t>
            </a:r>
            <a:endParaRPr lang="en-US" sz="2000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Capital Adequacy Management</a:t>
            </a:r>
          </a:p>
          <a:p>
            <a:r>
              <a:rPr lang="en-US" dirty="0">
                <a:ea typeface="ヒラギノ角ゴ Pro W3" charset="-128"/>
              </a:rPr>
              <a:t>Credit Risk</a:t>
            </a:r>
          </a:p>
          <a:p>
            <a:r>
              <a:rPr lang="en-US" dirty="0">
                <a:ea typeface="ヒラギノ角ゴ Pro W3" charset="-128"/>
              </a:rPr>
              <a:t>Interest-rate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Management and the Role of </a:t>
            </a:r>
            <a:r>
              <a:rPr lang="en-US" dirty="0" smtClean="0"/>
              <a:t>Reserves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</a:t>
            </a:r>
            <a:r>
              <a:rPr lang="en-US" sz="2000" b="0" dirty="0">
                <a:ea typeface="ヒラギノ角ゴ Pro W3" charset="-128"/>
              </a:rPr>
              <a:t>7</a:t>
            </a:r>
            <a:r>
              <a:rPr lang="en-US" sz="2000" b="0" dirty="0" smtClean="0">
                <a:ea typeface="ヒラギノ角ゴ Pro W3" charset="-128"/>
              </a:rPr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Excess reserves: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2013"/>
              </p:ext>
            </p:extLst>
          </p:nvPr>
        </p:nvGraphicFramePr>
        <p:xfrm>
          <a:off x="444500" y="2326640"/>
          <a:ext cx="415798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$20M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$80M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670598"/>
              </p:ext>
            </p:extLst>
          </p:nvPr>
        </p:nvGraphicFramePr>
        <p:xfrm>
          <a:off x="4724400" y="2326640"/>
          <a:ext cx="415798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$80M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pPr lvl="1"/>
            <a:r>
              <a:rPr lang="en-US" dirty="0">
                <a:ea typeface="ヒラギノ角ゴ Pro W3" charset="-128"/>
              </a:rPr>
              <a:t>Suppose a </a:t>
            </a:r>
            <a:r>
              <a:rPr lang="en-US" dirty="0" smtClean="0">
                <a:ea typeface="ヒラギノ角ゴ Pro W3" charset="-128"/>
              </a:rPr>
              <a:t>bank’</a:t>
            </a:r>
            <a:r>
              <a:rPr lang="en-US" altLang="ja-JP" dirty="0" smtClean="0">
                <a:ea typeface="ヒラギノ角ゴ Pro W3" charset="-128"/>
              </a:rPr>
              <a:t>s </a:t>
            </a:r>
            <a:r>
              <a:rPr lang="en-US" altLang="ja-JP" dirty="0">
                <a:ea typeface="ヒラギノ角ゴ Pro W3" charset="-128"/>
              </a:rPr>
              <a:t>required reserves are 10%.</a:t>
            </a:r>
          </a:p>
          <a:p>
            <a:pPr lvl="1"/>
            <a:r>
              <a:rPr lang="en-US" dirty="0">
                <a:ea typeface="ヒラギノ角ゴ Pro W3" charset="-128"/>
              </a:rPr>
              <a:t>If a bank has ample excess reserves, a deposit outflow does not necessitate changes in other parts of its balance 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Management and the Role of </a:t>
            </a:r>
            <a:r>
              <a:rPr lang="en-US" dirty="0" smtClean="0"/>
              <a:t>Reserves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</a:t>
            </a:r>
            <a:r>
              <a:rPr lang="en-US" sz="2000" b="0" dirty="0" smtClean="0">
                <a:ea typeface="ヒラギノ角ゴ Pro W3" charset="-128"/>
              </a:rPr>
              <a:t>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Shortfall: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47313"/>
              </p:ext>
            </p:extLst>
          </p:nvPr>
        </p:nvGraphicFramePr>
        <p:xfrm>
          <a:off x="444500" y="2326640"/>
          <a:ext cx="415798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47990"/>
              </p:ext>
            </p:extLst>
          </p:nvPr>
        </p:nvGraphicFramePr>
        <p:xfrm>
          <a:off x="4724400" y="2326640"/>
          <a:ext cx="415798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$0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pPr lvl="1"/>
            <a:r>
              <a:rPr lang="en-US" dirty="0">
                <a:ea typeface="ヒラギノ角ゴ Pro W3" charset="-128"/>
              </a:rPr>
              <a:t>Reserves are a legal requirement and the shortfall must be eliminated.</a:t>
            </a:r>
          </a:p>
          <a:p>
            <a:pPr lvl="1"/>
            <a:r>
              <a:rPr lang="en-US" dirty="0">
                <a:ea typeface="ヒラギノ角ゴ Pro W3" charset="-128"/>
              </a:rPr>
              <a:t>Excess reserves are insurance against the costs associated with deposit outflows.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Management and the Role of </a:t>
            </a:r>
            <a:r>
              <a:rPr lang="en-US" dirty="0" smtClean="0"/>
              <a:t>Reserves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(3 </a:t>
            </a:r>
            <a:r>
              <a:rPr lang="en-US" sz="2000" b="0" dirty="0">
                <a:ea typeface="ヒラギノ角ゴ Pro W3" charset="-128"/>
              </a:rPr>
              <a:t>of </a:t>
            </a:r>
            <a:r>
              <a:rPr lang="en-US" sz="2000" b="0" dirty="0" smtClean="0">
                <a:ea typeface="ヒラギノ角ゴ Pro W3" charset="-128"/>
              </a:rPr>
              <a:t>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Borrowing: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732361"/>
              </p:ext>
            </p:extLst>
          </p:nvPr>
        </p:nvGraphicFramePr>
        <p:xfrm>
          <a:off x="1524000" y="2174240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Borrowing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078514"/>
            <a:ext cx="8229600" cy="2047649"/>
          </a:xfrm>
        </p:spPr>
        <p:txBody>
          <a:bodyPr/>
          <a:lstStyle/>
          <a:p>
            <a:pPr lvl="1"/>
            <a:r>
              <a:rPr lang="en-US" dirty="0">
                <a:ea typeface="ヒラギノ角ゴ Pro W3" charset="-128"/>
              </a:rPr>
              <a:t>Cost incurred is the interest rate paid on the borrowed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Management and the Role of </a:t>
            </a:r>
            <a:r>
              <a:rPr lang="en-US" dirty="0" smtClean="0"/>
              <a:t>Reserves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(4 </a:t>
            </a:r>
            <a:r>
              <a:rPr lang="en-US" sz="2000" b="0" dirty="0">
                <a:ea typeface="ヒラギノ角ゴ Pro W3" charset="-128"/>
              </a:rPr>
              <a:t>of </a:t>
            </a:r>
            <a:r>
              <a:rPr lang="en-US" sz="2000" b="0" dirty="0" smtClean="0">
                <a:ea typeface="ヒラギノ角ゴ Pro W3" charset="-128"/>
              </a:rPr>
              <a:t>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Securities sale: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35696"/>
              </p:ext>
            </p:extLst>
          </p:nvPr>
        </p:nvGraphicFramePr>
        <p:xfrm>
          <a:off x="1524000" y="2246810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078514"/>
            <a:ext cx="8229600" cy="2047649"/>
          </a:xfrm>
        </p:spPr>
        <p:txBody>
          <a:bodyPr/>
          <a:lstStyle/>
          <a:p>
            <a:pPr lvl="1"/>
            <a:r>
              <a:rPr lang="en-US" dirty="0">
                <a:ea typeface="ヒラギノ角ゴ Pro W3" charset="-128"/>
              </a:rPr>
              <a:t>The cost of selling securities is the brokerage and other transaction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Management and the Role of </a:t>
            </a:r>
            <a:r>
              <a:rPr lang="en-US" dirty="0" smtClean="0"/>
              <a:t>Reserves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(5 </a:t>
            </a:r>
            <a:r>
              <a:rPr lang="en-US" sz="2000" b="0" dirty="0">
                <a:ea typeface="ヒラギノ角ゴ Pro W3" charset="-128"/>
              </a:rPr>
              <a:t>of </a:t>
            </a:r>
            <a:r>
              <a:rPr lang="en-US" sz="2000" b="0" dirty="0" smtClean="0">
                <a:ea typeface="ヒラギノ角ゴ Pro W3" charset="-128"/>
              </a:rPr>
              <a:t>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Federal Reserve: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59081"/>
              </p:ext>
            </p:extLst>
          </p:nvPr>
        </p:nvGraphicFramePr>
        <p:xfrm>
          <a:off x="1524000" y="2246810"/>
          <a:ext cx="652018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Borrow from Fed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078514"/>
            <a:ext cx="8229600" cy="2047649"/>
          </a:xfrm>
        </p:spPr>
        <p:txBody>
          <a:bodyPr/>
          <a:lstStyle/>
          <a:p>
            <a:pPr lvl="1"/>
            <a:r>
              <a:rPr lang="en-US" dirty="0">
                <a:ea typeface="ヒラギノ角ゴ Pro W3" charset="-128"/>
              </a:rPr>
              <a:t>Borrowing from the Fed also incurs interest payments based on the discount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Liquidity Management and the Role of </a:t>
            </a:r>
            <a:r>
              <a:rPr lang="en-US" dirty="0" smtClean="0"/>
              <a:t>Reserves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(6 </a:t>
            </a:r>
            <a:r>
              <a:rPr lang="en-US" sz="2000" b="0" dirty="0">
                <a:ea typeface="ヒラギノ角ゴ Pro W3" charset="-128"/>
              </a:rPr>
              <a:t>of </a:t>
            </a:r>
            <a:r>
              <a:rPr lang="en-US" sz="2000" b="0" dirty="0" smtClean="0">
                <a:ea typeface="ヒラギノ角ゴ Pro W3" charset="-128"/>
              </a:rPr>
              <a:t>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6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Reduce loans: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9280"/>
              </p:ext>
            </p:extLst>
          </p:nvPr>
        </p:nvGraphicFramePr>
        <p:xfrm>
          <a:off x="1524000" y="2246810"/>
          <a:ext cx="652018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$90M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Loans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$81M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Bank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Securities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$10M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3"/>
          </p:nvPr>
        </p:nvSpPr>
        <p:spPr>
          <a:xfrm>
            <a:off x="457200" y="4078514"/>
            <a:ext cx="8229600" cy="2047649"/>
          </a:xfrm>
        </p:spPr>
        <p:txBody>
          <a:bodyPr/>
          <a:lstStyle/>
          <a:p>
            <a:pPr lvl="1"/>
            <a:r>
              <a:rPr lang="en-US" dirty="0">
                <a:ea typeface="ヒラギノ角ゴ Pro W3" charset="-128"/>
              </a:rPr>
              <a:t>Reduction of loans is the most costly way of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acquiring reserves.</a:t>
            </a:r>
          </a:p>
          <a:p>
            <a:pPr lvl="1"/>
            <a:r>
              <a:rPr lang="en-US" dirty="0">
                <a:ea typeface="ヒラギノ角ゴ Pro W3" charset="-128"/>
              </a:rPr>
              <a:t>Calling in loans antagonizes customers.</a:t>
            </a:r>
          </a:p>
          <a:p>
            <a:pPr lvl="1"/>
            <a:r>
              <a:rPr lang="en-US" dirty="0">
                <a:ea typeface="ヒラギノ角ゴ Pro W3" charset="-128"/>
              </a:rPr>
              <a:t>Other banks may only agree to purchase loans at a substantial discount.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Liquidity Management and the Role of Reserves</a:t>
            </a:r>
            <a:r>
              <a:rPr lang="en-US" altLang="zh-TW" b="0" dirty="0">
                <a:ea typeface="ヒラギノ角ゴ Pro W3" charset="-128"/>
              </a:rPr>
              <a:t> </a:t>
            </a:r>
            <a:r>
              <a:rPr lang="en-US" altLang="zh-TW" sz="2000" b="0" dirty="0" smtClean="0">
                <a:ea typeface="ヒラギノ角ゴ Pro W3" charset="-128"/>
              </a:rPr>
              <a:t>(7 </a:t>
            </a:r>
            <a:r>
              <a:rPr lang="en-US" altLang="zh-TW" sz="2000" b="0" dirty="0">
                <a:ea typeface="ヒラギノ角ゴ Pro W3" charset="-128"/>
              </a:rPr>
              <a:t>of </a:t>
            </a:r>
            <a:r>
              <a:rPr lang="en-US" altLang="zh-TW" sz="2000" b="0" dirty="0" smtClean="0">
                <a:ea typeface="ヒラギノ角ゴ Pro W3" charset="-128"/>
              </a:rPr>
              <a:t>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Excess </a:t>
            </a:r>
            <a:r>
              <a:rPr lang="en-US" altLang="zh-TW" b="1" dirty="0" smtClean="0"/>
              <a:t>reserves are </a:t>
            </a:r>
            <a:r>
              <a:rPr lang="en-US" altLang="zh-TW" b="1" dirty="0"/>
              <a:t>insurance against the costs associated with deposit outflows. The higher the </a:t>
            </a:r>
            <a:r>
              <a:rPr lang="en-US" altLang="zh-TW" b="1" dirty="0" smtClean="0"/>
              <a:t>costs associated </a:t>
            </a:r>
            <a:r>
              <a:rPr lang="en-US" altLang="zh-TW" b="1" dirty="0"/>
              <a:t>with deposit outflows, the more excess reserves a bank will want to hold.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9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This chapter examines how banks attempt to maximize their profits.</a:t>
            </a:r>
          </a:p>
          <a:p>
            <a:r>
              <a:rPr lang="en-US" dirty="0">
                <a:ea typeface="ヒラギノ角ゴ Pro W3" charset="-128"/>
              </a:rPr>
              <a:t>Although the discussion that follows focuses primarily on commercial banks, many of the same principles apply to other financial intermediaries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</a:t>
            </a:r>
            <a:r>
              <a:rPr lang="en-US" dirty="0" smtClean="0"/>
              <a:t>Management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</a:t>
            </a:r>
            <a:r>
              <a:rPr lang="en-US" sz="2000" b="0" dirty="0" smtClean="0">
                <a:ea typeface="ヒラギノ角ゴ Pro W3" charset="-128"/>
              </a:rPr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ea typeface="ヒラギノ角ゴ Pro W3" charset="-128"/>
              </a:rPr>
              <a:t>To maximize its profits, a bank has to</a:t>
            </a:r>
            <a:endParaRPr lang="en-US" dirty="0">
              <a:ea typeface="ヒラギノ角ゴ Pro W3" charset="-128"/>
            </a:endParaRP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Seek the highest possible returns on loans and securities.</a:t>
            </a: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Reduce risk.</a:t>
            </a: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Have adequate liquidity.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</a:t>
            </a:r>
            <a:r>
              <a:rPr lang="en-US" dirty="0" smtClean="0"/>
              <a:t>Management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ea typeface="ヒラギノ角ゴ Pro W3" charset="-128"/>
              </a:rPr>
              <a:t>Four Tools:</a:t>
            </a: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Find borrowers who will pay high </a:t>
            </a:r>
            <a:r>
              <a:rPr lang="en-US" dirty="0" smtClean="0">
                <a:ea typeface="ヒラギノ角ゴ Pro W3" charset="-128"/>
              </a:rPr>
              <a:t>interest </a:t>
            </a:r>
            <a:r>
              <a:rPr lang="en-US" dirty="0">
                <a:ea typeface="ヒラギノ角ゴ Pro W3" charset="-128"/>
              </a:rPr>
              <a:t>rates and have low possibility </a:t>
            </a:r>
            <a:r>
              <a:rPr lang="en-US" dirty="0" smtClean="0">
                <a:ea typeface="ヒラギノ角ゴ Pro W3" charset="-128"/>
              </a:rPr>
              <a:t>of </a:t>
            </a:r>
            <a:r>
              <a:rPr lang="en-US" dirty="0">
                <a:ea typeface="ヒラギノ角ゴ Pro W3" charset="-128"/>
              </a:rPr>
              <a:t>defaulting.</a:t>
            </a: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Purchase securities with high returns and low risk.</a:t>
            </a: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Lower risk by </a:t>
            </a:r>
            <a:r>
              <a:rPr lang="en-US" dirty="0" smtClean="0">
                <a:ea typeface="ヒラギノ角ゴ Pro W3" charset="-128"/>
              </a:rPr>
              <a:t>diversifying.</a:t>
            </a:r>
            <a:endParaRPr lang="en-US" dirty="0">
              <a:ea typeface="ヒラギノ角ゴ Pro W3" charset="-128"/>
            </a:endParaRPr>
          </a:p>
          <a:p>
            <a:pPr marL="914400" lvl="1" indent="-514350">
              <a:spcBef>
                <a:spcPts val="1500"/>
              </a:spcBef>
              <a:buFont typeface="Verdana" charset="0"/>
              <a:buAutoNum type="arabicPeriod"/>
            </a:pPr>
            <a:r>
              <a:rPr lang="en-US" dirty="0">
                <a:ea typeface="ヒラギノ角ゴ Pro W3" charset="-128"/>
              </a:rPr>
              <a:t>Balance need for liquidity against increased returns from less liquid assets.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Recent phenomenon due to rise of </a:t>
            </a:r>
            <a:r>
              <a:rPr lang="en-US" dirty="0" smtClean="0">
                <a:ea typeface="ヒラギノ角ゴ Pro W3" charset="-128"/>
              </a:rPr>
              <a:t>large banks (called money </a:t>
            </a:r>
            <a:r>
              <a:rPr lang="en-US" dirty="0">
                <a:ea typeface="ヒラギノ角ゴ Pro W3" charset="-128"/>
              </a:rPr>
              <a:t>center </a:t>
            </a:r>
            <a:r>
              <a:rPr lang="en-US" dirty="0" smtClean="0">
                <a:ea typeface="ヒラギノ角ゴ Pro W3" charset="-128"/>
              </a:rPr>
              <a:t>banks)</a:t>
            </a:r>
            <a:endParaRPr lang="en-US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Expansion of overnight loan markets and new financial instruments (such as negotiable CDs)</a:t>
            </a:r>
          </a:p>
          <a:p>
            <a:r>
              <a:rPr lang="en-US" dirty="0">
                <a:ea typeface="ヒラギノ角ゴ Pro W3" charset="-128"/>
              </a:rPr>
              <a:t>Checkable deposits have decreased in importance as source of bank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Adequacy </a:t>
            </a:r>
            <a:r>
              <a:rPr lang="en-US" dirty="0" smtClean="0"/>
              <a:t>Management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</a:t>
            </a:r>
            <a:r>
              <a:rPr lang="en-US" sz="2000" b="0" dirty="0" smtClean="0">
                <a:ea typeface="ヒラギノ角ゴ Pro W3" charset="-128"/>
              </a:rPr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ヒラギノ角ゴ Pro W3" charset="-128"/>
              </a:rPr>
              <a:t>Maintaining </a:t>
            </a:r>
            <a:r>
              <a:rPr lang="en-US" dirty="0">
                <a:ea typeface="ヒラギノ角ゴ Pro W3" charset="-128"/>
              </a:rPr>
              <a:t>s</a:t>
            </a:r>
            <a:r>
              <a:rPr lang="en-US" dirty="0" smtClean="0">
                <a:ea typeface="ヒラギノ角ゴ Pro W3" charset="-128"/>
              </a:rPr>
              <a:t>ufficient bank </a:t>
            </a:r>
            <a:r>
              <a:rPr lang="en-US" dirty="0">
                <a:ea typeface="ヒラギノ角ゴ Pro W3" charset="-128"/>
              </a:rPr>
              <a:t>capital helps prevent bank failure</a:t>
            </a:r>
            <a:r>
              <a:rPr lang="en-US" dirty="0" smtClean="0">
                <a:ea typeface="ヒラギノ角ゴ Pro W3" charset="-128"/>
              </a:rPr>
              <a:t>.</a:t>
            </a:r>
          </a:p>
          <a:p>
            <a:pPr lvl="1"/>
            <a:r>
              <a:rPr lang="en-US" sz="2000" dirty="0" smtClean="0">
                <a:ea typeface="ヒラギノ角ゴ Pro W3" charset="-128"/>
              </a:rPr>
              <a:t>A situation in which a bank cannot satisfy its obligations to pay depositors and go out of business</a:t>
            </a:r>
            <a:endParaRPr lang="en-US" sz="2000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The amount of capital affects return for the owners (equity holders) of the bank.</a:t>
            </a:r>
          </a:p>
          <a:p>
            <a:r>
              <a:rPr lang="en-US" dirty="0">
                <a:ea typeface="ヒラギノ角ゴ Pro W3" charset="-128"/>
              </a:rPr>
              <a:t>Regulatory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Adequacy </a:t>
            </a:r>
            <a:r>
              <a:rPr lang="en-US" dirty="0" smtClean="0"/>
              <a:t>Management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857"/>
          </a:xfrm>
        </p:spPr>
        <p:txBody>
          <a:bodyPr/>
          <a:lstStyle/>
          <a:p>
            <a:pPr>
              <a:buNone/>
            </a:pPr>
            <a:r>
              <a:rPr lang="en-US" dirty="0"/>
              <a:t>How Bank Capital Helps Prevent Bank Failure: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66263"/>
              </p:ext>
            </p:extLst>
          </p:nvPr>
        </p:nvGraphicFramePr>
        <p:xfrm>
          <a:off x="176077" y="2250440"/>
          <a:ext cx="8791846" cy="16002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Capital Bank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Capital Bank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$90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$96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Loans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$90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 capital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Loans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$90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 capital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$ 4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75440"/>
              </p:ext>
            </p:extLst>
          </p:nvPr>
        </p:nvGraphicFramePr>
        <p:xfrm>
          <a:off x="176077" y="4191000"/>
          <a:ext cx="8862103" cy="16002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2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6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8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Capital Bank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Capital Bank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</a:t>
                      </a:r>
                      <a:endParaRPr lang="en-US" sz="13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$90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$10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$96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Loans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$85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 capital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$ 5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Loans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$85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 capital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−$ 1 million</a:t>
                      </a:r>
                      <a:endParaRPr 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Adequacy </a:t>
            </a:r>
            <a:r>
              <a:rPr lang="en-US" dirty="0" smtClean="0"/>
              <a:t>Management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(3 </a:t>
            </a:r>
            <a:r>
              <a:rPr lang="en-US" sz="2000" b="0" dirty="0">
                <a:ea typeface="ヒラギノ角ゴ Pro W3" charset="-128"/>
              </a:rPr>
              <a:t>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the Amount of Bank Capital Affects Returns to Equity Holders:</a:t>
            </a:r>
          </a:p>
        </p:txBody>
      </p:sp>
      <p:graphicFrame>
        <p:nvGraphicFramePr>
          <p:cNvPr id="4" name="Object 3" descr="The figure shows how the amount of bank capital affects returns to equity holders.&#10;Return on Assets: net profit after taxes per dollar of assets, R O A, is equal to, Net profit after taxes over, assets. &#10;Return on equity: net profit after taxes per dollar of equity capital, R O E, is equal to, net profit after taxes, over, equity capital. &#10;Relationship between R O A and R O E is expressed by the equity multiplier: the amount of assets per dollar of equity capital, E M is equal to, Assets over, equity capital. &#10;That is R O E is equal to, R O A times E M.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5401172"/>
              </p:ext>
            </p:extLst>
          </p:nvPr>
        </p:nvGraphicFramePr>
        <p:xfrm>
          <a:off x="1798361" y="2420144"/>
          <a:ext cx="5547278" cy="388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3" imgW="4025900" imgH="2819400" progId="Equation.DSMT4">
                  <p:embed/>
                </p:oleObj>
              </mc:Choice>
              <mc:Fallback>
                <p:oleObj name="Equation" r:id="rId3" imgW="4025900" imgH="2819400" progId="Equation.DSMT4">
                  <p:embed/>
                  <p:pic>
                    <p:nvPicPr>
                      <p:cNvPr id="0" name="Picture 3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361" y="2420144"/>
                        <a:ext cx="5547278" cy="3885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Adequacy </a:t>
            </a:r>
            <a:r>
              <a:rPr lang="en-US" dirty="0" smtClean="0"/>
              <a:t>Management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(4 </a:t>
            </a:r>
            <a:r>
              <a:rPr lang="en-US" sz="2000" b="0" dirty="0">
                <a:ea typeface="ヒラギノ角ゴ Pro W3" charset="-128"/>
              </a:rPr>
              <a:t>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Trade-off between safety and returns to equity holders:</a:t>
            </a:r>
          </a:p>
          <a:p>
            <a:pPr lvl="1"/>
            <a:r>
              <a:rPr lang="en-US" dirty="0">
                <a:ea typeface="ヒラギノ角ゴ Pro W3" charset="-128"/>
              </a:rPr>
              <a:t>Benefits the owners of a bank by making their investment safe</a:t>
            </a:r>
          </a:p>
          <a:p>
            <a:pPr lvl="1"/>
            <a:r>
              <a:rPr lang="en-US" dirty="0">
                <a:ea typeface="ヒラギノ角ゴ Pro W3" charset="-128"/>
              </a:rPr>
              <a:t>Costly to owners of a bank because the higher the bank capital, the lower the return on equity</a:t>
            </a:r>
          </a:p>
          <a:p>
            <a:pPr lvl="1"/>
            <a:r>
              <a:rPr lang="en-US" dirty="0">
                <a:ea typeface="ヒラギノ角ゴ Pro W3" charset="-128"/>
              </a:rPr>
              <a:t>Choice depends on the state of the economy and levels of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</a:t>
            </a:r>
            <a:r>
              <a:rPr lang="en-US" dirty="0"/>
              <a:t>Strategies for Managing Bank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As the manager of the First National Bank, you have to make decisions about the appropriate amount of bank capital to hold in your bank</a:t>
            </a:r>
            <a:r>
              <a:rPr lang="en-US" dirty="0" smtClean="0">
                <a:ea typeface="ヒラギノ角ゴ Pro W3" charset="-128"/>
              </a:rPr>
              <a:t>.</a:t>
            </a:r>
          </a:p>
          <a:p>
            <a:r>
              <a:rPr lang="en-US" altLang="zh-TW" dirty="0">
                <a:ea typeface="ヒラギノ角ゴ Pro W3" charset="-128"/>
              </a:rPr>
              <a:t>To raise its capital, a bank can issue more equities, reduce dividends to shareholders, or reduce the bank’s assets by making fewer loans. </a:t>
            </a:r>
            <a:endParaRPr lang="en-US" dirty="0">
              <a:ea typeface="ヒラギノ角ゴ Pro W3" charset="-128"/>
            </a:endParaRPr>
          </a:p>
          <a:p>
            <a:r>
              <a:rPr lang="en-US" dirty="0">
                <a:ea typeface="ヒラギノ角ゴ Pro W3" charset="-128"/>
              </a:rPr>
              <a:t>Our discussion of the strategies for managing bank capital leads to the following conclusion, which deserves particular emphasis: </a:t>
            </a:r>
            <a:r>
              <a:rPr lang="en-US" dirty="0" smtClean="0">
                <a:ea typeface="ヒラギノ角ゴ Pro W3" charset="-128"/>
              </a:rPr>
              <a:t>a </a:t>
            </a:r>
            <a:r>
              <a:rPr lang="en-US" dirty="0">
                <a:ea typeface="ヒラギノ角ゴ Pro W3" charset="-128"/>
              </a:rPr>
              <a:t>shortfall of bank capital is likely to lead a bank to reduce its assets and therefore is likely to cause a contraction in lending</a:t>
            </a:r>
            <a:r>
              <a:rPr lang="en-US" dirty="0" smtClean="0">
                <a:ea typeface="ヒラギノ角ゴ Pro W3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Application: How a Capital Crunch Caused a Credit Crunch During the Global Financial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Shortfalls of bank capital led to slower credit growth:</a:t>
            </a:r>
          </a:p>
          <a:p>
            <a:pPr lvl="1"/>
            <a:r>
              <a:rPr lang="en-US" dirty="0">
                <a:ea typeface="ヒラギノ角ゴ Pro W3" charset="-128"/>
              </a:rPr>
              <a:t>Huge losses for banks from their holdings of securities backed by residential mortgages.</a:t>
            </a:r>
          </a:p>
          <a:p>
            <a:pPr lvl="1"/>
            <a:r>
              <a:rPr lang="en-US" dirty="0">
                <a:ea typeface="ヒラギノ角ゴ Pro W3" charset="-128"/>
              </a:rPr>
              <a:t>Losses reduced bank capital </a:t>
            </a:r>
          </a:p>
          <a:p>
            <a:r>
              <a:rPr lang="en-US" dirty="0">
                <a:ea typeface="ヒラギノ角ゴ Pro W3" charset="-128"/>
              </a:rPr>
              <a:t>Banks could not raise much capital on a weak </a:t>
            </a:r>
            <a:r>
              <a:rPr lang="en-US" dirty="0" smtClean="0">
                <a:ea typeface="ヒラギノ角ゴ Pro W3" charset="-128"/>
              </a:rPr>
              <a:t>economy </a:t>
            </a:r>
            <a:r>
              <a:rPr lang="en-US" dirty="0">
                <a:ea typeface="ヒラギノ角ゴ Pro W3" charset="-128"/>
              </a:rPr>
              <a:t>and had to tighten their lending standards and reduce lending.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Managing Credit </a:t>
            </a:r>
            <a:r>
              <a:rPr lang="en-US" dirty="0" smtClean="0">
                <a:ea typeface="ヒラギノ角ゴ Pro W3" charset="-128"/>
              </a:rPr>
              <a:t>Risk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</a:t>
            </a:r>
            <a:r>
              <a:rPr lang="en-US" sz="2000" b="0" dirty="0" smtClean="0">
                <a:ea typeface="ヒラギノ角ゴ Pro W3" charset="-128"/>
              </a:rPr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ヒラギノ角ゴ Pro W3" charset="-128"/>
              </a:rPr>
              <a:t>Adverse selection and moral hazard in loan markets</a:t>
            </a:r>
            <a:endParaRPr lang="en-US" dirty="0" smtClean="0">
              <a:ea typeface="ヒラギノ角ゴ Pro W3" charset="-128"/>
            </a:endParaRPr>
          </a:p>
          <a:p>
            <a:r>
              <a:rPr lang="en-US" dirty="0" smtClean="0">
                <a:ea typeface="ヒラギノ角ゴ Pro W3" charset="-128"/>
              </a:rPr>
              <a:t>Screening </a:t>
            </a:r>
            <a:r>
              <a:rPr lang="en-US" dirty="0">
                <a:ea typeface="ヒラギノ角ゴ Pro W3" charset="-128"/>
              </a:rPr>
              <a:t>and Monitoring:</a:t>
            </a:r>
          </a:p>
          <a:p>
            <a:pPr lvl="1"/>
            <a:r>
              <a:rPr lang="en-US" dirty="0">
                <a:ea typeface="ヒラギノ角ゴ Pro W3" charset="-128"/>
              </a:rPr>
              <a:t>Screening</a:t>
            </a:r>
          </a:p>
          <a:p>
            <a:pPr lvl="1"/>
            <a:r>
              <a:rPr lang="en-US" dirty="0">
                <a:ea typeface="ヒラギノ角ゴ Pro W3" charset="-128"/>
              </a:rPr>
              <a:t>Specialization in lending</a:t>
            </a:r>
          </a:p>
          <a:p>
            <a:pPr lvl="1"/>
            <a:r>
              <a:rPr lang="en-US" dirty="0">
                <a:ea typeface="ヒラギノ角ゴ Pro W3" charset="-128"/>
              </a:rPr>
              <a:t>Monitoring and enforcement of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restrictive covenants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</a:t>
            </a:r>
            <a:r>
              <a:rPr lang="en-US" sz="2000" b="0" dirty="0" smtClean="0"/>
              <a:t>(1 of 2)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Summarize the features of a bank balance sheet.</a:t>
            </a:r>
          </a:p>
          <a:p>
            <a:r>
              <a:rPr lang="en-US" dirty="0">
                <a:ea typeface="ヒラギノ角ゴ Pro W3" charset="-128"/>
              </a:rPr>
              <a:t>Apply changes to a bank’s assets and liabilities on a T-account.</a:t>
            </a:r>
          </a:p>
          <a:p>
            <a:r>
              <a:rPr lang="en-US" dirty="0">
                <a:ea typeface="ヒラギノ角ゴ Pro W3" charset="-128"/>
              </a:rPr>
              <a:t>Identify ways in which banks can manage their assets and liabilities to maximize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Managing Credit </a:t>
            </a:r>
            <a:r>
              <a:rPr lang="en-US" dirty="0" smtClean="0">
                <a:ea typeface="ヒラギノ角ゴ Pro W3" charset="-128"/>
              </a:rPr>
              <a:t>Risk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Long-term customer relationships</a:t>
            </a:r>
          </a:p>
          <a:p>
            <a:r>
              <a:rPr lang="en-US" dirty="0">
                <a:ea typeface="ヒラギノ角ゴ Pro W3" charset="-128"/>
              </a:rPr>
              <a:t>Loan commitments</a:t>
            </a:r>
          </a:p>
          <a:p>
            <a:r>
              <a:rPr lang="en-US" dirty="0">
                <a:ea typeface="ヒラギノ角ゴ Pro W3" charset="-128"/>
              </a:rPr>
              <a:t>Collateral and compensating balances</a:t>
            </a:r>
          </a:p>
          <a:p>
            <a:r>
              <a:rPr lang="en-US" dirty="0">
                <a:ea typeface="ヒラギノ角ゴ Pro W3" charset="-128"/>
              </a:rPr>
              <a:t>Credit rationing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Managing Interest-Rate Risk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805428"/>
              </p:ext>
            </p:extLst>
          </p:nvPr>
        </p:nvGraphicFramePr>
        <p:xfrm>
          <a:off x="350679" y="1686560"/>
          <a:ext cx="8442643" cy="41249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National Bank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Rate-sensitive assets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$20 million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Rate-sensitive liabilities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$50 million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Variable-rate and short-term loans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Variable-rate CDs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Short-term securities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ct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Money market deposit accounts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Fixed-rate assets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$80 million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Fixed-rate liabilities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$50 million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Checkable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Long-term loans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Savings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Long-term securities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Long-term CDs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Equity capital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and Duration </a:t>
            </a:r>
            <a:r>
              <a:rPr lang="en-US" dirty="0" smtClean="0"/>
              <a:t>Analysis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Basic gap analysis:</a:t>
            </a:r>
          </a:p>
          <a:p>
            <a:pPr lvl="1" algn="ctr">
              <a:buNone/>
            </a:pPr>
            <a:r>
              <a:rPr lang="en-US" dirty="0">
                <a:ea typeface="ヒラギノ角ゴ Pro W3" charset="-128"/>
              </a:rPr>
              <a:t>(rate sensitive assets </a:t>
            </a:r>
            <a:r>
              <a:rPr lang="en-US" dirty="0" smtClean="0">
                <a:ea typeface="ヒラギノ角ゴ Pro W3" charset="-128"/>
              </a:rPr>
              <a:t>– </a:t>
            </a:r>
            <a:r>
              <a:rPr lang="en-US" dirty="0">
                <a:ea typeface="ヒラギノ角ゴ Pro W3" charset="-128"/>
              </a:rPr>
              <a:t>rate sensitive liabilities) </a:t>
            </a:r>
            <a:r>
              <a:rPr lang="en-US" dirty="0" smtClean="0">
                <a:ea typeface="ヒラギノ角ゴ Pro W3" charset="-128"/>
              </a:rPr>
              <a:t>×</a:t>
            </a:r>
            <a:r>
              <a:rPr lang="en-US" dirty="0">
                <a:ea typeface="ヒラギノ角ゴ Pro W3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interest rates = </a:t>
            </a:r>
            <a:r>
              <a:rPr lang="el-GR" dirty="0">
                <a:ea typeface="ＭＳ Ｐゴシック" charset="-128"/>
              </a:rPr>
              <a:t>Δ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in bank profit</a:t>
            </a:r>
          </a:p>
          <a:p>
            <a:r>
              <a:rPr lang="en-US" dirty="0">
                <a:ea typeface="ヒラギノ角ゴ Pro W3" charset="-128"/>
                <a:cs typeface="Arial" charset="0"/>
              </a:rPr>
              <a:t>Maturity bucked approach:</a:t>
            </a:r>
          </a:p>
          <a:p>
            <a:pPr lvl="1"/>
            <a:r>
              <a:rPr lang="en-US" dirty="0">
                <a:ea typeface="ＭＳ Ｐゴシック" charset="-128"/>
              </a:rPr>
              <a:t>Measures the gap for several maturity subintervals </a:t>
            </a:r>
          </a:p>
          <a:p>
            <a:r>
              <a:rPr lang="en-US" dirty="0">
                <a:ea typeface="ヒラギノ角ゴ Pro W3" charset="-128"/>
                <a:cs typeface="Arial" charset="0"/>
              </a:rPr>
              <a:t>Standardized gap analysis:</a:t>
            </a:r>
          </a:p>
          <a:p>
            <a:pPr lvl="1"/>
            <a:r>
              <a:rPr lang="en-US" dirty="0">
                <a:ea typeface="ＭＳ Ｐゴシック" charset="-128"/>
              </a:rPr>
              <a:t>Accounts for different degrees of rate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and Duration </a:t>
            </a:r>
            <a:r>
              <a:rPr lang="en-US" dirty="0" smtClean="0"/>
              <a:t>Analysis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ea typeface="ヒラギノ角ゴ Pro W3" charset="-128"/>
              </a:rPr>
              <a:t>%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/>
              <a:t>Δ</a:t>
            </a:r>
            <a:r>
              <a:rPr lang="en-US" dirty="0" smtClean="0">
                <a:ea typeface="ヒラギノ角ゴ Pro W3" charset="-128"/>
                <a:cs typeface="Times New Roman" charset="0"/>
              </a:rPr>
              <a:t> </a:t>
            </a:r>
            <a:r>
              <a:rPr lang="en-US" dirty="0">
                <a:ea typeface="ヒラギノ角ゴ Pro W3" charset="-128"/>
                <a:cs typeface="Times New Roman" charset="0"/>
              </a:rPr>
              <a:t>in market value of security </a:t>
            </a:r>
            <a:r>
              <a:rPr lang="en-US" dirty="0" smtClean="0">
                <a:ea typeface="ヒラギノ角ゴ Pro W3" charset="-128"/>
                <a:cs typeface="Times New Roman" charset="0"/>
              </a:rPr>
              <a:t>H− </a:t>
            </a:r>
            <a:r>
              <a:rPr lang="en-US" dirty="0">
                <a:ea typeface="ヒラギノ角ゴ Pro W3" charset="-128"/>
                <a:cs typeface="Times New Roman" charset="0"/>
              </a:rPr>
              <a:t>percentage point </a:t>
            </a:r>
            <a:r>
              <a:rPr lang="el-GR" dirty="0">
                <a:ea typeface="ＭＳ Ｐゴシック" charset="-128"/>
              </a:rPr>
              <a:t>Δ</a:t>
            </a:r>
            <a:r>
              <a:rPr lang="en-US" dirty="0" smtClean="0">
                <a:ea typeface="ヒラギノ角ゴ Pro W3" charset="-128"/>
                <a:cs typeface="Times New Roman" charset="0"/>
              </a:rPr>
              <a:t> </a:t>
            </a:r>
            <a:r>
              <a:rPr lang="en-US" dirty="0">
                <a:ea typeface="ヒラギノ角ゴ Pro W3" charset="-128"/>
                <a:cs typeface="Times New Roman" charset="0"/>
              </a:rPr>
              <a:t>in interest rate </a:t>
            </a:r>
            <a:r>
              <a:rPr lang="en-US" dirty="0" smtClean="0">
                <a:ea typeface="ヒラギノ角ゴ Pro W3" charset="-128"/>
                <a:cs typeface="Times New Roman" charset="0"/>
              </a:rPr>
              <a:t>× </a:t>
            </a:r>
            <a:r>
              <a:rPr lang="en-US" dirty="0">
                <a:ea typeface="ヒラギノ角ゴ Pro W3" charset="-128"/>
                <a:cs typeface="Times New Roman" charset="0"/>
              </a:rPr>
              <a:t>duration in years. </a:t>
            </a:r>
          </a:p>
          <a:p>
            <a:pPr algn="ctr">
              <a:buNone/>
            </a:pPr>
            <a:endParaRPr lang="en-US" dirty="0">
              <a:ea typeface="ヒラギノ角ゴ Pro W3" charset="-128"/>
              <a:cs typeface="Times New Roman" charset="0"/>
            </a:endParaRPr>
          </a:p>
          <a:p>
            <a:r>
              <a:rPr lang="en-US" dirty="0">
                <a:ea typeface="ヒラギノ角ゴ Pro W3" charset="-128"/>
                <a:cs typeface="Times New Roman" charset="0"/>
              </a:rPr>
              <a:t>Uses the weighted average duration of a financial </a:t>
            </a:r>
            <a:r>
              <a:rPr lang="en-US" dirty="0" smtClean="0">
                <a:ea typeface="ヒラギノ角ゴ Pro W3" charset="-128"/>
                <a:cs typeface="Times New Roman" charset="0"/>
              </a:rPr>
              <a:t>institution</a:t>
            </a:r>
            <a:r>
              <a:rPr lang="en-US" dirty="0" smtClean="0"/>
              <a:t>’</a:t>
            </a:r>
            <a:r>
              <a:rPr lang="en-US" altLang="ja-JP" dirty="0" smtClean="0">
                <a:ea typeface="ヒラギノ角ゴ Pro W3" charset="-128"/>
                <a:cs typeface="Times New Roman" charset="0"/>
              </a:rPr>
              <a:t>s </a:t>
            </a:r>
            <a:r>
              <a:rPr lang="en-US" altLang="ja-JP" dirty="0">
                <a:ea typeface="ヒラギノ角ゴ Pro W3" charset="-128"/>
                <a:cs typeface="Times New Roman" charset="0"/>
              </a:rPr>
              <a:t>assets and of its liabilities to see how net worth responds to a change in interest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Off-Balance-Sheet </a:t>
            </a:r>
            <a:r>
              <a:rPr lang="en-US" dirty="0" smtClean="0">
                <a:ea typeface="ヒラギノ角ゴ Pro W3" charset="-128"/>
              </a:rPr>
              <a:t>Activities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</a:t>
            </a:r>
            <a:r>
              <a:rPr lang="en-US" sz="2000" b="0" dirty="0" smtClean="0">
                <a:ea typeface="ヒラギノ角ゴ Pro W3" charset="-128"/>
              </a:rPr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Loan sales (secondary loan participation)</a:t>
            </a:r>
          </a:p>
          <a:p>
            <a:r>
              <a:rPr lang="en-US" dirty="0">
                <a:ea typeface="ヒラギノ角ゴ Pro W3" charset="-128"/>
              </a:rPr>
              <a:t>Generation of fee income. Examples:</a:t>
            </a:r>
          </a:p>
          <a:p>
            <a:pPr lvl="1"/>
            <a:r>
              <a:rPr lang="en-US" dirty="0">
                <a:ea typeface="ヒラギノ角ゴ Pro W3" charset="-128"/>
              </a:rPr>
              <a:t>Servicing mortgage-backed securities</a:t>
            </a:r>
          </a:p>
          <a:p>
            <a:pPr lvl="1"/>
            <a:r>
              <a:rPr lang="en-US" dirty="0">
                <a:ea typeface="ヒラギノ角ゴ Pro W3" charset="-128"/>
              </a:rPr>
              <a:t>Creating SIVs (structured investment vehicles</a:t>
            </a:r>
            <a:r>
              <a:rPr lang="en-US" dirty="0" smtClean="0">
                <a:ea typeface="ヒラギノ角ゴ Pro W3" charset="-128"/>
              </a:rPr>
              <a:t>), </a:t>
            </a:r>
            <a:r>
              <a:rPr lang="en-US" dirty="0">
                <a:ea typeface="ヒラギノ角ゴ Pro W3" charset="-128"/>
              </a:rPr>
              <a:t>which can potentially expose banks to risk, as it happened in </a:t>
            </a:r>
            <a:r>
              <a:rPr lang="en-US" dirty="0" smtClean="0">
                <a:ea typeface="ヒラギノ角ゴ Pro W3" charset="-128"/>
              </a:rPr>
              <a:t>the </a:t>
            </a:r>
            <a:r>
              <a:rPr lang="en-US" dirty="0">
                <a:ea typeface="ヒラギノ角ゴ Pro W3" charset="-128"/>
              </a:rPr>
              <a:t>global financial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Off-Balance-Sheet </a:t>
            </a:r>
            <a:r>
              <a:rPr lang="en-US" dirty="0" smtClean="0"/>
              <a:t>Activities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Trading activities and risk management techniques: </a:t>
            </a:r>
          </a:p>
          <a:p>
            <a:pPr lvl="1"/>
            <a:r>
              <a:rPr lang="en-US" dirty="0">
                <a:ea typeface="ヒラギノ角ゴ Pro W3" charset="-128"/>
              </a:rPr>
              <a:t>Financial futures, options for debt instruments, interest rate swaps, transactions in the foreign </a:t>
            </a:r>
            <a:r>
              <a:rPr lang="en-US">
                <a:ea typeface="ヒラギノ角ゴ Pro W3" charset="-128"/>
              </a:rPr>
              <a:t>exchange </a:t>
            </a:r>
            <a:r>
              <a:rPr lang="en-US" smtClean="0">
                <a:ea typeface="ヒラギノ角ゴ Pro W3" charset="-128"/>
              </a:rPr>
              <a:t>market, </a:t>
            </a:r>
            <a:r>
              <a:rPr lang="en-US" dirty="0">
                <a:ea typeface="ヒラギノ角ゴ Pro W3" charset="-128"/>
              </a:rPr>
              <a:t>and speculation</a:t>
            </a:r>
          </a:p>
          <a:p>
            <a:pPr lvl="1"/>
            <a:r>
              <a:rPr lang="en-US" dirty="0">
                <a:ea typeface="ヒラギノ角ゴ Pro W3" charset="-128"/>
              </a:rPr>
              <a:t>Principal-agent problem arises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Off-Balance-Sheet </a:t>
            </a:r>
            <a:r>
              <a:rPr lang="en-US" dirty="0" smtClean="0">
                <a:ea typeface="ヒラギノ角ゴ Pro W3" charset="-128"/>
              </a:rPr>
              <a:t>Activities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(3 </a:t>
            </a:r>
            <a:r>
              <a:rPr lang="en-US" sz="2000" b="0" dirty="0">
                <a:ea typeface="ヒラギノ角ゴ Pro W3" charset="-128"/>
              </a:rPr>
              <a:t>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Internal controls to reduce the principal-agent problem:</a:t>
            </a:r>
          </a:p>
          <a:p>
            <a:pPr lvl="1"/>
            <a:r>
              <a:rPr lang="en-US" dirty="0">
                <a:ea typeface="ヒラギノ角ゴ Pro W3" charset="-128"/>
              </a:rPr>
              <a:t>Separation of trading activities and bookkeeping</a:t>
            </a:r>
          </a:p>
          <a:p>
            <a:pPr lvl="1"/>
            <a:r>
              <a:rPr lang="en-US" dirty="0">
                <a:ea typeface="ヒラギノ角ゴ Pro W3" charset="-128"/>
              </a:rPr>
              <a:t>Limits on exposure</a:t>
            </a:r>
          </a:p>
          <a:p>
            <a:pPr lvl="1"/>
            <a:r>
              <a:rPr lang="en-US" dirty="0">
                <a:ea typeface="ヒラギノ角ゴ Pro W3" charset="-128"/>
              </a:rPr>
              <a:t>Value-at-risk</a:t>
            </a:r>
          </a:p>
          <a:p>
            <a:pPr lvl="1"/>
            <a:r>
              <a:rPr lang="en-US" dirty="0">
                <a:ea typeface="ヒラギノ角ゴ Pro W3" charset="-128"/>
              </a:rPr>
              <a:t>Stress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Rogue Traders and the Principal–Agent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The demise of Barings, a venerable British bank more than a century old, is a sad morality tale of how the principal–agent problem operating through a rogue trader can take a financial institution that has a healthy balance sheet one month and turn it into an insolvent tragedy the next.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smtClean="0"/>
              <a:t>Objectives </a:t>
            </a:r>
            <a:r>
              <a:rPr lang="en-US" sz="2000" b="0" smtClean="0"/>
              <a:t>(2 </a:t>
            </a:r>
            <a:r>
              <a:rPr lang="en-US" sz="2000" b="0" dirty="0" smtClean="0"/>
              <a:t>of 2)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List the ways in which banks deal with credit risk.</a:t>
            </a:r>
          </a:p>
          <a:p>
            <a:r>
              <a:rPr lang="en-US" dirty="0">
                <a:ea typeface="ヒラギノ角ゴ Pro W3" charset="-128"/>
              </a:rPr>
              <a:t>Apply gap and duration analysis and identify interest-rate risk.</a:t>
            </a:r>
          </a:p>
          <a:p>
            <a:r>
              <a:rPr lang="en-US" dirty="0">
                <a:ea typeface="ヒラギノ角ゴ Pro W3" charset="-128"/>
              </a:rPr>
              <a:t>Examine off-balance sheet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The Bank Balance </a:t>
            </a:r>
            <a:r>
              <a:rPr lang="en-US" dirty="0" smtClean="0">
                <a:ea typeface="ヒラギノ角ゴ Pro W3" charset="-128"/>
              </a:rPr>
              <a:t>Sheet </a:t>
            </a:r>
            <a:r>
              <a:rPr lang="en-US" sz="2000" b="0" dirty="0" smtClean="0">
                <a:ea typeface="ヒラギノ角ゴ Pro W3" charset="-128"/>
              </a:rPr>
              <a:t>(1 of 2)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a typeface="ヒラギノ角ゴ Pro W3" charset="-128"/>
              </a:rPr>
              <a:t>Total assets = Total liabilities + </a:t>
            </a:r>
            <a:r>
              <a:rPr lang="en-US" b="1" dirty="0">
                <a:ea typeface="ヒラギノ角ゴ Pro W3" charset="-128"/>
              </a:rPr>
              <a:t>B</a:t>
            </a:r>
            <a:r>
              <a:rPr lang="en-US" b="1" dirty="0" smtClean="0">
                <a:ea typeface="ヒラギノ角ゴ Pro W3" charset="-128"/>
              </a:rPr>
              <a:t>ank capital (banks’ net worth)</a:t>
            </a:r>
          </a:p>
          <a:p>
            <a:r>
              <a:rPr lang="en-US" b="1" dirty="0" smtClean="0">
                <a:ea typeface="ヒラギノ角ゴ Pro W3" charset="-128"/>
              </a:rPr>
              <a:t>Liabilities</a:t>
            </a:r>
            <a:r>
              <a:rPr lang="en-US" b="1" dirty="0">
                <a:ea typeface="ヒラギノ角ゴ Pro W3" charset="-128"/>
              </a:rPr>
              <a:t>:</a:t>
            </a:r>
          </a:p>
          <a:p>
            <a:pPr lvl="1"/>
            <a:r>
              <a:rPr lang="en-US" dirty="0">
                <a:ea typeface="ヒラギノ角ゴ Pro W3" charset="-128"/>
              </a:rPr>
              <a:t>Checkable deposits</a:t>
            </a:r>
          </a:p>
          <a:p>
            <a:pPr lvl="1"/>
            <a:r>
              <a:rPr lang="en-US" dirty="0" err="1">
                <a:ea typeface="ヒラギノ角ゴ Pro W3" charset="-128"/>
              </a:rPr>
              <a:t>Nontransaction</a:t>
            </a:r>
            <a:r>
              <a:rPr lang="en-US" dirty="0">
                <a:ea typeface="ヒラギノ角ゴ Pro W3" charset="-128"/>
              </a:rPr>
              <a:t> deposits</a:t>
            </a:r>
          </a:p>
          <a:p>
            <a:pPr lvl="1"/>
            <a:r>
              <a:rPr lang="en-US" dirty="0">
                <a:ea typeface="ヒラギノ角ゴ Pro W3" charset="-128"/>
              </a:rPr>
              <a:t>Borrowings</a:t>
            </a:r>
          </a:p>
          <a:p>
            <a:pPr lvl="1"/>
            <a:r>
              <a:rPr lang="en-US" dirty="0">
                <a:ea typeface="ヒラギノ角ゴ Pro W3" charset="-128"/>
              </a:rPr>
              <a:t>Bank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The Bank Balance </a:t>
            </a:r>
            <a:r>
              <a:rPr lang="en-US" smtClean="0">
                <a:ea typeface="ヒラギノ角ゴ Pro W3" charset="-128"/>
              </a:rPr>
              <a:t>Sheet</a:t>
            </a:r>
            <a:r>
              <a:rPr lang="en-US" b="0">
                <a:ea typeface="ヒラギノ角ゴ Pro W3" charset="-128"/>
              </a:rPr>
              <a:t> </a:t>
            </a:r>
            <a:r>
              <a:rPr lang="en-US" sz="2000" b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ヒラギノ角ゴ Pro W3" charset="-128"/>
              </a:rPr>
              <a:t>Assets:</a:t>
            </a:r>
          </a:p>
          <a:p>
            <a:pPr lvl="1"/>
            <a:r>
              <a:rPr lang="en-US" dirty="0">
                <a:ea typeface="ヒラギノ角ゴ Pro W3" charset="-128"/>
              </a:rPr>
              <a:t>Reserves</a:t>
            </a:r>
          </a:p>
          <a:p>
            <a:pPr lvl="1"/>
            <a:r>
              <a:rPr lang="en-US" dirty="0">
                <a:ea typeface="ヒラギノ角ゴ Pro W3" charset="-128"/>
              </a:rPr>
              <a:t>Cash items in process of collection</a:t>
            </a:r>
          </a:p>
          <a:p>
            <a:pPr lvl="1"/>
            <a:r>
              <a:rPr lang="en-US" dirty="0">
                <a:ea typeface="ヒラギノ角ゴ Pro W3" charset="-128"/>
              </a:rPr>
              <a:t>Deposits at other banks</a:t>
            </a:r>
          </a:p>
          <a:p>
            <a:pPr lvl="1"/>
            <a:r>
              <a:rPr lang="en-US" dirty="0">
                <a:ea typeface="ヒラギノ角ゴ Pro W3" charset="-128"/>
              </a:rPr>
              <a:t>Securities</a:t>
            </a:r>
          </a:p>
          <a:p>
            <a:pPr lvl="1"/>
            <a:r>
              <a:rPr lang="en-US" dirty="0">
                <a:ea typeface="ヒラギノ角ゴ Pro W3" charset="-128"/>
              </a:rPr>
              <a:t>Loans </a:t>
            </a:r>
          </a:p>
          <a:p>
            <a:pPr lvl="1"/>
            <a:r>
              <a:rPr lang="en-US" dirty="0">
                <a:ea typeface="ヒラギノ角ゴ Pro W3" charset="-128"/>
              </a:rPr>
              <a:t>Other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/>
              <a:t>Table 1 Balance Sheet of All Commercial Banks </a:t>
            </a:r>
            <a:r>
              <a:rPr lang="en-US" sz="2900" dirty="0" smtClean="0"/>
              <a:t>(Items </a:t>
            </a:r>
            <a:r>
              <a:rPr lang="en-US" sz="2900" dirty="0"/>
              <a:t>as a </a:t>
            </a:r>
            <a:r>
              <a:rPr lang="en-US" sz="2900" dirty="0" smtClean="0"/>
              <a:t>Percentage </a:t>
            </a:r>
            <a:r>
              <a:rPr lang="en-US" sz="2900" dirty="0"/>
              <a:t>of the </a:t>
            </a:r>
            <a:r>
              <a:rPr lang="en-US" sz="2900" dirty="0" smtClean="0"/>
              <a:t>Total</a:t>
            </a:r>
            <a:r>
              <a:rPr lang="en-US" sz="2900" dirty="0"/>
              <a:t>, June </a:t>
            </a:r>
            <a:r>
              <a:rPr lang="en-US" sz="2900" dirty="0" smtClean="0"/>
              <a:t>2017</a:t>
            </a:r>
            <a:r>
              <a:rPr lang="en-US" sz="2900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2)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21689"/>
              </p:ext>
            </p:extLst>
          </p:nvPr>
        </p:nvGraphicFramePr>
        <p:xfrm>
          <a:off x="514350" y="1854200"/>
          <a:ext cx="8248650" cy="31750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 (Uses of Funds)*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 (Sources of Funds)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Reserves and cash items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Checkable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Securities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Nontransaction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U.S. government and agency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600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Savings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600" dirty="0"/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 and local government and other securities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600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Small denomination time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dirty="0"/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Large-denomination time deposits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dirty="0"/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Borrowings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dirty="0"/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 capital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dirty="0"/>
                    </a:p>
                  </a:txBody>
                  <a:tcPr marR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2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/>
              <a:t>Table 1 Balance Sheet of All Commercial Banks </a:t>
            </a:r>
            <a:r>
              <a:rPr lang="en-US" sz="2900" dirty="0" smtClean="0"/>
              <a:t>(Items </a:t>
            </a:r>
            <a:r>
              <a:rPr lang="en-US" sz="2900" dirty="0"/>
              <a:t>as a </a:t>
            </a:r>
            <a:r>
              <a:rPr lang="en-US" sz="2900" dirty="0" smtClean="0"/>
              <a:t>Percentage </a:t>
            </a:r>
            <a:r>
              <a:rPr lang="en-US" sz="2900" dirty="0"/>
              <a:t>of the </a:t>
            </a:r>
            <a:r>
              <a:rPr lang="en-US" sz="2900" dirty="0" smtClean="0"/>
              <a:t>Total</a:t>
            </a:r>
            <a:r>
              <a:rPr lang="en-US" sz="2900" dirty="0"/>
              <a:t>, June </a:t>
            </a:r>
            <a:r>
              <a:rPr lang="en-US" sz="2900" dirty="0" smtClean="0"/>
              <a:t>2017</a:t>
            </a:r>
            <a:r>
              <a:rPr lang="en-US" sz="2900" b="0" dirty="0">
                <a:ea typeface="ヒラギノ角ゴ Pro W3" charset="-128"/>
              </a:rPr>
              <a:t> </a:t>
            </a:r>
            <a:r>
              <a:rPr lang="en-US" sz="2000" b="0" dirty="0" smtClean="0">
                <a:ea typeface="ヒラギノ角ゴ Pro W3" charset="-128"/>
              </a:rPr>
              <a:t>(2 </a:t>
            </a:r>
            <a:r>
              <a:rPr lang="en-US" sz="2000" b="0" dirty="0">
                <a:ea typeface="ヒラギノ角ゴ Pro W3" charset="-128"/>
              </a:rPr>
              <a:t>of 2)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44015"/>
              </p:ext>
            </p:extLst>
          </p:nvPr>
        </p:nvGraphicFramePr>
        <p:xfrm>
          <a:off x="396240" y="1524000"/>
          <a:ext cx="8330565" cy="35458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79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8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Assets (Uses of Funds)*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Liabilities (Sources of Funds)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and industrial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 estate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Interbank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assets (for example, physical capital)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600" dirty="0"/>
                    </a:p>
                  </a:txBody>
                  <a:tcPr marR="274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8117"/>
            <a:ext cx="8229600" cy="99028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*In order of decreasing liquidity.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i="1" dirty="0"/>
              <a:t>Source: </a:t>
            </a:r>
            <a:r>
              <a:rPr lang="en-US" sz="1400" dirty="0"/>
              <a:t>Federal Reserve Bank of St. Louis, FRED database: </a:t>
            </a:r>
            <a:r>
              <a:rPr lang="en-US" sz="1400" dirty="0">
                <a:hlinkClick r:id="rId3"/>
              </a:rPr>
              <a:t>http://www.federalreserve.gov/releases/h8/current/</a:t>
            </a:r>
            <a:r>
              <a:rPr lang="en-US" sz="1400" dirty="0"/>
              <a:t> and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www.federalreserve.gov/releases/H6/current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48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Banking</a:t>
            </a:r>
            <a:r>
              <a:rPr lang="en-US" b="0" dirty="0">
                <a:ea typeface="ヒラギノ角ゴ Pro W3" charset="-128"/>
              </a:rPr>
              <a:t> </a:t>
            </a:r>
            <a:r>
              <a:rPr lang="en-US" sz="2000" b="0" dirty="0">
                <a:ea typeface="ヒラギノ角ゴ Pro W3" charset="-128"/>
              </a:rPr>
              <a:t>(1 of </a:t>
            </a:r>
            <a:r>
              <a:rPr lang="en-US" sz="2000" b="0" dirty="0" smtClean="0">
                <a:ea typeface="ヒラギノ角ゴ Pro W3" charset="-128"/>
              </a:rPr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63880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Cash Deposit: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85091"/>
              </p:ext>
            </p:extLst>
          </p:nvPr>
        </p:nvGraphicFramePr>
        <p:xfrm>
          <a:off x="289560" y="2418080"/>
          <a:ext cx="8564880" cy="177292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08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First National Bank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First National Bank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Assets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Liabilities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Vault 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Reserves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Checkable deposits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 W3" charset="-128"/>
                        </a:rPr>
                        <a:t>+$100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4831080"/>
            <a:ext cx="8229600" cy="1295083"/>
          </a:xfrm>
        </p:spPr>
        <p:txBody>
          <a:bodyPr/>
          <a:lstStyle/>
          <a:p>
            <a:r>
              <a:rPr lang="en-US" dirty="0">
                <a:ea typeface="ヒラギノ角ゴ Pro W3" charset="-128"/>
              </a:rPr>
              <a:t>Opening of a checking account leads to an increase in the bank’</a:t>
            </a:r>
            <a:r>
              <a:rPr lang="en-US" altLang="ja-JP" dirty="0" smtClean="0">
                <a:ea typeface="ヒラギノ角ゴ Pro W3" charset="-128"/>
              </a:rPr>
              <a:t>s </a:t>
            </a:r>
            <a:r>
              <a:rPr lang="en-US" altLang="ja-JP" dirty="0">
                <a:ea typeface="ヒラギノ角ゴ Pro W3" charset="-128"/>
              </a:rPr>
              <a:t>reserves equal to the increase in checkable deposits.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7772</TotalTime>
  <Words>2104</Words>
  <Application>Microsoft Office PowerPoint</Application>
  <PresentationFormat>如螢幕大小 (4:3)</PresentationFormat>
  <Paragraphs>556</Paragraphs>
  <Slides>37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6" baseType="lpstr">
      <vt:lpstr>ＭＳ Ｐゴシック</vt:lpstr>
      <vt:lpstr>ヒラギノ角ゴ Pro W3</vt:lpstr>
      <vt:lpstr>微軟正黑體</vt:lpstr>
      <vt:lpstr>Arial</vt:lpstr>
      <vt:lpstr>Times New Roman</vt:lpstr>
      <vt:lpstr>Verdana</vt:lpstr>
      <vt:lpstr>Wingdings</vt:lpstr>
      <vt:lpstr>508 Lecture</vt:lpstr>
      <vt:lpstr>Equation</vt:lpstr>
      <vt:lpstr>The Economics of Money, Banking, and Financial Markets</vt:lpstr>
      <vt:lpstr>Preview</vt:lpstr>
      <vt:lpstr>Learning Objectives (1 of 2)</vt:lpstr>
      <vt:lpstr>Learning Objectives (2 of 2)</vt:lpstr>
      <vt:lpstr>The Bank Balance Sheet (1 of 2)</vt:lpstr>
      <vt:lpstr>The Bank Balance Sheet (2 of 2)</vt:lpstr>
      <vt:lpstr>Table 1 Balance Sheet of All Commercial Banks (Items as a Percentage of the Total, June 2017 (1 of 2)</vt:lpstr>
      <vt:lpstr>Table 1 Balance Sheet of All Commercial Banks (Items as a Percentage of the Total, June 2017 (2 of 2)</vt:lpstr>
      <vt:lpstr>Basic Banking (1 of 3)</vt:lpstr>
      <vt:lpstr>Basic Banking (2 of 3)</vt:lpstr>
      <vt:lpstr>Basic Banking (3 of 3)</vt:lpstr>
      <vt:lpstr>General Principles of Bank Management</vt:lpstr>
      <vt:lpstr>Liquidity Management and the Role of Reserves (1 of 7)</vt:lpstr>
      <vt:lpstr>Liquidity Management and the Role of Reserves (2 of 7)</vt:lpstr>
      <vt:lpstr>Liquidity Management and the Role of Reserves (3 of 7)</vt:lpstr>
      <vt:lpstr>Liquidity Management and the Role of Reserves (4 of 7)</vt:lpstr>
      <vt:lpstr>Liquidity Management and the Role of Reserves (5 of 7)</vt:lpstr>
      <vt:lpstr>Liquidity Management and the Role of Reserves (6 of 7)</vt:lpstr>
      <vt:lpstr>Liquidity Management and the Role of Reserves (7 of 7)</vt:lpstr>
      <vt:lpstr>Asset Management (1 of 2)</vt:lpstr>
      <vt:lpstr>Asset Management (2 of 2)</vt:lpstr>
      <vt:lpstr>Liability Management</vt:lpstr>
      <vt:lpstr>Capital Adequacy Management (1 of 4)</vt:lpstr>
      <vt:lpstr>Capital Adequacy Management (2 of 4)</vt:lpstr>
      <vt:lpstr>Capital Adequacy Management (3 of 4)</vt:lpstr>
      <vt:lpstr>Capital Adequacy Management (4 of 4)</vt:lpstr>
      <vt:lpstr>Application: Strategies for Managing Bank Capital</vt:lpstr>
      <vt:lpstr>Application: How a Capital Crunch Caused a Credit Crunch During the Global Financial Crisis</vt:lpstr>
      <vt:lpstr>Managing Credit Risk (1 of 2)</vt:lpstr>
      <vt:lpstr>Managing Credit Risk (2 of 2)</vt:lpstr>
      <vt:lpstr>Managing Interest-Rate Risk</vt:lpstr>
      <vt:lpstr>Gap and Duration Analysis (1 of 2)</vt:lpstr>
      <vt:lpstr>Gap and Duration Analysis (2 of 2)</vt:lpstr>
      <vt:lpstr>Off-Balance-Sheet Activities (1 of 3)</vt:lpstr>
      <vt:lpstr>Off-Balance-Sheet Activities (2 of 3)</vt:lpstr>
      <vt:lpstr>Off-Balance-Sheet Activities (3 of 3)</vt:lpstr>
      <vt:lpstr>Rogue Traders and the Principal–Agent Problem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Money, Banking, and Financial Markets, Twelfth Edition</dc:title>
  <dc:subject>Economics</dc:subject>
  <dc:creator>Frederic S. Mishkin</dc:creator>
  <cp:keywords>Economics</cp:keywords>
  <cp:lastModifiedBy>twlai</cp:lastModifiedBy>
  <cp:revision>556</cp:revision>
  <cp:lastPrinted>2018-10-03T06:38:19Z</cp:lastPrinted>
  <dcterms:created xsi:type="dcterms:W3CDTF">2014-07-14T20:04:21Z</dcterms:created>
  <dcterms:modified xsi:type="dcterms:W3CDTF">2019-11-21T13:56:39Z</dcterms:modified>
  <cp:category>Economics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682740</vt:lpwstr>
  </property>
  <property fmtid="{D5CDD505-2E9C-101B-9397-08002B2CF9AE}" pid="3" name="Offisync_UpdateToken">
    <vt:lpwstr>1</vt:lpwstr>
  </property>
  <property fmtid="{D5CDD505-2E9C-101B-9397-08002B2CF9AE}" pid="4" name="Jive_VersionGuid">
    <vt:lpwstr>7b502893-ac4a-4309-967d-6eb652f6b574</vt:lpwstr>
  </property>
  <property fmtid="{D5CDD505-2E9C-101B-9397-08002B2CF9AE}" pid="5" name="Offisync_ProviderInitializationData">
    <vt:lpwstr>https://neo.pearson.com</vt:lpwstr>
  </property>
  <property fmtid="{D5CDD505-2E9C-101B-9397-08002B2CF9AE}" pid="6" name="Offisync_ServerID">
    <vt:lpwstr>7e960520-0e88-4f05-9fa0-24079b61e486</vt:lpwstr>
  </property>
  <property fmtid="{D5CDD505-2E9C-101B-9397-08002B2CF9AE}" pid="7" name="Jive_LatestUserAccountName">
    <vt:lpwstr>sumit.gupta</vt:lpwstr>
  </property>
</Properties>
</file>