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7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840" autoAdjust="0"/>
  </p:normalViewPr>
  <p:slideViewPr>
    <p:cSldViewPr>
      <p:cViewPr varScale="1">
        <p:scale>
          <a:sx n="127" d="100"/>
          <a:sy n="127" d="100"/>
        </p:scale>
        <p:origin x="1098" y="126"/>
      </p:cViewPr>
      <p:guideLst>
        <p:guide orient="horz" pos="2160"/>
        <p:guide pos="2880"/>
      </p:guideLst>
    </p:cSldViewPr>
  </p:slideViewPr>
  <p:outlineViewPr>
    <p:cViewPr>
      <p:scale>
        <a:sx n="33" d="100"/>
        <a:sy n="33" d="100"/>
      </p:scale>
      <p:origin x="0" y="-4122"/>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394840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10/3/2019</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10/3/2019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a:t>
            </a:r>
            <a:r>
              <a:rPr lang="en-US" dirty="0" smtClean="0"/>
              <a:t>Edition, Global Edition</a:t>
            </a:r>
            <a:endParaRPr lang="en-US" dirty="0"/>
          </a:p>
        </p:txBody>
      </p:sp>
      <p:sp>
        <p:nvSpPr>
          <p:cNvPr id="4" name="Text Placeholder 3"/>
          <p:cNvSpPr>
            <a:spLocks noGrp="1"/>
          </p:cNvSpPr>
          <p:nvPr>
            <p:ph type="body" sz="quarter" idx="14"/>
          </p:nvPr>
        </p:nvSpPr>
        <p:spPr>
          <a:xfrm>
            <a:off x="5029200" y="1828800"/>
            <a:ext cx="3657600" cy="1219199"/>
          </a:xfrm>
        </p:spPr>
        <p:txBody>
          <a:bodyPr/>
          <a:lstStyle/>
          <a:p>
            <a:r>
              <a:rPr lang="en-US" altLang="en-US" dirty="0" smtClean="0"/>
              <a:t>Chapter 3</a:t>
            </a:r>
            <a:endParaRPr lang="en-US" dirty="0"/>
          </a:p>
        </p:txBody>
      </p:sp>
      <p:sp>
        <p:nvSpPr>
          <p:cNvPr id="5" name="Text Placeholder 4"/>
          <p:cNvSpPr>
            <a:spLocks noGrp="1"/>
          </p:cNvSpPr>
          <p:nvPr>
            <p:ph type="body" sz="quarter" idx="15"/>
          </p:nvPr>
        </p:nvSpPr>
        <p:spPr/>
        <p:txBody>
          <a:bodyPr/>
          <a:lstStyle/>
          <a:p>
            <a:r>
              <a:rPr lang="en-US" dirty="0"/>
              <a:t>What Is Money?</a:t>
            </a:r>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560246"/>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We Headed for a Cashless Society?</a:t>
            </a:r>
            <a:endParaRPr lang="en-IN" dirty="0"/>
          </a:p>
        </p:txBody>
      </p:sp>
      <p:sp>
        <p:nvSpPr>
          <p:cNvPr id="3" name="Content Placeholder 2"/>
          <p:cNvSpPr>
            <a:spLocks noGrp="1"/>
          </p:cNvSpPr>
          <p:nvPr>
            <p:ph idx="1"/>
          </p:nvPr>
        </p:nvSpPr>
        <p:spPr/>
        <p:txBody>
          <a:bodyPr/>
          <a:lstStyle/>
          <a:p>
            <a:r>
              <a:rPr lang="en-US" dirty="0">
                <a:ea typeface="ヒラギノ角ゴ Pro W3" charset="-128"/>
              </a:rPr>
              <a:t>Predictions of a cashless society have been around for decades, but they have not come to fruition.</a:t>
            </a:r>
          </a:p>
          <a:p>
            <a:r>
              <a:rPr lang="en-US" dirty="0">
                <a:ea typeface="ヒラギノ角ゴ Pro W3" charset="-128"/>
              </a:rPr>
              <a:t>Although e-money might be more convenient and efficient than a payments system based on paper, several factors work against the disappearance of the paper system.</a:t>
            </a:r>
          </a:p>
          <a:p>
            <a:r>
              <a:rPr lang="en-US" dirty="0">
                <a:ea typeface="ヒラギノ角ゴ Pro W3" charset="-128"/>
              </a:rPr>
              <a:t>However, the use of e-money will likely still increase in the future</a:t>
            </a:r>
            <a:r>
              <a:rPr lang="en-US" dirty="0" smtClean="0">
                <a:ea typeface="ヒラギノ角ゴ Pro W3" charset="-128"/>
              </a:rPr>
              <a:t>.</a:t>
            </a:r>
            <a:endParaRPr lang="en-IN" dirty="0"/>
          </a:p>
        </p:txBody>
      </p:sp>
    </p:spTree>
    <p:extLst>
      <p:ext uri="{BB962C8B-B14F-4D97-AF65-F5344CB8AC3E}">
        <p14:creationId xmlns:p14="http://schemas.microsoft.com/office/powerpoint/2010/main" val="3416356617"/>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a:t>
            </a:r>
            <a:r>
              <a:rPr lang="en-US" dirty="0" err="1"/>
              <a:t>Bitcoin</a:t>
            </a:r>
            <a:r>
              <a:rPr lang="en-US" dirty="0"/>
              <a:t> Become the Money of the Future?</a:t>
            </a:r>
            <a:endParaRPr lang="en-IN" dirty="0"/>
          </a:p>
        </p:txBody>
      </p:sp>
      <p:sp>
        <p:nvSpPr>
          <p:cNvPr id="3" name="Content Placeholder 2"/>
          <p:cNvSpPr>
            <a:spLocks noGrp="1"/>
          </p:cNvSpPr>
          <p:nvPr>
            <p:ph idx="1"/>
          </p:nvPr>
        </p:nvSpPr>
        <p:spPr/>
        <p:txBody>
          <a:bodyPr/>
          <a:lstStyle/>
          <a:p>
            <a:r>
              <a:rPr lang="en-US" dirty="0" err="1">
                <a:ea typeface="ヒラギノ角ゴ Pro W3" charset="-128"/>
              </a:rPr>
              <a:t>Bitcoin</a:t>
            </a:r>
            <a:r>
              <a:rPr lang="en-US" dirty="0">
                <a:ea typeface="ヒラギノ角ゴ Pro W3" charset="-128"/>
              </a:rPr>
              <a:t> is </a:t>
            </a:r>
            <a:r>
              <a:rPr lang="en-US" dirty="0" smtClean="0">
                <a:ea typeface="ヒラギノ角ゴ Pro W3" charset="-128"/>
              </a:rPr>
              <a:t>a type </a:t>
            </a:r>
            <a:r>
              <a:rPr lang="en-US" dirty="0">
                <a:ea typeface="ヒラギノ角ゴ Pro W3" charset="-128"/>
              </a:rPr>
              <a:t>of electronic money created in 2009.</a:t>
            </a:r>
          </a:p>
          <a:p>
            <a:r>
              <a:rPr lang="en-US" dirty="0">
                <a:ea typeface="ヒラギノ角ゴ Pro W3" charset="-128"/>
              </a:rPr>
              <a:t>By </a:t>
            </a:r>
            <a:r>
              <a:rPr lang="en-US" dirty="0" smtClean="0">
                <a:ea typeface="ヒラギノ角ゴ Pro W3" charset="-128"/>
              </a:rPr>
              <a:t>“</a:t>
            </a:r>
            <a:r>
              <a:rPr lang="en-US" altLang="ja-JP" dirty="0" smtClean="0">
                <a:ea typeface="ヒラギノ角ゴ Pro W3" charset="-128"/>
              </a:rPr>
              <a:t>mining,</a:t>
            </a:r>
            <a:r>
              <a:rPr lang="en-US" dirty="0" smtClean="0">
                <a:ea typeface="ヒラギノ角ゴ Pro W3" charset="-128"/>
              </a:rPr>
              <a:t>”</a:t>
            </a:r>
            <a:r>
              <a:rPr lang="en-US" altLang="ja-JP" dirty="0" smtClean="0">
                <a:ea typeface="ヒラギノ角ゴ Pro W3" charset="-128"/>
              </a:rPr>
              <a:t> </a:t>
            </a:r>
            <a:r>
              <a:rPr lang="en-US" altLang="ja-JP" dirty="0">
                <a:ea typeface="ヒラギノ角ゴ Pro W3" charset="-128"/>
              </a:rPr>
              <a:t>Bitcoin is created by decentralized users when they use their computing power to verify and process transactions.</a:t>
            </a:r>
          </a:p>
          <a:p>
            <a:r>
              <a:rPr lang="en-US" dirty="0">
                <a:ea typeface="ヒラギノ角ゴ Pro W3" charset="-128"/>
              </a:rPr>
              <a:t>Although </a:t>
            </a:r>
            <a:r>
              <a:rPr lang="en-US" dirty="0" err="1">
                <a:ea typeface="ヒラギノ角ゴ Pro W3" charset="-128"/>
              </a:rPr>
              <a:t>Bitcoin</a:t>
            </a:r>
            <a:r>
              <a:rPr lang="en-US" dirty="0">
                <a:ea typeface="ヒラギノ角ゴ Pro W3" charset="-128"/>
              </a:rPr>
              <a:t> functions as a medium of </a:t>
            </a:r>
            <a:r>
              <a:rPr lang="en-US" dirty="0" smtClean="0">
                <a:ea typeface="ヒラギノ角ゴ Pro W3" charset="-128"/>
              </a:rPr>
              <a:t>exchange, </a:t>
            </a:r>
            <a:r>
              <a:rPr lang="en-US" dirty="0">
                <a:ea typeface="ヒラギノ角ゴ Pro W3" charset="-128"/>
              </a:rPr>
              <a:t>it is unlikely to become the money of the future because it performs less well as a unit of account and a store of value</a:t>
            </a:r>
            <a:r>
              <a:rPr lang="en-US" dirty="0" smtClean="0">
                <a:ea typeface="ヒラギノ角ゴ Pro W3" charset="-128"/>
              </a:rPr>
              <a:t>.</a:t>
            </a:r>
            <a:endParaRPr lang="en-IN" dirty="0"/>
          </a:p>
        </p:txBody>
      </p:sp>
    </p:spTree>
    <p:extLst>
      <p:ext uri="{BB962C8B-B14F-4D97-AF65-F5344CB8AC3E}">
        <p14:creationId xmlns:p14="http://schemas.microsoft.com/office/powerpoint/2010/main" val="2840092545"/>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a:t>
            </a:r>
            <a:r>
              <a:rPr lang="en-US" dirty="0" smtClean="0"/>
              <a:t>Money </a:t>
            </a:r>
            <a:r>
              <a:rPr lang="en-US" sz="2000" b="0" dirty="0" smtClean="0"/>
              <a:t>(1 </a:t>
            </a:r>
            <a:r>
              <a:rPr lang="en-US" sz="2000" b="0" dirty="0"/>
              <a:t>of 2)</a:t>
            </a:r>
            <a:endParaRPr lang="en-IN" dirty="0"/>
          </a:p>
        </p:txBody>
      </p:sp>
      <p:sp>
        <p:nvSpPr>
          <p:cNvPr id="3" name="Content Placeholder 2"/>
          <p:cNvSpPr>
            <a:spLocks noGrp="1"/>
          </p:cNvSpPr>
          <p:nvPr>
            <p:ph idx="1"/>
          </p:nvPr>
        </p:nvSpPr>
        <p:spPr/>
        <p:txBody>
          <a:bodyPr/>
          <a:lstStyle/>
          <a:p>
            <a:r>
              <a:rPr lang="en-US" dirty="0">
                <a:ea typeface="ヒラギノ角ゴ Pro W3" charset="-128"/>
              </a:rPr>
              <a:t>How do we measure money? Which particular assets can be called </a:t>
            </a:r>
            <a:r>
              <a:rPr lang="en-US" dirty="0" smtClean="0">
                <a:ea typeface="ヒラギノ角ゴ Pro W3" charset="-128"/>
              </a:rPr>
              <a:t>“</a:t>
            </a:r>
            <a:r>
              <a:rPr lang="en-US" altLang="ja-JP" dirty="0" smtClean="0">
                <a:ea typeface="ヒラギノ角ゴ Pro W3" charset="-128"/>
              </a:rPr>
              <a:t>money”?</a:t>
            </a:r>
            <a:endParaRPr lang="en-US" altLang="ja-JP" dirty="0">
              <a:ea typeface="ヒラギノ角ゴ Pro W3" charset="-128"/>
            </a:endParaRPr>
          </a:p>
          <a:p>
            <a:r>
              <a:rPr lang="en-US" dirty="0">
                <a:ea typeface="ヒラギノ角ゴ Pro W3" charset="-128"/>
              </a:rPr>
              <a:t>Construct </a:t>
            </a:r>
            <a:r>
              <a:rPr lang="en-US" b="1" dirty="0">
                <a:ea typeface="ヒラギノ角ゴ Pro W3" charset="-128"/>
              </a:rPr>
              <a:t>monetary aggregates </a:t>
            </a:r>
            <a:r>
              <a:rPr lang="en-US" dirty="0">
                <a:ea typeface="ヒラギノ角ゴ Pro W3" charset="-128"/>
              </a:rPr>
              <a:t>using the concept of liquidity:</a:t>
            </a:r>
          </a:p>
          <a:p>
            <a:pPr lvl="1"/>
            <a:r>
              <a:rPr lang="en-US" b="1" dirty="0">
                <a:ea typeface="ヒラギノ角ゴ Pro W3" charset="-128"/>
              </a:rPr>
              <a:t>M1</a:t>
            </a:r>
            <a:r>
              <a:rPr lang="en-US" dirty="0">
                <a:ea typeface="ヒラギノ角ゴ Pro W3" charset="-128"/>
              </a:rPr>
              <a:t> (most liquid assets) = currency + traveler’</a:t>
            </a:r>
            <a:r>
              <a:rPr lang="en-US" altLang="ja-JP" dirty="0" smtClean="0">
                <a:ea typeface="ヒラギノ角ゴ Pro W3" charset="-128"/>
              </a:rPr>
              <a:t>s </a:t>
            </a:r>
            <a:r>
              <a:rPr lang="en-US" altLang="ja-JP" dirty="0">
                <a:ea typeface="ヒラギノ角ゴ Pro W3" charset="-128"/>
              </a:rPr>
              <a:t>checks + demand deposits + other checkable deposits </a:t>
            </a:r>
            <a:endParaRPr lang="en-IN" dirty="0"/>
          </a:p>
        </p:txBody>
      </p:sp>
    </p:spTree>
    <p:extLst>
      <p:ext uri="{BB962C8B-B14F-4D97-AF65-F5344CB8AC3E}">
        <p14:creationId xmlns:p14="http://schemas.microsoft.com/office/powerpoint/2010/main" val="4281791267"/>
      </p:ext>
    </p:extLst>
  </p:cSld>
  <p:clrMapOvr>
    <a:masterClrMapping/>
  </p:clrMapOvr>
  <p:transition spd="slow">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a:t>
            </a:r>
            <a:r>
              <a:rPr lang="en-US" dirty="0" smtClean="0"/>
              <a:t>Money </a:t>
            </a:r>
            <a:r>
              <a:rPr lang="en-US" sz="2000" b="0" dirty="0"/>
              <a:t>(2 of 2)</a:t>
            </a:r>
            <a:endParaRPr lang="en-IN" dirty="0"/>
          </a:p>
        </p:txBody>
      </p:sp>
      <p:sp>
        <p:nvSpPr>
          <p:cNvPr id="3" name="Content Placeholder 2"/>
          <p:cNvSpPr>
            <a:spLocks noGrp="1"/>
          </p:cNvSpPr>
          <p:nvPr>
            <p:ph idx="1"/>
          </p:nvPr>
        </p:nvSpPr>
        <p:spPr/>
        <p:txBody>
          <a:bodyPr/>
          <a:lstStyle/>
          <a:p>
            <a:r>
              <a:rPr lang="en-US" b="1" dirty="0">
                <a:ea typeface="ヒラギノ角ゴ Pro W3" charset="-128"/>
              </a:rPr>
              <a:t>M2</a:t>
            </a:r>
            <a:r>
              <a:rPr lang="en-US" dirty="0">
                <a:ea typeface="ヒラギノ角ゴ Pro W3" charset="-128"/>
              </a:rPr>
              <a:t> (adds to M1 other assets that are not so liquid) = M1 + small denomination time deposits </a:t>
            </a:r>
            <a:r>
              <a:rPr lang="en-US" dirty="0" smtClean="0">
                <a:ea typeface="ヒラギノ角ゴ Pro W3" charset="-128"/>
              </a:rPr>
              <a:t>+ </a:t>
            </a:r>
            <a:r>
              <a:rPr lang="en-US" dirty="0">
                <a:ea typeface="ヒラギノ角ゴ Pro W3" charset="-128"/>
              </a:rPr>
              <a:t>savings deposits and money market deposit accounts + money market mutual fund shares</a:t>
            </a:r>
          </a:p>
        </p:txBody>
      </p:sp>
    </p:spTree>
    <p:extLst>
      <p:ext uri="{BB962C8B-B14F-4D97-AF65-F5344CB8AC3E}">
        <p14:creationId xmlns:p14="http://schemas.microsoft.com/office/powerpoint/2010/main" val="2605075814"/>
      </p:ext>
    </p:extLst>
  </p:cSld>
  <p:clrMapOvr>
    <a:masterClrMapping/>
  </p:clrMapOvr>
  <p:transition spd="slow">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927628"/>
          </a:xfrm>
        </p:spPr>
        <p:txBody>
          <a:bodyPr anchor="t"/>
          <a:lstStyle/>
          <a:p>
            <a:r>
              <a:rPr lang="en-US" dirty="0"/>
              <a:t>The Federal Reserve’s Monetary </a:t>
            </a:r>
            <a:r>
              <a:rPr lang="en-US" dirty="0" smtClean="0"/>
              <a:t>Aggregates </a:t>
            </a:r>
            <a:r>
              <a:rPr lang="en-US" sz="2000" b="0" dirty="0" smtClean="0"/>
              <a:t>(1 </a:t>
            </a:r>
            <a:r>
              <a:rPr lang="en-US" sz="2000" b="0" dirty="0"/>
              <a:t>of </a:t>
            </a:r>
            <a:r>
              <a:rPr lang="en-US" sz="2000" b="0" dirty="0" smtClean="0"/>
              <a:t>3)</a:t>
            </a:r>
            <a:endParaRPr lang="en-IN" dirty="0"/>
          </a:p>
        </p:txBody>
      </p:sp>
      <p:sp>
        <p:nvSpPr>
          <p:cNvPr id="3" name="Content Placeholder 2"/>
          <p:cNvSpPr>
            <a:spLocks noGrp="1"/>
          </p:cNvSpPr>
          <p:nvPr>
            <p:ph idx="1"/>
          </p:nvPr>
        </p:nvSpPr>
        <p:spPr>
          <a:xfrm>
            <a:off x="457200" y="1219200"/>
            <a:ext cx="8229600" cy="381000"/>
          </a:xfrm>
        </p:spPr>
        <p:txBody>
          <a:bodyPr/>
          <a:lstStyle/>
          <a:p>
            <a:pPr marL="0" indent="0">
              <a:buNone/>
            </a:pPr>
            <a:r>
              <a:rPr lang="en-US" b="1" dirty="0" smtClean="0"/>
              <a:t>Table 1</a:t>
            </a:r>
            <a:r>
              <a:rPr lang="en-US" dirty="0" smtClean="0"/>
              <a:t> </a:t>
            </a:r>
            <a:r>
              <a:rPr lang="en-IN" dirty="0"/>
              <a:t>Measures of the Monetary Aggregates</a:t>
            </a:r>
          </a:p>
        </p:txBody>
      </p:sp>
      <p:graphicFrame>
        <p:nvGraphicFramePr>
          <p:cNvPr id="5" name="Table 4"/>
          <p:cNvGraphicFramePr>
            <a:graphicFrameLocks noGrp="1"/>
          </p:cNvGraphicFramePr>
          <p:nvPr>
            <p:extLst>
              <p:ext uri="{D42A27DB-BD31-4B8C-83A1-F6EECF244321}">
                <p14:modId xmlns:p14="http://schemas.microsoft.com/office/powerpoint/2010/main" val="1065025895"/>
              </p:ext>
            </p:extLst>
          </p:nvPr>
        </p:nvGraphicFramePr>
        <p:xfrm>
          <a:off x="457200" y="1724027"/>
          <a:ext cx="8077200" cy="3976319"/>
        </p:xfrm>
        <a:graphic>
          <a:graphicData uri="http://schemas.openxmlformats.org/drawingml/2006/table">
            <a:tbl>
              <a:tblPr firstRow="1" bandRow="1">
                <a:tableStyleId>{2D5ABB26-0587-4C30-8999-92F81FD0307C}</a:tableStyleId>
              </a:tblPr>
              <a:tblGrid>
                <a:gridCol w="5540965">
                  <a:extLst>
                    <a:ext uri="{9D8B030D-6E8A-4147-A177-3AD203B41FA5}">
                      <a16:colId xmlns:a16="http://schemas.microsoft.com/office/drawing/2014/main" val="20000"/>
                    </a:ext>
                  </a:extLst>
                </a:gridCol>
                <a:gridCol w="2536235">
                  <a:extLst>
                    <a:ext uri="{9D8B030D-6E8A-4147-A177-3AD203B41FA5}">
                      <a16:colId xmlns:a16="http://schemas.microsoft.com/office/drawing/2014/main" val="20001"/>
                    </a:ext>
                  </a:extLst>
                </a:gridCol>
              </a:tblGrid>
              <a:tr h="349933">
                <a:tc>
                  <a:txBody>
                    <a:bodyPr/>
                    <a:lstStyle/>
                    <a:p>
                      <a:r>
                        <a:rPr lang="en-IN" sz="1600" dirty="0" smtClean="0">
                          <a:solidFill>
                            <a:schemeClr val="bg1"/>
                          </a:solidFill>
                        </a:rPr>
                        <a:t>Blank</a:t>
                      </a:r>
                      <a:endParaRPr lang="en-IN" sz="1600" dirty="0">
                        <a:solidFill>
                          <a:schemeClr val="bg1"/>
                        </a:solidFill>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1600" b="1" i="0" u="none" strike="noStrike" kern="1200" baseline="0" dirty="0" smtClean="0">
                          <a:solidFill>
                            <a:schemeClr val="tx1"/>
                          </a:solidFill>
                          <a:latin typeface="+mn-lt"/>
                          <a:ea typeface="+mn-ea"/>
                          <a:cs typeface="+mn-cs"/>
                        </a:rPr>
                        <a:t>Value as of July 3, 2017 ($ billions)</a:t>
                      </a:r>
                      <a:endParaRPr lang="en-IN" sz="1600" b="1"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49933">
                <a:tc>
                  <a:txBody>
                    <a:bodyPr/>
                    <a:lstStyle/>
                    <a:p>
                      <a:r>
                        <a:rPr lang="en-IN" sz="1600" b="0" i="0" u="none" strike="noStrike" kern="1200" baseline="0" dirty="0" smtClean="0">
                          <a:solidFill>
                            <a:schemeClr val="tx1"/>
                          </a:solidFill>
                          <a:latin typeface="+mn-lt"/>
                          <a:ea typeface="+mn-ea"/>
                          <a:cs typeface="+mn-cs"/>
                        </a:rPr>
                        <a:t>M1 = Currency</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1,481.5</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9933">
                <a:tc>
                  <a:txBody>
                    <a:bodyPr/>
                    <a:lstStyle/>
                    <a:p>
                      <a:r>
                        <a:rPr lang="en-IN" sz="1600" b="0" i="0" u="none" strike="noStrike" kern="1200" baseline="0" dirty="0" smtClean="0">
                          <a:solidFill>
                            <a:schemeClr val="tx1"/>
                          </a:solidFill>
                          <a:latin typeface="+mn-lt"/>
                          <a:ea typeface="+mn-ea"/>
                          <a:cs typeface="+mn-cs"/>
                        </a:rPr>
                        <a:t>+ </a:t>
                      </a:r>
                      <a:r>
                        <a:rPr lang="en-IN" sz="1600" b="0" i="0" u="none" strike="noStrike" kern="1200" baseline="0" dirty="0" err="1" smtClean="0">
                          <a:solidFill>
                            <a:schemeClr val="tx1"/>
                          </a:solidFill>
                          <a:latin typeface="+mn-lt"/>
                          <a:ea typeface="+mn-ea"/>
                          <a:cs typeface="+mn-cs"/>
                        </a:rPr>
                        <a:t>Traveler’s</a:t>
                      </a:r>
                      <a:r>
                        <a:rPr lang="en-IN" sz="1600" b="0" i="0" u="none" strike="noStrike" kern="1200" baseline="0" dirty="0" smtClean="0">
                          <a:solidFill>
                            <a:schemeClr val="tx1"/>
                          </a:solidFill>
                          <a:latin typeface="+mn-lt"/>
                          <a:ea typeface="+mn-ea"/>
                          <a:cs typeface="+mn-cs"/>
                        </a:rPr>
                        <a:t> checks</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2.0</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9933">
                <a:tc>
                  <a:txBody>
                    <a:bodyPr/>
                    <a:lstStyle/>
                    <a:p>
                      <a:r>
                        <a:rPr lang="en-IN" sz="1600" b="0" i="0" u="none" strike="noStrike" kern="1200" baseline="0" dirty="0" smtClean="0">
                          <a:solidFill>
                            <a:schemeClr val="tx1"/>
                          </a:solidFill>
                          <a:latin typeface="+mn-lt"/>
                          <a:ea typeface="+mn-ea"/>
                          <a:cs typeface="+mn-cs"/>
                        </a:rPr>
                        <a:t>+ Demand deposits</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1,501.5</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9933">
                <a:tc>
                  <a:txBody>
                    <a:bodyPr/>
                    <a:lstStyle/>
                    <a:p>
                      <a:r>
                        <a:rPr lang="en-IN" sz="1600" b="0" i="0" u="none" strike="noStrike" kern="1200" baseline="0" dirty="0" smtClean="0">
                          <a:solidFill>
                            <a:schemeClr val="tx1"/>
                          </a:solidFill>
                          <a:latin typeface="+mn-lt"/>
                          <a:ea typeface="+mn-ea"/>
                          <a:cs typeface="+mn-cs"/>
                        </a:rPr>
                        <a:t>+ Other checkable deposits</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574.8</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49933">
                <a:tc>
                  <a:txBody>
                    <a:bodyPr/>
                    <a:lstStyle/>
                    <a:p>
                      <a:r>
                        <a:rPr lang="en-IN" sz="1600" b="0" i="0" u="none" strike="noStrike" kern="1200" baseline="0" dirty="0" smtClean="0">
                          <a:solidFill>
                            <a:schemeClr val="tx1"/>
                          </a:solidFill>
                          <a:latin typeface="+mn-lt"/>
                          <a:ea typeface="+mn-ea"/>
                          <a:cs typeface="+mn-cs"/>
                        </a:rPr>
                        <a:t>Total M1</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3,559.8</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49933">
                <a:tc>
                  <a:txBody>
                    <a:bodyPr/>
                    <a:lstStyle/>
                    <a:p>
                      <a:r>
                        <a:rPr lang="en-IN" sz="1600" b="0" i="0" u="none" strike="noStrike" kern="1200" baseline="0" dirty="0" smtClean="0">
                          <a:solidFill>
                            <a:schemeClr val="tx1"/>
                          </a:solidFill>
                          <a:latin typeface="+mn-lt"/>
                          <a:ea typeface="+mn-ea"/>
                          <a:cs typeface="+mn-cs"/>
                        </a:rPr>
                        <a:t>M2 = M1</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dirty="0" smtClean="0">
                          <a:solidFill>
                            <a:schemeClr val="bg1"/>
                          </a:solidFill>
                        </a:rPr>
                        <a:t>Blank</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49933">
                <a:tc>
                  <a:txBody>
                    <a:bodyPr/>
                    <a:lstStyle/>
                    <a:p>
                      <a:r>
                        <a:rPr lang="en-IN" sz="1600" b="0" i="0" u="none" strike="noStrike" kern="1200" baseline="0" dirty="0" smtClean="0">
                          <a:solidFill>
                            <a:schemeClr val="tx1"/>
                          </a:solidFill>
                          <a:latin typeface="+mn-lt"/>
                          <a:ea typeface="+mn-ea"/>
                          <a:cs typeface="+mn-cs"/>
                        </a:rPr>
                        <a:t>+ Small-denomination time deposits</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357.7</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49933">
                <a:tc>
                  <a:txBody>
                    <a:bodyPr/>
                    <a:lstStyle/>
                    <a:p>
                      <a:r>
                        <a:rPr lang="en-IN" sz="1600" b="0" i="0" u="none" strike="noStrike" kern="1200" baseline="0" dirty="0" smtClean="0">
                          <a:solidFill>
                            <a:schemeClr val="tx1"/>
                          </a:solidFill>
                          <a:latin typeface="+mn-lt"/>
                          <a:ea typeface="+mn-ea"/>
                          <a:cs typeface="+mn-cs"/>
                        </a:rPr>
                        <a:t>+ Savings deposits and money market deposit accounts</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8,923.9</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49933">
                <a:tc>
                  <a:txBody>
                    <a:bodyPr/>
                    <a:lstStyle/>
                    <a:p>
                      <a:r>
                        <a:rPr lang="en-IN" sz="1600" b="0" i="0" u="none" strike="noStrike" kern="1200" baseline="0" dirty="0" smtClean="0">
                          <a:solidFill>
                            <a:schemeClr val="tx1"/>
                          </a:solidFill>
                          <a:latin typeface="+mn-lt"/>
                          <a:ea typeface="+mn-ea"/>
                          <a:cs typeface="+mn-cs"/>
                        </a:rPr>
                        <a:t>+ Money market mutual fund shares (retail)</a:t>
                      </a:r>
                      <a:endParaRPr lang="en-IN" sz="1600" dirty="0"/>
                    </a:p>
                  </a:txBody>
                  <a:tcPr marL="36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673.7</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39242">
                <a:tc>
                  <a:txBody>
                    <a:bodyPr/>
                    <a:lstStyle/>
                    <a:p>
                      <a:r>
                        <a:rPr lang="en-IN" sz="1600" b="0" i="0" u="none" strike="noStrike" kern="1200" baseline="0" dirty="0" smtClean="0">
                          <a:solidFill>
                            <a:schemeClr val="tx1"/>
                          </a:solidFill>
                          <a:latin typeface="+mn-lt"/>
                          <a:ea typeface="+mn-ea"/>
                          <a:cs typeface="+mn-cs"/>
                        </a:rPr>
                        <a:t>Total M2</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600" b="0" i="0" u="none" strike="noStrike" kern="1200" baseline="0" dirty="0" smtClean="0">
                          <a:solidFill>
                            <a:schemeClr val="tx1"/>
                          </a:solidFill>
                          <a:latin typeface="+mn-lt"/>
                          <a:ea typeface="+mn-ea"/>
                          <a:cs typeface="+mn-cs"/>
                        </a:rPr>
                        <a:t>13,515.1</a:t>
                      </a:r>
                      <a:endParaRPr lang="en-IN"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4" name="Content Placeholder 3"/>
          <p:cNvSpPr>
            <a:spLocks noGrp="1"/>
          </p:cNvSpPr>
          <p:nvPr>
            <p:ph idx="13"/>
          </p:nvPr>
        </p:nvSpPr>
        <p:spPr>
          <a:xfrm>
            <a:off x="447675" y="5800725"/>
            <a:ext cx="7934325" cy="411163"/>
          </a:xfrm>
        </p:spPr>
        <p:txBody>
          <a:bodyPr/>
          <a:lstStyle/>
          <a:p>
            <a:pPr marL="0" indent="0">
              <a:buNone/>
            </a:pPr>
            <a:r>
              <a:rPr lang="en-IN" sz="1200" i="1" dirty="0"/>
              <a:t>Source: </a:t>
            </a:r>
            <a:r>
              <a:rPr lang="en-IN" sz="1200" dirty="0"/>
              <a:t>Federal Reserve Statistical Release, H.6, Money Stock </a:t>
            </a:r>
            <a:r>
              <a:rPr lang="en-IN" sz="1200" dirty="0" smtClean="0"/>
              <a:t>Measures: https</a:t>
            </a:r>
            <a:r>
              <a:rPr lang="en-IN" sz="1200" dirty="0"/>
              <a:t>://</a:t>
            </a:r>
            <a:r>
              <a:rPr lang="en-IN" sz="1200" dirty="0" smtClean="0"/>
              <a:t>www.federalreserve.gov/releases/H6/current</a:t>
            </a:r>
            <a:r>
              <a:rPr lang="en-IN" sz="1200" dirty="0"/>
              <a:t>.</a:t>
            </a:r>
          </a:p>
        </p:txBody>
      </p:sp>
    </p:spTree>
    <p:extLst>
      <p:ext uri="{BB962C8B-B14F-4D97-AF65-F5344CB8AC3E}">
        <p14:creationId xmlns:p14="http://schemas.microsoft.com/office/powerpoint/2010/main" val="1564504123"/>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Federal Reserve’s Monetary </a:t>
            </a:r>
            <a:r>
              <a:rPr lang="en-US" dirty="0" smtClean="0"/>
              <a:t>Aggregates </a:t>
            </a:r>
            <a:r>
              <a:rPr lang="en-US" sz="2000" b="0" dirty="0" smtClean="0"/>
              <a:t>(2 </a:t>
            </a:r>
            <a:r>
              <a:rPr lang="en-US" sz="2000" b="0" dirty="0"/>
              <a:t>of 3)</a:t>
            </a:r>
            <a:endParaRPr lang="en-IN" dirty="0"/>
          </a:p>
        </p:txBody>
      </p:sp>
      <p:pic>
        <p:nvPicPr>
          <p:cNvPr id="16" name="Picture 15" descr="A diagram depicts the monetary aggregates of the Federal Reserve.&#10;The diagram shows an outer oval labeled M3 (4+3+4). Inside this oval is a smaller oval labeled M2 (4+3), which represents Small Den. Dep., Savings and MM, and Money Market Mutual Funds Shares. Inside this oval is a circle labeled M1 (4), which represents Currency, Traveler’s Checks, Demand Deposits, and Other Check. Dep."/>
          <p:cNvPicPr>
            <a:picLocks noChangeAspect="1"/>
          </p:cNvPicPr>
          <p:nvPr/>
        </p:nvPicPr>
        <p:blipFill>
          <a:blip r:embed="rId2" cstate="print"/>
          <a:stretch>
            <a:fillRect/>
          </a:stretch>
        </p:blipFill>
        <p:spPr>
          <a:xfrm>
            <a:off x="823544" y="1676400"/>
            <a:ext cx="7496913" cy="4330802"/>
          </a:xfrm>
          <a:prstGeom prst="rect">
            <a:avLst/>
          </a:prstGeom>
        </p:spPr>
      </p:pic>
    </p:spTree>
    <p:extLst>
      <p:ext uri="{BB962C8B-B14F-4D97-AF65-F5344CB8AC3E}">
        <p14:creationId xmlns:p14="http://schemas.microsoft.com/office/powerpoint/2010/main" val="37513293"/>
      </p:ext>
    </p:extLst>
  </p:cSld>
  <p:clrMapOvr>
    <a:masterClrMapping/>
  </p:clrMapOvr>
  <p:transition spd="slow">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Federal Reserve’s Monetary </a:t>
            </a:r>
            <a:r>
              <a:rPr lang="en-US" dirty="0" smtClean="0"/>
              <a:t>Aggregates </a:t>
            </a:r>
            <a:r>
              <a:rPr lang="en-US" sz="2000" b="0" dirty="0" smtClean="0"/>
              <a:t>(3 </a:t>
            </a:r>
            <a:r>
              <a:rPr lang="en-US" sz="2000" b="0" dirty="0"/>
              <a:t>of 3)</a:t>
            </a:r>
            <a:endParaRPr lang="en-IN" dirty="0"/>
          </a:p>
        </p:txBody>
      </p:sp>
      <p:sp>
        <p:nvSpPr>
          <p:cNvPr id="3" name="Content Placeholder 2"/>
          <p:cNvSpPr>
            <a:spLocks noGrp="1"/>
          </p:cNvSpPr>
          <p:nvPr>
            <p:ph idx="1"/>
          </p:nvPr>
        </p:nvSpPr>
        <p:spPr/>
        <p:txBody>
          <a:bodyPr/>
          <a:lstStyle/>
          <a:p>
            <a:r>
              <a:rPr lang="en-US" dirty="0">
                <a:ea typeface="ヒラギノ角ゴ Pro W3" charset="-128"/>
              </a:rPr>
              <a:t>M1 versus M2: Does it matter which measure of money is considered?</a:t>
            </a:r>
          </a:p>
          <a:p>
            <a:r>
              <a:rPr lang="en-US" dirty="0">
                <a:ea typeface="ヒラギノ角ゴ Pro W3" charset="-128"/>
              </a:rPr>
              <a:t>M1 and M2 can move in different directions in the short run (see figure). </a:t>
            </a:r>
          </a:p>
          <a:p>
            <a:r>
              <a:rPr lang="en-US" dirty="0">
                <a:ea typeface="ヒラギノ角ゴ Pro W3" charset="-128"/>
              </a:rPr>
              <a:t>Conclusion: the choice of monetary aggregate is important for policymakers. </a:t>
            </a:r>
            <a:endParaRPr lang="en-IN" dirty="0"/>
          </a:p>
        </p:txBody>
      </p:sp>
    </p:spTree>
    <p:extLst>
      <p:ext uri="{BB962C8B-B14F-4D97-AF65-F5344CB8AC3E}">
        <p14:creationId xmlns:p14="http://schemas.microsoft.com/office/powerpoint/2010/main" val="1574268236"/>
      </p:ext>
    </p:extLst>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All the U.S. Dollars</a:t>
            </a:r>
            <a:r>
              <a:rPr lang="en-US" dirty="0" smtClean="0"/>
              <a:t>?</a:t>
            </a:r>
            <a:endParaRPr lang="en-IN" dirty="0"/>
          </a:p>
        </p:txBody>
      </p:sp>
      <p:sp>
        <p:nvSpPr>
          <p:cNvPr id="3" name="Content Placeholder 2"/>
          <p:cNvSpPr>
            <a:spLocks noGrp="1"/>
          </p:cNvSpPr>
          <p:nvPr>
            <p:ph idx="1"/>
          </p:nvPr>
        </p:nvSpPr>
        <p:spPr/>
        <p:txBody>
          <a:bodyPr/>
          <a:lstStyle/>
          <a:p>
            <a:r>
              <a:rPr lang="en-US" dirty="0">
                <a:ea typeface="ヒラギノ角ゴ Pro W3" charset="-128"/>
              </a:rPr>
              <a:t>The more than $4,500 of U.S. currency held per person in the United States is a surprisingly large number.</a:t>
            </a:r>
          </a:p>
          <a:p>
            <a:r>
              <a:rPr lang="en-US" dirty="0">
                <a:ea typeface="ヒラギノ角ゴ Pro W3" charset="-128"/>
              </a:rPr>
              <a:t>Where are all these dollars and who is holding them?</a:t>
            </a:r>
          </a:p>
          <a:p>
            <a:pPr lvl="1"/>
            <a:r>
              <a:rPr lang="en-US" dirty="0">
                <a:ea typeface="ヒラギノ角ゴ Pro W3" charset="-128"/>
              </a:rPr>
              <a:t>Criminals</a:t>
            </a:r>
          </a:p>
          <a:p>
            <a:pPr lvl="1"/>
            <a:r>
              <a:rPr lang="en-US" dirty="0" smtClean="0">
                <a:ea typeface="ヒラギノ角ゴ Pro W3" charset="-128"/>
              </a:rPr>
              <a:t>Foreigners</a:t>
            </a:r>
            <a:endParaRPr lang="en-IN" dirty="0"/>
          </a:p>
        </p:txBody>
      </p:sp>
    </p:spTree>
    <p:extLst>
      <p:ext uri="{BB962C8B-B14F-4D97-AF65-F5344CB8AC3E}">
        <p14:creationId xmlns:p14="http://schemas.microsoft.com/office/powerpoint/2010/main" val="2965122108"/>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 Growth Rates of the M1 and M2 Aggregates, 1960–2017</a:t>
            </a:r>
            <a:endParaRPr lang="en-IN" dirty="0"/>
          </a:p>
        </p:txBody>
      </p:sp>
      <p:pic>
        <p:nvPicPr>
          <p:cNvPr id="4" name="Picture 3" descr="The vertical axis is labeled &quot;Money Growth (percent change year-over-year)” and ranges from negative 10 to 25 to percent in increments of 5. The horizontal axis is labeled “Year” and lists dates from 1960 to 2015 in 5-year increments. The lines for M 1 and M sub 2 show slight fluctuations over the years and follow a similar pattern.  The line for M 1 starts at 1 percent for 1960, and increases to 3 percent by 1965. With  a fluctuating trend, the line increases further to 7 percent by 1970 and remains in this range until 1985 where it shows a sudden growth to 17 percent by 1986. The line a shows a quick decline the following years, and falls to 0 percent by 1990. The line reaches 15 percent by 1994, but declines to negative 5 percent by 1997. The line fluctuates up and down before falling to 0 percent by 2007. The line reaches 15 percent by 2010 and falls to 5 percent by 2015. The line for M 2 starts at 4 percent in 1960 and rises to 8 percent by 1965, falls to 2 percent by 1970, increases to 13 percent by 1973, and falls to 5 percent by 1975. With slight fluctuations, the line remains in this range until 1985, when it enters a decline. The line falls to 0 percent by 1995, but reaches 5 percent by 2000 and remains almost unchanged, with only slight fluctuations, thereafter. The values used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6646" y="1437193"/>
            <a:ext cx="6149759" cy="4329430"/>
          </a:xfrm>
          <a:prstGeom prst="rect">
            <a:avLst/>
          </a:prstGeom>
        </p:spPr>
      </p:pic>
      <p:sp>
        <p:nvSpPr>
          <p:cNvPr id="6" name="Content Placeholder 5"/>
          <p:cNvSpPr>
            <a:spLocks noGrp="1"/>
          </p:cNvSpPr>
          <p:nvPr>
            <p:ph idx="1"/>
          </p:nvPr>
        </p:nvSpPr>
        <p:spPr>
          <a:xfrm>
            <a:off x="457200" y="5928360"/>
            <a:ext cx="8229600" cy="353694"/>
          </a:xfrm>
        </p:spPr>
        <p:txBody>
          <a:bodyPr/>
          <a:lstStyle/>
          <a:p>
            <a:pPr marL="0" indent="0">
              <a:buNone/>
            </a:pPr>
            <a:r>
              <a:rPr lang="en-US" sz="1400" dirty="0">
                <a:solidFill>
                  <a:srgbClr val="000000"/>
                </a:solidFill>
              </a:rPr>
              <a:t>Source: Federal Reserve Bank of St. Louis, FRED database: http://research.stlouisfed.org/fred2</a:t>
            </a:r>
            <a:endParaRPr lang="en-US" sz="1400" dirty="0"/>
          </a:p>
        </p:txBody>
      </p:sp>
    </p:spTree>
    <p:extLst>
      <p:ext uri="{BB962C8B-B14F-4D97-AF65-F5344CB8AC3E}">
        <p14:creationId xmlns:p14="http://schemas.microsoft.com/office/powerpoint/2010/main" val="2271069216"/>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z="3600" dirty="0">
                <a:ea typeface="ヒラギノ角ゴ Pro W3" pitchFamily="-84" charset="-128"/>
              </a:rPr>
              <a:t>Use FRED </a:t>
            </a:r>
            <a:r>
              <a:rPr lang="en-US" altLang="zh-TW" sz="3600" dirty="0" smtClean="0">
                <a:ea typeface="ヒラギノ角ゴ Pro W3" pitchFamily="-84" charset="-128"/>
              </a:rPr>
              <a:t>Database</a:t>
            </a:r>
            <a:endParaRPr lang="en-IN" dirty="0"/>
          </a:p>
        </p:txBody>
      </p:sp>
      <p:pic>
        <p:nvPicPr>
          <p:cNvPr id="4" name="圖片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31692"/>
            <a:ext cx="8229600" cy="426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81000" y="6096000"/>
            <a:ext cx="6477000" cy="246063"/>
          </a:xfrm>
          <a:prstGeom prst="rect">
            <a:avLst/>
          </a:prstGeom>
          <a:noFill/>
        </p:spPr>
        <p:txBody>
          <a:bodyPr>
            <a:spAutoFit/>
          </a:bodyPr>
          <a:lstStyle/>
          <a:p>
            <a:pPr eaLnBrk="1" hangingPunct="1">
              <a:defRPr/>
            </a:pPr>
            <a:r>
              <a:rPr lang="en-US" sz="1000" dirty="0">
                <a:solidFill>
                  <a:srgbClr val="000000"/>
                </a:solidFill>
                <a:latin typeface="+mj-lt"/>
                <a:ea typeface="ヒラギノ角ゴ Pro W3" charset="0"/>
                <a:cs typeface="Veranda"/>
              </a:rPr>
              <a:t>Source: Federal Reserve Bank of St. Louis, FRED database: http://</a:t>
            </a:r>
            <a:r>
              <a:rPr lang="en-US" sz="1000" dirty="0" err="1">
                <a:solidFill>
                  <a:srgbClr val="000000"/>
                </a:solidFill>
                <a:latin typeface="+mj-lt"/>
                <a:ea typeface="ヒラギノ角ゴ Pro W3" charset="0"/>
                <a:cs typeface="Veranda"/>
              </a:rPr>
              <a:t>research.stlouisfed.org</a:t>
            </a:r>
            <a:r>
              <a:rPr lang="en-US" sz="1000" dirty="0">
                <a:solidFill>
                  <a:srgbClr val="000000"/>
                </a:solidFill>
                <a:latin typeface="+mj-lt"/>
                <a:ea typeface="ヒラギノ角ゴ Pro W3" charset="0"/>
                <a:cs typeface="Veranda"/>
              </a:rPr>
              <a:t>/fred2</a:t>
            </a:r>
            <a:endParaRPr lang="en-US" sz="1000" dirty="0">
              <a:solidFill>
                <a:srgbClr val="000000"/>
              </a:solidFill>
              <a:latin typeface="+mj-lt"/>
              <a:ea typeface="+mn-ea"/>
              <a:cs typeface="Veranda"/>
            </a:endParaRPr>
          </a:p>
        </p:txBody>
      </p:sp>
    </p:spTree>
    <p:extLst>
      <p:ext uri="{BB962C8B-B14F-4D97-AF65-F5344CB8AC3E}">
        <p14:creationId xmlns:p14="http://schemas.microsoft.com/office/powerpoint/2010/main" val="2315826090"/>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endParaRPr lang="en-IN" dirty="0"/>
          </a:p>
        </p:txBody>
      </p:sp>
      <p:sp>
        <p:nvSpPr>
          <p:cNvPr id="3" name="Content Placeholder 2"/>
          <p:cNvSpPr>
            <a:spLocks noGrp="1"/>
          </p:cNvSpPr>
          <p:nvPr>
            <p:ph idx="1"/>
          </p:nvPr>
        </p:nvSpPr>
        <p:spPr>
          <a:xfrm>
            <a:off x="457200" y="1600201"/>
            <a:ext cx="8229600" cy="1981200"/>
          </a:xfrm>
        </p:spPr>
        <p:txBody>
          <a:bodyPr/>
          <a:lstStyle/>
          <a:p>
            <a:r>
              <a:rPr lang="en-US" dirty="0">
                <a:ea typeface="ヒラギノ角ゴ Pro W3" charset="-128"/>
              </a:rPr>
              <a:t>In this chapter, we develop precise definitions by exploring the functions of money, looking at why and how it promotes economic efficiency, tracing how its forms have evolved over time, and examining how money is currently measured.</a:t>
            </a:r>
            <a:endParaRPr lang="en-IN" dirty="0"/>
          </a:p>
        </p:txBody>
      </p:sp>
    </p:spTree>
    <p:extLst>
      <p:ext uri="{BB962C8B-B14F-4D97-AF65-F5344CB8AC3E}">
        <p14:creationId xmlns:p14="http://schemas.microsoft.com/office/powerpoint/2010/main" val="1028969126"/>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endParaRPr lang="en-IN" dirty="0"/>
          </a:p>
        </p:txBody>
      </p:sp>
      <p:sp>
        <p:nvSpPr>
          <p:cNvPr id="3" name="Content Placeholder 2"/>
          <p:cNvSpPr>
            <a:spLocks noGrp="1"/>
          </p:cNvSpPr>
          <p:nvPr>
            <p:ph idx="1"/>
          </p:nvPr>
        </p:nvSpPr>
        <p:spPr/>
        <p:txBody>
          <a:bodyPr/>
          <a:lstStyle/>
          <a:p>
            <a:r>
              <a:rPr lang="en-US" dirty="0">
                <a:ea typeface="ヒラギノ角ゴ Pro W3" charset="-128"/>
              </a:rPr>
              <a:t>Describe what money is</a:t>
            </a:r>
          </a:p>
          <a:p>
            <a:r>
              <a:rPr lang="en-US" dirty="0">
                <a:ea typeface="ヒラギノ角ゴ Pro W3" charset="-128"/>
              </a:rPr>
              <a:t>List and summarize the functions of money</a:t>
            </a:r>
          </a:p>
          <a:p>
            <a:r>
              <a:rPr lang="en-US" dirty="0">
                <a:ea typeface="ヒラギノ角ゴ Pro W3" charset="-128"/>
              </a:rPr>
              <a:t>Identify different types of payment systems</a:t>
            </a:r>
          </a:p>
          <a:p>
            <a:r>
              <a:rPr lang="en-US" dirty="0">
                <a:ea typeface="ヒラギノ角ゴ Pro W3" charset="-128"/>
              </a:rPr>
              <a:t>Compare and contrast the M1 and M2 money </a:t>
            </a:r>
            <a:r>
              <a:rPr lang="en-US" dirty="0" smtClean="0">
                <a:ea typeface="ヒラギノ角ゴ Pro W3" charset="-128"/>
              </a:rPr>
              <a:t>supplies</a:t>
            </a:r>
            <a:endParaRPr lang="en-IN" dirty="0"/>
          </a:p>
        </p:txBody>
      </p:sp>
    </p:spTree>
    <p:extLst>
      <p:ext uri="{BB962C8B-B14F-4D97-AF65-F5344CB8AC3E}">
        <p14:creationId xmlns:p14="http://schemas.microsoft.com/office/powerpoint/2010/main" val="141878871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a:t>
            </a:r>
            <a:r>
              <a:rPr lang="en-US" dirty="0" smtClean="0"/>
              <a:t>Money </a:t>
            </a:r>
            <a:r>
              <a:rPr lang="en-US" sz="2000" b="0" dirty="0" smtClean="0"/>
              <a:t>(1 of 2)</a:t>
            </a:r>
            <a:endParaRPr lang="en-IN" b="0" dirty="0"/>
          </a:p>
        </p:txBody>
      </p:sp>
      <p:sp>
        <p:nvSpPr>
          <p:cNvPr id="3" name="Content Placeholder 2"/>
          <p:cNvSpPr>
            <a:spLocks noGrp="1"/>
          </p:cNvSpPr>
          <p:nvPr>
            <p:ph idx="1"/>
          </p:nvPr>
        </p:nvSpPr>
        <p:spPr/>
        <p:txBody>
          <a:bodyPr/>
          <a:lstStyle/>
          <a:p>
            <a:r>
              <a:rPr lang="en-US" dirty="0">
                <a:ea typeface="ヒラギノ角ゴ Pro W3" charset="-128"/>
              </a:rPr>
              <a:t>Money (or the </a:t>
            </a:r>
            <a:r>
              <a:rPr lang="en-US" dirty="0" smtClean="0">
                <a:ea typeface="ヒラギノ角ゴ Pro W3" charset="-128"/>
              </a:rPr>
              <a:t>“</a:t>
            </a:r>
            <a:r>
              <a:rPr lang="en-US" altLang="ja-JP" dirty="0" smtClean="0">
                <a:ea typeface="ヒラギノ角ゴ Pro W3" charset="-128"/>
              </a:rPr>
              <a:t>money supply</a:t>
            </a:r>
            <a:r>
              <a:rPr lang="en-US" dirty="0">
                <a:ea typeface="ヒラギノ角ゴ Pro W3" charset="-128"/>
              </a:rPr>
              <a:t>”</a:t>
            </a:r>
            <a:r>
              <a:rPr lang="en-US" altLang="ja-JP" dirty="0" smtClean="0">
                <a:ea typeface="ヒラギノ角ゴ Pro W3" charset="-128"/>
              </a:rPr>
              <a:t>): </a:t>
            </a:r>
            <a:r>
              <a:rPr lang="en-US" altLang="ja-JP" dirty="0">
                <a:ea typeface="ヒラギノ角ゴ Pro W3" charset="-128"/>
              </a:rPr>
              <a:t>anything that is generally accepted as payment for goods or services or in the repayment of debts. </a:t>
            </a:r>
          </a:p>
          <a:p>
            <a:r>
              <a:rPr lang="en-US" dirty="0">
                <a:ea typeface="ヒラギノ角ゴ Pro W3" charset="-128"/>
              </a:rPr>
              <a:t>A broad </a:t>
            </a:r>
            <a:r>
              <a:rPr lang="en-US" dirty="0" smtClean="0">
                <a:ea typeface="ヒラギノ角ゴ Pro W3" charset="-128"/>
              </a:rPr>
              <a:t>definition</a:t>
            </a:r>
            <a:endParaRPr lang="en-IN" dirty="0"/>
          </a:p>
        </p:txBody>
      </p:sp>
    </p:spTree>
    <p:extLst>
      <p:ext uri="{BB962C8B-B14F-4D97-AF65-F5344CB8AC3E}">
        <p14:creationId xmlns:p14="http://schemas.microsoft.com/office/powerpoint/2010/main" val="2215578416"/>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a:t>
            </a:r>
            <a:r>
              <a:rPr lang="en-US" dirty="0" smtClean="0"/>
              <a:t>Money </a:t>
            </a:r>
            <a:r>
              <a:rPr lang="en-US" sz="2000" b="0" dirty="0" smtClean="0"/>
              <a:t>(2 of 2)</a:t>
            </a:r>
            <a:endParaRPr lang="en-IN" b="0" dirty="0"/>
          </a:p>
        </p:txBody>
      </p:sp>
      <p:sp>
        <p:nvSpPr>
          <p:cNvPr id="3" name="Content Placeholder 2"/>
          <p:cNvSpPr>
            <a:spLocks noGrp="1"/>
          </p:cNvSpPr>
          <p:nvPr>
            <p:ph idx="1"/>
          </p:nvPr>
        </p:nvSpPr>
        <p:spPr/>
        <p:txBody>
          <a:bodyPr/>
          <a:lstStyle/>
          <a:p>
            <a:r>
              <a:rPr lang="en-US" dirty="0">
                <a:ea typeface="ヒラギノ角ゴ Pro W3" charset="-128"/>
              </a:rPr>
              <a:t>Money (a stock concept) is different from:</a:t>
            </a:r>
          </a:p>
          <a:p>
            <a:pPr lvl="1"/>
            <a:r>
              <a:rPr lang="en-US" b="1" dirty="0">
                <a:ea typeface="ヒラギノ角ゴ Pro W3" charset="-128"/>
              </a:rPr>
              <a:t>Wealth</a:t>
            </a:r>
            <a:r>
              <a:rPr lang="en-US" dirty="0">
                <a:ea typeface="ヒラギノ角ゴ Pro W3" charset="-128"/>
              </a:rPr>
              <a:t>: the total collection of pieces of property that serve to store value</a:t>
            </a:r>
          </a:p>
          <a:p>
            <a:pPr lvl="1"/>
            <a:r>
              <a:rPr lang="en-US" b="1" dirty="0">
                <a:ea typeface="ヒラギノ角ゴ Pro W3" charset="-128"/>
              </a:rPr>
              <a:t>Income</a:t>
            </a:r>
            <a:r>
              <a:rPr lang="en-US" dirty="0">
                <a:ea typeface="ヒラギノ角ゴ Pro W3" charset="-128"/>
              </a:rPr>
              <a:t>: flow of earnings per unit of time </a:t>
            </a:r>
            <a:br>
              <a:rPr lang="en-US" dirty="0">
                <a:ea typeface="ヒラギノ角ゴ Pro W3" charset="-128"/>
              </a:rPr>
            </a:br>
            <a:r>
              <a:rPr lang="en-US" dirty="0">
                <a:ea typeface="ヒラギノ角ゴ Pro W3" charset="-128"/>
              </a:rPr>
              <a:t>(a flow concept)</a:t>
            </a:r>
            <a:endParaRPr lang="en-IN" dirty="0"/>
          </a:p>
        </p:txBody>
      </p:sp>
    </p:spTree>
    <p:extLst>
      <p:ext uri="{BB962C8B-B14F-4D97-AF65-F5344CB8AC3E}">
        <p14:creationId xmlns:p14="http://schemas.microsoft.com/office/powerpoint/2010/main" val="1320093704"/>
      </p:ext>
    </p:extLst>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a:t>
            </a:r>
            <a:r>
              <a:rPr lang="en-US" dirty="0" smtClean="0"/>
              <a:t>Money </a:t>
            </a:r>
            <a:r>
              <a:rPr lang="en-US" sz="2000" b="0" dirty="0" smtClean="0"/>
              <a:t>(1 of 2)</a:t>
            </a:r>
            <a:endParaRPr lang="en-IN" b="0" dirty="0"/>
          </a:p>
        </p:txBody>
      </p:sp>
      <p:sp>
        <p:nvSpPr>
          <p:cNvPr id="3" name="Content Placeholder 2"/>
          <p:cNvSpPr>
            <a:spLocks noGrp="1"/>
          </p:cNvSpPr>
          <p:nvPr>
            <p:ph idx="1"/>
          </p:nvPr>
        </p:nvSpPr>
        <p:spPr/>
        <p:txBody>
          <a:bodyPr/>
          <a:lstStyle/>
          <a:p>
            <a:r>
              <a:rPr lang="en-US" b="1" dirty="0">
                <a:ea typeface="ヒラギノ角ゴ Pro W3" charset="-128"/>
              </a:rPr>
              <a:t>Medium of Exchange</a:t>
            </a:r>
            <a:r>
              <a:rPr lang="en-US" dirty="0">
                <a:ea typeface="ヒラギノ角ゴ Pro W3" charset="-128"/>
              </a:rPr>
              <a:t>: </a:t>
            </a:r>
          </a:p>
          <a:p>
            <a:pPr lvl="1"/>
            <a:r>
              <a:rPr lang="en-US" dirty="0">
                <a:ea typeface="ヒラギノ角ゴ Pro W3" charset="-128"/>
              </a:rPr>
              <a:t>Eliminates the trouble of finding a double coincidence of needs (reduces transaction costs)</a:t>
            </a:r>
          </a:p>
          <a:p>
            <a:pPr lvl="1"/>
            <a:r>
              <a:rPr lang="en-US" dirty="0">
                <a:ea typeface="ヒラギノ角ゴ Pro W3" charset="-128"/>
              </a:rPr>
              <a:t>Promotes specialization</a:t>
            </a:r>
          </a:p>
          <a:p>
            <a:r>
              <a:rPr lang="en-US" dirty="0">
                <a:ea typeface="ヒラギノ角ゴ Pro W3" charset="-128"/>
              </a:rPr>
              <a:t>A medium of exchange must:</a:t>
            </a:r>
          </a:p>
          <a:p>
            <a:pPr lvl="1"/>
            <a:r>
              <a:rPr lang="en-US" dirty="0">
                <a:ea typeface="ヒラギノ角ゴ Pro W3" charset="-128"/>
              </a:rPr>
              <a:t>be easily standardized</a:t>
            </a:r>
          </a:p>
          <a:p>
            <a:pPr lvl="1"/>
            <a:r>
              <a:rPr lang="en-US" dirty="0">
                <a:ea typeface="ヒラギノ角ゴ Pro W3" charset="-128"/>
              </a:rPr>
              <a:t>be widely accepted</a:t>
            </a:r>
          </a:p>
          <a:p>
            <a:pPr lvl="1"/>
            <a:r>
              <a:rPr lang="en-US" dirty="0">
                <a:ea typeface="ヒラギノ角ゴ Pro W3" charset="-128"/>
              </a:rPr>
              <a:t>be divisible</a:t>
            </a:r>
          </a:p>
          <a:p>
            <a:pPr lvl="1"/>
            <a:r>
              <a:rPr lang="en-US" dirty="0">
                <a:ea typeface="ヒラギノ角ゴ Pro W3" charset="-128"/>
              </a:rPr>
              <a:t>be easy to carry</a:t>
            </a:r>
          </a:p>
          <a:p>
            <a:pPr lvl="1"/>
            <a:r>
              <a:rPr lang="en-US" dirty="0">
                <a:ea typeface="ヒラギノ角ゴ Pro W3" charset="-128"/>
              </a:rPr>
              <a:t>not deteriorate </a:t>
            </a:r>
            <a:r>
              <a:rPr lang="en-US" dirty="0" smtClean="0">
                <a:ea typeface="ヒラギノ角ゴ Pro W3" charset="-128"/>
              </a:rPr>
              <a:t>quickly</a:t>
            </a:r>
            <a:endParaRPr lang="en-IN" dirty="0"/>
          </a:p>
        </p:txBody>
      </p:sp>
    </p:spTree>
    <p:extLst>
      <p:ext uri="{BB962C8B-B14F-4D97-AF65-F5344CB8AC3E}">
        <p14:creationId xmlns:p14="http://schemas.microsoft.com/office/powerpoint/2010/main" val="3507136813"/>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a:t>
            </a:r>
            <a:r>
              <a:rPr lang="en-US" dirty="0" smtClean="0"/>
              <a:t>Money </a:t>
            </a:r>
            <a:r>
              <a:rPr lang="en-US" sz="2000" b="0" dirty="0" smtClean="0"/>
              <a:t>(2 of 2)</a:t>
            </a:r>
            <a:endParaRPr lang="en-IN" b="0" dirty="0"/>
          </a:p>
        </p:txBody>
      </p:sp>
      <p:sp>
        <p:nvSpPr>
          <p:cNvPr id="3" name="Content Placeholder 2"/>
          <p:cNvSpPr>
            <a:spLocks noGrp="1"/>
          </p:cNvSpPr>
          <p:nvPr>
            <p:ph idx="1"/>
          </p:nvPr>
        </p:nvSpPr>
        <p:spPr/>
        <p:txBody>
          <a:bodyPr/>
          <a:lstStyle/>
          <a:p>
            <a:r>
              <a:rPr lang="en-US" b="1" dirty="0">
                <a:ea typeface="ヒラギノ角ゴ Pro W3" charset="-128"/>
              </a:rPr>
              <a:t>Unit of Account</a:t>
            </a:r>
            <a:r>
              <a:rPr lang="en-US" dirty="0">
                <a:ea typeface="ヒラギノ角ゴ Pro W3" charset="-128"/>
              </a:rPr>
              <a:t>: </a:t>
            </a:r>
          </a:p>
          <a:p>
            <a:pPr lvl="1"/>
            <a:r>
              <a:rPr lang="en-US" dirty="0">
                <a:ea typeface="ヒラギノ角ゴ Pro W3" charset="-128"/>
              </a:rPr>
              <a:t>Used to measure value in the economy</a:t>
            </a:r>
          </a:p>
          <a:p>
            <a:pPr lvl="1"/>
            <a:r>
              <a:rPr lang="en-US" dirty="0">
                <a:ea typeface="ヒラギノ角ゴ Pro W3" charset="-128"/>
              </a:rPr>
              <a:t>Reduces transaction costs</a:t>
            </a:r>
          </a:p>
          <a:p>
            <a:r>
              <a:rPr lang="en-US" b="1" dirty="0">
                <a:ea typeface="ヒラギノ角ゴ Pro W3" charset="-128"/>
              </a:rPr>
              <a:t>Store of Value</a:t>
            </a:r>
            <a:r>
              <a:rPr lang="en-US" dirty="0">
                <a:ea typeface="ヒラギノ角ゴ Pro W3" charset="-128"/>
              </a:rPr>
              <a:t>: </a:t>
            </a:r>
          </a:p>
          <a:p>
            <a:pPr lvl="1"/>
            <a:r>
              <a:rPr lang="en-US" dirty="0">
                <a:ea typeface="ヒラギノ角ゴ Pro W3" charset="-128"/>
              </a:rPr>
              <a:t>Used to save purchasing power over </a:t>
            </a:r>
            <a:r>
              <a:rPr lang="en-US" dirty="0" smtClean="0">
                <a:ea typeface="ヒラギノ角ゴ Pro W3" charset="-128"/>
              </a:rPr>
              <a:t>time.</a:t>
            </a:r>
            <a:endParaRPr lang="en-US" dirty="0">
              <a:ea typeface="ヒラギノ角ゴ Pro W3" charset="-128"/>
            </a:endParaRPr>
          </a:p>
          <a:p>
            <a:pPr lvl="1"/>
            <a:r>
              <a:rPr lang="en-US" dirty="0">
                <a:ea typeface="ヒラギノ角ゴ Pro W3" charset="-128"/>
              </a:rPr>
              <a:t>Other assets also serve this function. </a:t>
            </a:r>
          </a:p>
          <a:p>
            <a:pPr lvl="1"/>
            <a:r>
              <a:rPr lang="en-US" dirty="0">
                <a:ea typeface="ヒラギノ角ゴ Pro W3" charset="-128"/>
              </a:rPr>
              <a:t>Money is the most liquid of all assets but loses value during inflation</a:t>
            </a:r>
            <a:r>
              <a:rPr lang="en-US" dirty="0" smtClean="0">
                <a:ea typeface="ヒラギノ角ゴ Pro W3" charset="-128"/>
              </a:rPr>
              <a:t>.</a:t>
            </a:r>
            <a:endParaRPr lang="en-IN" dirty="0"/>
          </a:p>
        </p:txBody>
      </p:sp>
    </p:spTree>
    <p:extLst>
      <p:ext uri="{BB962C8B-B14F-4D97-AF65-F5344CB8AC3E}">
        <p14:creationId xmlns:p14="http://schemas.microsoft.com/office/powerpoint/2010/main" val="2876582466"/>
      </p:ext>
    </p:extLst>
  </p:cSld>
  <p:clrMapOvr>
    <a:masterClrMapping/>
  </p:clrMapOvr>
  <p:transition spd="slow">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the Payments </a:t>
            </a:r>
            <a:r>
              <a:rPr lang="en-US" dirty="0" smtClean="0"/>
              <a:t>System </a:t>
            </a:r>
            <a:r>
              <a:rPr lang="en-US" sz="2000" b="0" dirty="0" smtClean="0"/>
              <a:t>(1 </a:t>
            </a:r>
            <a:r>
              <a:rPr lang="en-US" sz="2000" b="0" dirty="0"/>
              <a:t>of 2)</a:t>
            </a:r>
            <a:endParaRPr lang="en-IN" dirty="0"/>
          </a:p>
        </p:txBody>
      </p:sp>
      <p:sp>
        <p:nvSpPr>
          <p:cNvPr id="3" name="Content Placeholder 2"/>
          <p:cNvSpPr>
            <a:spLocks noGrp="1"/>
          </p:cNvSpPr>
          <p:nvPr>
            <p:ph idx="1"/>
          </p:nvPr>
        </p:nvSpPr>
        <p:spPr/>
        <p:txBody>
          <a:bodyPr/>
          <a:lstStyle/>
          <a:p>
            <a:r>
              <a:rPr lang="en-US" b="1" dirty="0">
                <a:ea typeface="ヒラギノ角ゴ Pro W3" charset="-128"/>
              </a:rPr>
              <a:t>Commodity Money</a:t>
            </a:r>
            <a:r>
              <a:rPr lang="en-US" dirty="0">
                <a:ea typeface="ヒラギノ角ゴ Pro W3" charset="-128"/>
              </a:rPr>
              <a:t>: valuable, easily </a:t>
            </a:r>
            <a:r>
              <a:rPr lang="en-US" dirty="0" smtClean="0">
                <a:ea typeface="ヒラギノ角ゴ Pro W3" charset="-128"/>
              </a:rPr>
              <a:t>standardized, </a:t>
            </a:r>
            <a:r>
              <a:rPr lang="en-US" dirty="0">
                <a:ea typeface="ヒラギノ角ゴ Pro W3" charset="-128"/>
              </a:rPr>
              <a:t>and divisible commodities (e.g. precious metals, cigarettes</a:t>
            </a:r>
            <a:r>
              <a:rPr lang="en-US" dirty="0" smtClean="0">
                <a:ea typeface="ヒラギノ角ゴ Pro W3" charset="-128"/>
              </a:rPr>
              <a:t>)</a:t>
            </a:r>
          </a:p>
          <a:p>
            <a:pPr lvl="1"/>
            <a:r>
              <a:rPr lang="en-US" altLang="zh-TW" dirty="0">
                <a:ea typeface="ヒラギノ角ゴ Pro W3" pitchFamily="-84" charset="-128"/>
              </a:rPr>
              <a:t>shortcomings: heavy and uneasy to transport from one place to another</a:t>
            </a:r>
            <a:endParaRPr lang="en-US" dirty="0">
              <a:ea typeface="ヒラギノ角ゴ Pro W3" charset="-128"/>
            </a:endParaRPr>
          </a:p>
          <a:p>
            <a:r>
              <a:rPr lang="en-US" b="1" dirty="0">
                <a:ea typeface="ヒラギノ角ゴ Pro W3" charset="-128"/>
              </a:rPr>
              <a:t>Fiat Money</a:t>
            </a:r>
            <a:r>
              <a:rPr lang="en-US" dirty="0">
                <a:ea typeface="ヒラギノ角ゴ Pro W3" charset="-128"/>
              </a:rPr>
              <a:t>: paper money decreed by governments as legal </a:t>
            </a:r>
            <a:r>
              <a:rPr lang="en-US" dirty="0" smtClean="0">
                <a:ea typeface="ヒラギノ角ゴ Pro W3" charset="-128"/>
              </a:rPr>
              <a:t>tender </a:t>
            </a:r>
            <a:r>
              <a:rPr lang="en-US" altLang="zh-TW" dirty="0" smtClean="0">
                <a:ea typeface="ヒラギノ角ゴ Pro W3" pitchFamily="-84" charset="-128"/>
              </a:rPr>
              <a:t>(can </a:t>
            </a:r>
            <a:r>
              <a:rPr lang="en-US" altLang="zh-TW" dirty="0">
                <a:ea typeface="ヒラギノ角ゴ Pro W3" pitchFamily="-84" charset="-128"/>
              </a:rPr>
              <a:t>be accepted as legal payment for debts</a:t>
            </a:r>
            <a:r>
              <a:rPr lang="en-US" altLang="zh-TW" dirty="0" smtClean="0">
                <a:ea typeface="ヒラギノ角ゴ Pro W3" pitchFamily="-84" charset="-128"/>
              </a:rPr>
              <a:t>)</a:t>
            </a:r>
          </a:p>
          <a:p>
            <a:pPr lvl="1"/>
            <a:r>
              <a:rPr lang="en-US" altLang="zh-TW" dirty="0" smtClean="0">
                <a:ea typeface="ヒラギノ角ゴ Pro W3" pitchFamily="-84" charset="-128"/>
              </a:rPr>
              <a:t>features: </a:t>
            </a:r>
            <a:r>
              <a:rPr lang="en-US" altLang="zh-TW" dirty="0">
                <a:ea typeface="ヒラギノ角ゴ Pro W3" pitchFamily="-84" charset="-128"/>
              </a:rPr>
              <a:t>It is no longer backed by a physical commodity and its value depends on market demand and supply</a:t>
            </a:r>
          </a:p>
          <a:p>
            <a:pPr marL="457200" lvl="1" indent="0">
              <a:buNone/>
            </a:pPr>
            <a:endParaRPr lang="en-IN" dirty="0"/>
          </a:p>
        </p:txBody>
      </p:sp>
    </p:spTree>
    <p:extLst>
      <p:ext uri="{BB962C8B-B14F-4D97-AF65-F5344CB8AC3E}">
        <p14:creationId xmlns:p14="http://schemas.microsoft.com/office/powerpoint/2010/main" val="25211252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the Payments </a:t>
            </a:r>
            <a:r>
              <a:rPr lang="en-US" dirty="0" smtClean="0"/>
              <a:t>System </a:t>
            </a:r>
            <a:r>
              <a:rPr lang="en-US" sz="2000" b="0" dirty="0"/>
              <a:t>(2 of 2)</a:t>
            </a:r>
            <a:endParaRPr lang="en-IN" dirty="0"/>
          </a:p>
        </p:txBody>
      </p:sp>
      <p:sp>
        <p:nvSpPr>
          <p:cNvPr id="3" name="Content Placeholder 2"/>
          <p:cNvSpPr>
            <a:spLocks noGrp="1"/>
          </p:cNvSpPr>
          <p:nvPr>
            <p:ph idx="1"/>
          </p:nvPr>
        </p:nvSpPr>
        <p:spPr/>
        <p:txBody>
          <a:bodyPr/>
          <a:lstStyle/>
          <a:p>
            <a:r>
              <a:rPr lang="en-US" b="1" dirty="0">
                <a:ea typeface="ヒラギノ角ゴ Pro W3" charset="-128"/>
              </a:rPr>
              <a:t>Checks</a:t>
            </a:r>
            <a:r>
              <a:rPr lang="en-US" dirty="0">
                <a:ea typeface="ヒラギノ角ゴ Pro W3" charset="-128"/>
              </a:rPr>
              <a:t>: an instruction to your bank to transfer money from your account</a:t>
            </a:r>
          </a:p>
          <a:p>
            <a:r>
              <a:rPr lang="en-US" b="1" dirty="0">
                <a:ea typeface="ヒラギノ角ゴ Pro W3" charset="-128"/>
              </a:rPr>
              <a:t>Electronic Payment </a:t>
            </a:r>
            <a:r>
              <a:rPr lang="en-US" dirty="0">
                <a:ea typeface="ヒラギノ角ゴ Pro W3" charset="-128"/>
              </a:rPr>
              <a:t>(e.g. online bill pay</a:t>
            </a:r>
            <a:r>
              <a:rPr lang="en-US" dirty="0" smtClean="0">
                <a:ea typeface="ヒラギノ角ゴ Pro W3" charset="-128"/>
              </a:rPr>
              <a:t>)</a:t>
            </a:r>
            <a:endParaRPr lang="en-US" dirty="0">
              <a:ea typeface="ヒラギノ角ゴ Pro W3" charset="-128"/>
            </a:endParaRPr>
          </a:p>
          <a:p>
            <a:r>
              <a:rPr lang="en-US" b="1" dirty="0">
                <a:ea typeface="ヒラギノ角ゴ Pro W3" charset="-128"/>
              </a:rPr>
              <a:t>E-Money</a:t>
            </a:r>
            <a:r>
              <a:rPr lang="en-US" dirty="0">
                <a:ea typeface="ヒラギノ角ゴ Pro W3" charset="-128"/>
              </a:rPr>
              <a:t> (electronic money):</a:t>
            </a:r>
          </a:p>
          <a:p>
            <a:pPr lvl="1"/>
            <a:r>
              <a:rPr lang="en-US" b="1" dirty="0">
                <a:ea typeface="ヒラギノ角ゴ Pro W3" charset="-128"/>
              </a:rPr>
              <a:t>Debit card</a:t>
            </a:r>
          </a:p>
          <a:p>
            <a:pPr lvl="1"/>
            <a:r>
              <a:rPr lang="en-US" dirty="0">
                <a:ea typeface="ヒラギノ角ゴ Pro W3" charset="-128"/>
              </a:rPr>
              <a:t>Stored-value card (</a:t>
            </a:r>
            <a:r>
              <a:rPr lang="en-US" b="1" dirty="0">
                <a:ea typeface="ヒラギノ角ゴ Pro W3" charset="-128"/>
              </a:rPr>
              <a:t>smart card</a:t>
            </a:r>
            <a:r>
              <a:rPr lang="en-US" dirty="0">
                <a:ea typeface="ヒラギノ角ゴ Pro W3" charset="-128"/>
              </a:rPr>
              <a:t>)</a:t>
            </a:r>
          </a:p>
          <a:p>
            <a:pPr lvl="1"/>
            <a:r>
              <a:rPr lang="en-US" b="1" dirty="0">
                <a:ea typeface="ヒラギノ角ゴ Pro W3" charset="-128"/>
              </a:rPr>
              <a:t>E-cash </a:t>
            </a:r>
          </a:p>
        </p:txBody>
      </p:sp>
    </p:spTree>
    <p:extLst>
      <p:ext uri="{BB962C8B-B14F-4D97-AF65-F5344CB8AC3E}">
        <p14:creationId xmlns:p14="http://schemas.microsoft.com/office/powerpoint/2010/main" val="747053293"/>
      </p:ext>
    </p:extLst>
  </p:cSld>
  <p:clrMapOvr>
    <a:masterClrMapping/>
  </p:clrMapOvr>
  <p:transition spd="slow">
    <p:pull dir="rd"/>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7623</TotalTime>
  <Words>938</Words>
  <Application>Microsoft Office PowerPoint</Application>
  <PresentationFormat>如螢幕大小 (4:3)</PresentationFormat>
  <Paragraphs>107</Paragraphs>
  <Slides>19</Slides>
  <Notes>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19</vt:i4>
      </vt:variant>
    </vt:vector>
  </HeadingPairs>
  <TitlesOfParts>
    <vt:vector size="27" baseType="lpstr">
      <vt:lpstr>MS PGothic</vt:lpstr>
      <vt:lpstr>ヒラギノ角ゴ Pro W3</vt:lpstr>
      <vt:lpstr>Arial</vt:lpstr>
      <vt:lpstr>Times New Roman</vt:lpstr>
      <vt:lpstr>Veranda</vt:lpstr>
      <vt:lpstr>Verdana</vt:lpstr>
      <vt:lpstr>Wingdings</vt:lpstr>
      <vt:lpstr>508 Lecture</vt:lpstr>
      <vt:lpstr>The Economics of Money, Banking, and Financial Markets</vt:lpstr>
      <vt:lpstr>Preview</vt:lpstr>
      <vt:lpstr>Learning Objectives</vt:lpstr>
      <vt:lpstr>Meaning of Money (1 of 2)</vt:lpstr>
      <vt:lpstr>Meaning of Money (2 of 2)</vt:lpstr>
      <vt:lpstr>Functions of Money (1 of 2)</vt:lpstr>
      <vt:lpstr>Functions of Money (2 of 2)</vt:lpstr>
      <vt:lpstr>Evolution of the Payments System (1 of 2)</vt:lpstr>
      <vt:lpstr>Evolution of the Payments System (2 of 2)</vt:lpstr>
      <vt:lpstr>Are We Headed for a Cashless Society?</vt:lpstr>
      <vt:lpstr>Will Bitcoin Become the Money of the Future?</vt:lpstr>
      <vt:lpstr>Measuring Money (1 of 2)</vt:lpstr>
      <vt:lpstr>Measuring Money (2 of 2)</vt:lpstr>
      <vt:lpstr>The Federal Reserve’s Monetary Aggregates (1 of 3)</vt:lpstr>
      <vt:lpstr>The Federal Reserve’s Monetary Aggregates (2 of 3)</vt:lpstr>
      <vt:lpstr>The Federal Reserve’s Monetary Aggregates (3 of 3)</vt:lpstr>
      <vt:lpstr>Where Are All the U.S. Dollars?</vt:lpstr>
      <vt:lpstr>Figure 1 Growth Rates of the M1 and M2 Aggregates, 1960–2017</vt:lpstr>
      <vt:lpstr>Use FRED Database</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470</cp:revision>
  <dcterms:created xsi:type="dcterms:W3CDTF">2014-07-14T20:04:21Z</dcterms:created>
  <dcterms:modified xsi:type="dcterms:W3CDTF">2019-10-03T12:49:24Z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