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9" r:id="rId2"/>
    <p:sldId id="260" r:id="rId3"/>
    <p:sldId id="261" r:id="rId4"/>
    <p:sldId id="279" r:id="rId5"/>
    <p:sldId id="262" r:id="rId6"/>
    <p:sldId id="263" r:id="rId7"/>
    <p:sldId id="308" r:id="rId8"/>
    <p:sldId id="299" r:id="rId9"/>
    <p:sldId id="264" r:id="rId10"/>
    <p:sldId id="265" r:id="rId11"/>
    <p:sldId id="266" r:id="rId12"/>
    <p:sldId id="267" r:id="rId13"/>
    <p:sldId id="268" r:id="rId14"/>
    <p:sldId id="269" r:id="rId15"/>
    <p:sldId id="272" r:id="rId16"/>
    <p:sldId id="273" r:id="rId17"/>
    <p:sldId id="274" r:id="rId18"/>
    <p:sldId id="297" r:id="rId19"/>
    <p:sldId id="280" r:id="rId20"/>
    <p:sldId id="275" r:id="rId21"/>
    <p:sldId id="276" r:id="rId22"/>
    <p:sldId id="277" r:id="rId23"/>
    <p:sldId id="278" r:id="rId24"/>
    <p:sldId id="282" r:id="rId25"/>
    <p:sldId id="281" r:id="rId26"/>
    <p:sldId id="283" r:id="rId27"/>
    <p:sldId id="284" r:id="rId28"/>
    <p:sldId id="285" r:id="rId29"/>
    <p:sldId id="300" r:id="rId30"/>
    <p:sldId id="301" r:id="rId31"/>
    <p:sldId id="302" r:id="rId32"/>
    <p:sldId id="303" r:id="rId33"/>
    <p:sldId id="304" r:id="rId34"/>
    <p:sldId id="305" r:id="rId35"/>
    <p:sldId id="306" r:id="rId36"/>
    <p:sldId id="30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15" autoAdjust="0"/>
    <p:restoredTop sz="96840" autoAdjust="0"/>
  </p:normalViewPr>
  <p:slideViewPr>
    <p:cSldViewPr>
      <p:cViewPr varScale="1">
        <p:scale>
          <a:sx n="83" d="100"/>
          <a:sy n="83" d="100"/>
        </p:scale>
        <p:origin x="1670" y="77"/>
      </p:cViewPr>
      <p:guideLst>
        <p:guide orient="horz" pos="2160"/>
        <p:guide pos="2880"/>
      </p:guideLst>
    </p:cSldViewPr>
  </p:slideViewPr>
  <p:outlineViewPr>
    <p:cViewPr>
      <p:scale>
        <a:sx n="33" d="100"/>
        <a:sy n="33" d="100"/>
      </p:scale>
      <p:origin x="0" y="-27126"/>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3" d="100"/>
          <a:sy n="53" d="100"/>
        </p:scale>
        <p:origin x="-220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12/20/2019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12/20/2019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a:t>
            </a:r>
            <a:r>
              <a:rPr lang="en-IN" dirty="0" err="1" smtClean="0"/>
              <a:t>Plugin</a:t>
            </a: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11282267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12/20/2019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TextBox 14"/>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12/20/2019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9" name="TextBox 8"/>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12/20/2019</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12/20/2019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12/20/2019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12/20/2019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pic>
        <p:nvPicPr>
          <p:cNvPr id="16"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8" name="TextBox 1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27716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12/20/2019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12/20/2019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4" name="Text Placeholder 2"/>
          <p:cNvSpPr>
            <a:spLocks noGrp="1"/>
          </p:cNvSpPr>
          <p:nvPr>
            <p:ph type="body" sz="quarter" idx="16" hasCustomPrompt="1"/>
          </p:nvPr>
        </p:nvSpPr>
        <p:spPr>
          <a:xfrm>
            <a:off x="1847850" y="6429375"/>
            <a:ext cx="6858000" cy="274320"/>
          </a:xfrm>
        </p:spPr>
        <p:txBody>
          <a:bodyPr lIns="0" tIns="45720" rIns="0" bIns="45720" anchor="ctr" anchorCtr="0"/>
          <a:lstStyle>
            <a:lvl1pPr marL="0" algn="r" defTabSz="914400" rtl="0" eaLnBrk="1" latinLnBrk="0" hangingPunct="1">
              <a:buNone/>
              <a:defRPr lang="en-US" altLang="en-US" sz="1200" b="0" kern="1200" dirty="0">
                <a:solidFill>
                  <a:schemeClr val="tx1"/>
                </a:solidFill>
                <a:latin typeface="Verdana"/>
                <a:ea typeface="Verdana" panose="020B0604030504040204" pitchFamily="34" charset="0"/>
                <a:cs typeface="Verdana" panose="020B0604030504040204" pitchFamily="34" charset="0"/>
              </a:defRPr>
            </a:lvl1pPr>
          </a:lstStyle>
          <a:p>
            <a:r>
              <a:rPr lang="en-US" altLang="en-US" dirty="0" smtClean="0"/>
              <a:t>Copyright © 2019 Pearson Education, Ltd.</a:t>
            </a:r>
            <a:endParaRPr lang="en-US" altLang="en-US" dirty="0"/>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400"/>
            </a:lvl1pPr>
            <a:lvl2pPr>
              <a:defRPr sz="2400"/>
            </a:lvl2pPr>
            <a:lvl3pPr>
              <a:defRPr sz="2400"/>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12/20/2019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12/20/2019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4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12/20/2019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12/20/2019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TextBox 11"/>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12/20/2019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12/20/2019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12/20/2019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12/20/2019</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pic>
        <p:nvPicPr>
          <p:cNvPr id="9" name="Shape 15" descr="Pearson Logo"/>
          <p:cNvPicPr preferRelativeResize="0"/>
          <p:nvPr userDrawn="1"/>
        </p:nvPicPr>
        <p:blipFill rotWithShape="1">
          <a:blip r:embed="rId19" cstate="print">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6" r:id="rId15"/>
    <p:sldLayoutId id="2147483667" r:id="rId16"/>
    <p:sldLayoutId id="2147483668" r:id="rId17"/>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globalfinancialdata.com/index_tabs.php?action=detailedinfo&amp;id=1165" TargetMode="External"/><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03828"/>
          </a:xfrm>
        </p:spPr>
        <p:txBody>
          <a:bodyPr/>
          <a:lstStyle/>
          <a:p>
            <a:r>
              <a:rPr lang="en-US" dirty="0"/>
              <a:t>The Economics of Money, Banking, and Financial Markets</a:t>
            </a:r>
          </a:p>
        </p:txBody>
      </p:sp>
      <p:sp>
        <p:nvSpPr>
          <p:cNvPr id="3" name="Text Placeholder 2"/>
          <p:cNvSpPr>
            <a:spLocks noGrp="1"/>
          </p:cNvSpPr>
          <p:nvPr>
            <p:ph type="body" sz="quarter" idx="13"/>
          </p:nvPr>
        </p:nvSpPr>
        <p:spPr>
          <a:xfrm>
            <a:off x="457200" y="1307592"/>
            <a:ext cx="8229600" cy="292608"/>
          </a:xfrm>
        </p:spPr>
        <p:txBody>
          <a:bodyPr/>
          <a:lstStyle/>
          <a:p>
            <a:r>
              <a:rPr lang="en-US" dirty="0"/>
              <a:t>Twelfth </a:t>
            </a:r>
            <a:r>
              <a:rPr lang="en-US" dirty="0" smtClean="0"/>
              <a:t>Edition, Global Edition</a:t>
            </a:r>
            <a:endParaRPr lang="en-US" dirty="0"/>
          </a:p>
        </p:txBody>
      </p:sp>
      <p:sp>
        <p:nvSpPr>
          <p:cNvPr id="4" name="Text Placeholder 3"/>
          <p:cNvSpPr>
            <a:spLocks noGrp="1"/>
          </p:cNvSpPr>
          <p:nvPr>
            <p:ph type="body" sz="quarter" idx="14"/>
          </p:nvPr>
        </p:nvSpPr>
        <p:spPr>
          <a:xfrm>
            <a:off x="5029200" y="1981200"/>
            <a:ext cx="3657600" cy="1066799"/>
          </a:xfrm>
        </p:spPr>
        <p:txBody>
          <a:bodyPr/>
          <a:lstStyle/>
          <a:p>
            <a:r>
              <a:rPr lang="en-US" altLang="en-US" dirty="0"/>
              <a:t>Chapter </a:t>
            </a:r>
            <a:r>
              <a:rPr lang="en-US" altLang="en-US" dirty="0" smtClean="0"/>
              <a:t>12</a:t>
            </a:r>
            <a:endParaRPr lang="en-US" dirty="0"/>
          </a:p>
        </p:txBody>
      </p:sp>
      <p:sp>
        <p:nvSpPr>
          <p:cNvPr id="5" name="Text Placeholder 4"/>
          <p:cNvSpPr>
            <a:spLocks noGrp="1"/>
          </p:cNvSpPr>
          <p:nvPr>
            <p:ph type="body" sz="quarter" idx="15"/>
          </p:nvPr>
        </p:nvSpPr>
        <p:spPr/>
        <p:txBody>
          <a:bodyPr/>
          <a:lstStyle/>
          <a:p>
            <a:r>
              <a:rPr lang="en-US" dirty="0"/>
              <a:t>Financial </a:t>
            </a:r>
            <a:r>
              <a:rPr lang="en-US" dirty="0" smtClean="0"/>
              <a:t>Crises in </a:t>
            </a:r>
            <a:r>
              <a:rPr lang="en-US" dirty="0"/>
              <a:t>Advanced Economies</a:t>
            </a:r>
          </a:p>
          <a:p>
            <a:endParaRPr lang="en-US" dirty="0"/>
          </a:p>
        </p:txBody>
      </p:sp>
      <p:sp>
        <p:nvSpPr>
          <p:cNvPr id="6" name="Text Placeholder 5"/>
          <p:cNvSpPr>
            <a:spLocks noGrp="1"/>
          </p:cNvSpPr>
          <p:nvPr>
            <p:ph type="body" sz="quarter" idx="16"/>
          </p:nvPr>
        </p:nvSpPr>
        <p:spPr/>
        <p:txBody>
          <a:bodyPr/>
          <a:lstStyle/>
          <a:p>
            <a:r>
              <a:rPr lang="en-US" altLang="en-US" dirty="0"/>
              <a:t>Copyright © 2019 Pearson Education, Ltd.</a:t>
            </a:r>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44662" y="1714670"/>
            <a:ext cx="3678219" cy="4624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621358"/>
      </p:ext>
    </p:extLst>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Mother of All Financial Crises: The Great Depression</a:t>
            </a:r>
          </a:p>
        </p:txBody>
      </p:sp>
      <p:sp>
        <p:nvSpPr>
          <p:cNvPr id="3" name="Content Placeholder 2"/>
          <p:cNvSpPr>
            <a:spLocks noGrp="1"/>
          </p:cNvSpPr>
          <p:nvPr>
            <p:ph idx="1"/>
          </p:nvPr>
        </p:nvSpPr>
        <p:spPr/>
        <p:txBody>
          <a:bodyPr/>
          <a:lstStyle/>
          <a:p>
            <a:r>
              <a:rPr lang="en-US" dirty="0"/>
              <a:t>How did a financial crisis unfold during the Great Depression and how it led to the worst economic downturn in the history of the United States and other advanced economies?</a:t>
            </a:r>
          </a:p>
          <a:p>
            <a:r>
              <a:rPr lang="en-US" dirty="0" smtClean="0">
                <a:ea typeface="ヒラギノ角ゴ Pro W3" charset="-128"/>
              </a:rPr>
              <a:t>This </a:t>
            </a:r>
            <a:r>
              <a:rPr lang="en-US" dirty="0">
                <a:ea typeface="ヒラギノ角ゴ Pro W3" charset="-128"/>
              </a:rPr>
              <a:t>event was brought on by: </a:t>
            </a:r>
          </a:p>
          <a:p>
            <a:pPr lvl="1"/>
            <a:r>
              <a:rPr lang="en-US" dirty="0">
                <a:ea typeface="ヒラギノ角ゴ Pro W3" charset="-128"/>
              </a:rPr>
              <a:t>Stock market crash</a:t>
            </a:r>
          </a:p>
          <a:p>
            <a:pPr lvl="1"/>
            <a:r>
              <a:rPr lang="en-US" dirty="0">
                <a:ea typeface="ヒラギノ角ゴ Pro W3" charset="-128"/>
              </a:rPr>
              <a:t>Bank panics</a:t>
            </a:r>
          </a:p>
          <a:p>
            <a:pPr lvl="1"/>
            <a:r>
              <a:rPr lang="en-US" dirty="0">
                <a:ea typeface="ヒラギノ角ゴ Pro W3" charset="-128"/>
              </a:rPr>
              <a:t>Continuing decline in stock prices</a:t>
            </a:r>
          </a:p>
          <a:p>
            <a:pPr lvl="1"/>
            <a:r>
              <a:rPr lang="en-US" dirty="0">
                <a:ea typeface="ヒラギノ角ゴ Pro W3" charset="-128"/>
              </a:rPr>
              <a:t>Debt deflation</a:t>
            </a:r>
            <a:endParaRPr lang="en-US" dirty="0"/>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2 Stock Price Data During the Great Depression Period</a:t>
            </a:r>
          </a:p>
        </p:txBody>
      </p:sp>
      <p:pic>
        <p:nvPicPr>
          <p:cNvPr id="4" name="Picture 3" descr="The vertical axis is labeled &quot;Stock Prices (Dow-Jones Industrial Average, September 1929 equals 100)&quot; and ranges from 0 to 100 in increments of 10. The horizontal axis lists dates from 1929 to 1940 in 1-year increments. The line starts at 80 in 1929 and with slight fluctuations reaches a peak value (Stock market peak) but falls quick to 62 for 1930. The line amid quick fluctuation falls further 38 by 1931, 20 by 1932 and to a lowest value (Stock market trough in December 1932 at 10 percent of September 1929 peak value) between 1932 and 1933. The slopes upward thereafter and reaches 40 by 1936 and to 50 by 1937. The line falls to 30 by 1938 but recovers to 40 by 1940.&#10;The values used in the description are approximat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1649" y="1591822"/>
            <a:ext cx="6700702" cy="3765795"/>
          </a:xfrm>
          <a:prstGeom prst="rect">
            <a:avLst/>
          </a:prstGeom>
        </p:spPr>
      </p:pic>
      <p:sp>
        <p:nvSpPr>
          <p:cNvPr id="3" name="Content Placeholder 2"/>
          <p:cNvSpPr>
            <a:spLocks noGrp="1"/>
          </p:cNvSpPr>
          <p:nvPr>
            <p:ph idx="1"/>
          </p:nvPr>
        </p:nvSpPr>
        <p:spPr>
          <a:xfrm>
            <a:off x="457200" y="5593080"/>
            <a:ext cx="8229600" cy="533083"/>
          </a:xfrm>
        </p:spPr>
        <p:txBody>
          <a:bodyPr/>
          <a:lstStyle/>
          <a:p>
            <a:pPr marL="0" indent="0">
              <a:buNone/>
            </a:pPr>
            <a:r>
              <a:rPr lang="en-US" sz="1400" i="1" dirty="0"/>
              <a:t>Source</a:t>
            </a:r>
            <a:r>
              <a:rPr lang="en-US" sz="1400" dirty="0"/>
              <a:t>: Dow-Jones Industrial Average (DJIA). Global Financial Data: </a:t>
            </a:r>
            <a:r>
              <a:rPr lang="en-US" sz="1400" dirty="0">
                <a:hlinkClick r:id="rId3"/>
              </a:rPr>
              <a:t>http://</a:t>
            </a:r>
            <a:r>
              <a:rPr lang="en-US" sz="1400" dirty="0" smtClean="0">
                <a:hlinkClick r:id="rId3"/>
              </a:rPr>
              <a:t>www.globalfinancialdata.com/index_tabs.php?action=detailedinfo&amp;id=1165</a:t>
            </a:r>
            <a:r>
              <a:rPr lang="en-US" sz="1400" dirty="0" smtClean="0"/>
              <a:t> </a:t>
            </a:r>
            <a:r>
              <a:rPr lang="en-US" sz="1400" b="1" dirty="0" smtClean="0"/>
              <a:t>.</a:t>
            </a:r>
            <a:endParaRPr lang="en-US" sz="1400" dirty="0"/>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3 Stock Price Indexes in a Selected Number of Advanced Economies, 1929–1931</a:t>
            </a:r>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792" t="3667" r="6972" b="2816"/>
          <a:stretch>
            <a:fillRect/>
          </a:stretch>
        </p:blipFill>
        <p:spPr bwMode="auto">
          <a:xfrm>
            <a:off x="1447800" y="1600200"/>
            <a:ext cx="6604000" cy="39624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a:spLocks noGrp="1"/>
          </p:cNvSpPr>
          <p:nvPr>
            <p:ph idx="1"/>
          </p:nvPr>
        </p:nvSpPr>
        <p:spPr>
          <a:xfrm>
            <a:off x="457200" y="5945612"/>
            <a:ext cx="8229600" cy="302788"/>
          </a:xfrm>
        </p:spPr>
        <p:txBody>
          <a:bodyPr/>
          <a:lstStyle/>
          <a:p>
            <a:pPr marL="0" indent="0">
              <a:buNone/>
            </a:pPr>
            <a:r>
              <a:rPr lang="en-US" sz="1100" i="1" dirty="0" smtClean="0"/>
              <a:t>Source</a:t>
            </a:r>
            <a:r>
              <a:rPr lang="en-US" sz="1100" dirty="0"/>
              <a:t>: Adapted </a:t>
            </a:r>
            <a:r>
              <a:rPr lang="en-US" sz="1100" dirty="0" smtClean="0"/>
              <a:t>from </a:t>
            </a:r>
            <a:r>
              <a:rPr lang="en-US" sz="1100" dirty="0" err="1" smtClean="0"/>
              <a:t>Kindleberger</a:t>
            </a:r>
            <a:r>
              <a:rPr lang="en-US" sz="1100" dirty="0"/>
              <a:t>, </a:t>
            </a:r>
            <a:r>
              <a:rPr lang="en-US" sz="1100" dirty="0" smtClean="0"/>
              <a:t>1986, Figure </a:t>
            </a:r>
            <a:r>
              <a:rPr lang="en-US" sz="1100" dirty="0"/>
              <a:t>6.</a:t>
            </a:r>
            <a:r>
              <a:rPr lang="en-US" sz="1100" b="1" dirty="0" smtClean="0"/>
              <a:t>.</a:t>
            </a:r>
            <a:endParaRPr lang="en-US" sz="1100" dirty="0"/>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848600" cy="1097280"/>
          </a:xfrm>
        </p:spPr>
        <p:txBody>
          <a:bodyPr/>
          <a:lstStyle/>
          <a:p>
            <a:r>
              <a:rPr lang="en-US" dirty="0">
                <a:ea typeface="ヒラギノ角ゴ Pro W3" charset="-128"/>
              </a:rPr>
              <a:t>The Global Financial Crisis of 2007–2009 </a:t>
            </a:r>
            <a:r>
              <a:rPr lang="en-US" sz="2000" b="0" dirty="0">
                <a:ea typeface="ヒラギノ角ゴ Pro W3" charset="-128"/>
              </a:rPr>
              <a:t>(1 of 8)</a:t>
            </a:r>
            <a:endParaRPr lang="en-US" b="0" dirty="0">
              <a:ea typeface="ヒラギノ角ゴ Pro W3" charset="-128"/>
            </a:endParaRPr>
          </a:p>
        </p:txBody>
      </p:sp>
      <p:sp>
        <p:nvSpPr>
          <p:cNvPr id="3" name="Content Placeholder 2"/>
          <p:cNvSpPr>
            <a:spLocks noGrp="1"/>
          </p:cNvSpPr>
          <p:nvPr>
            <p:ph idx="1"/>
          </p:nvPr>
        </p:nvSpPr>
        <p:spPr/>
        <p:txBody>
          <a:bodyPr/>
          <a:lstStyle/>
          <a:p>
            <a:r>
              <a:rPr lang="en-US" dirty="0">
                <a:ea typeface="ヒラギノ角ゴ Pro W3" charset="-128"/>
              </a:rPr>
              <a:t>Causes of the </a:t>
            </a:r>
            <a:r>
              <a:rPr lang="en-US" dirty="0" smtClean="0">
                <a:ea typeface="ヒラギノ角ゴ Pro W3" charset="-128"/>
              </a:rPr>
              <a:t>2007</a:t>
            </a:r>
            <a:r>
              <a:rPr lang="en-US" dirty="0" smtClean="0">
                <a:latin typeface="Arial MT Pro"/>
              </a:rPr>
              <a:t>–</a:t>
            </a:r>
            <a:r>
              <a:rPr lang="en-US" dirty="0" smtClean="0">
                <a:ea typeface="ヒラギノ角ゴ Pro W3" charset="-128"/>
              </a:rPr>
              <a:t>2009 </a:t>
            </a:r>
            <a:r>
              <a:rPr lang="en-US" dirty="0">
                <a:ea typeface="ヒラギノ角ゴ Pro W3" charset="-128"/>
              </a:rPr>
              <a:t>Financial Crisis:</a:t>
            </a:r>
          </a:p>
          <a:p>
            <a:pPr lvl="1"/>
            <a:r>
              <a:rPr lang="en-US" dirty="0">
                <a:ea typeface="ヒラギノ角ゴ Pro W3" charset="-128"/>
              </a:rPr>
              <a:t>Financial innovations emerge in the mortgage markets</a:t>
            </a:r>
          </a:p>
          <a:p>
            <a:pPr lvl="2"/>
            <a:r>
              <a:rPr lang="en-US" dirty="0">
                <a:ea typeface="ヒラギノ角ゴ Pro W3" charset="-128"/>
              </a:rPr>
              <a:t>Subprime mortgage</a:t>
            </a:r>
          </a:p>
          <a:p>
            <a:pPr lvl="2"/>
            <a:r>
              <a:rPr lang="en-US" dirty="0">
                <a:ea typeface="ヒラギノ角ゴ Pro W3" charset="-128"/>
              </a:rPr>
              <a:t>Mortgage-backed securities</a:t>
            </a:r>
          </a:p>
          <a:p>
            <a:pPr lvl="2"/>
            <a:r>
              <a:rPr lang="en-US" dirty="0">
                <a:ea typeface="ヒラギノ角ゴ Pro W3" charset="-128"/>
              </a:rPr>
              <a:t>Collateralized debt obligations (CDOs)</a:t>
            </a:r>
          </a:p>
          <a:p>
            <a:pPr lvl="1"/>
            <a:r>
              <a:rPr lang="en-US" dirty="0">
                <a:ea typeface="ヒラギノ角ゴ Pro W3" charset="-128"/>
              </a:rPr>
              <a:t>Housing price bubble forms</a:t>
            </a:r>
          </a:p>
          <a:p>
            <a:pPr lvl="2"/>
            <a:r>
              <a:rPr lang="en-US" dirty="0">
                <a:ea typeface="ヒラギノ角ゴ Pro W3" charset="-128"/>
              </a:rPr>
              <a:t>Increase in liquidity from cash flows surging to the United States</a:t>
            </a:r>
          </a:p>
          <a:p>
            <a:pPr lvl="2"/>
            <a:r>
              <a:rPr lang="en-US" dirty="0">
                <a:ea typeface="ヒラギノ角ゴ Pro W3" charset="-128"/>
              </a:rPr>
              <a:t>Development of subprime mortgage market fueled housing demand and housing prices</a:t>
            </a:r>
            <a:endParaRPr lang="en-US" dirty="0"/>
          </a:p>
        </p:txBody>
      </p:sp>
    </p:spTree>
    <p:extLst>
      <p:ext uri="{BB962C8B-B14F-4D97-AF65-F5344CB8AC3E}">
        <p14:creationId xmlns:p14="http://schemas.microsoft.com/office/powerpoint/2010/main" val="1108640569"/>
      </p:ext>
    </p:extLst>
  </p:cSld>
  <p:clrMapOvr>
    <a:masterClrMapping/>
  </p:clrMapOvr>
  <p:transition spd="slow">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924800" cy="1097280"/>
          </a:xfrm>
        </p:spPr>
        <p:txBody>
          <a:bodyPr/>
          <a:lstStyle/>
          <a:p>
            <a:r>
              <a:rPr lang="en-US" dirty="0">
                <a:ea typeface="ヒラギノ角ゴ Pro W3" charset="-128"/>
              </a:rPr>
              <a:t>The Global Financial Crisis of </a:t>
            </a:r>
            <a:r>
              <a:rPr lang="en-US" dirty="0" smtClean="0">
                <a:ea typeface="ヒラギノ角ゴ Pro W3" charset="-128"/>
              </a:rPr>
              <a:t>2007</a:t>
            </a:r>
            <a:r>
              <a:rPr lang="en-US" dirty="0" smtClean="0">
                <a:latin typeface="Arial MT Pro"/>
              </a:rPr>
              <a:t>–</a:t>
            </a:r>
            <a:r>
              <a:rPr lang="en-US" dirty="0" smtClean="0">
                <a:ea typeface="ヒラギノ角ゴ Pro W3" charset="-128"/>
              </a:rPr>
              <a:t>2009</a:t>
            </a:r>
            <a:r>
              <a:rPr lang="en-US" b="0" dirty="0" smtClean="0"/>
              <a:t> </a:t>
            </a:r>
            <a:r>
              <a:rPr lang="en-US" sz="2000" b="0" dirty="0" smtClean="0"/>
              <a:t>(2 </a:t>
            </a:r>
            <a:r>
              <a:rPr lang="en-US" sz="2000" b="0" dirty="0"/>
              <a:t>of </a:t>
            </a:r>
            <a:r>
              <a:rPr lang="en-US" sz="2000" b="0" dirty="0" smtClean="0"/>
              <a:t>8)</a:t>
            </a:r>
            <a:endParaRPr lang="en-US" dirty="0"/>
          </a:p>
        </p:txBody>
      </p:sp>
      <p:sp>
        <p:nvSpPr>
          <p:cNvPr id="3" name="Content Placeholder 2"/>
          <p:cNvSpPr>
            <a:spLocks noGrp="1"/>
          </p:cNvSpPr>
          <p:nvPr>
            <p:ph idx="1"/>
          </p:nvPr>
        </p:nvSpPr>
        <p:spPr/>
        <p:txBody>
          <a:bodyPr/>
          <a:lstStyle/>
          <a:p>
            <a:r>
              <a:rPr lang="en-US" dirty="0">
                <a:ea typeface="ヒラギノ角ゴ Pro W3" charset="-128"/>
              </a:rPr>
              <a:t>Causes (</a:t>
            </a:r>
            <a:r>
              <a:rPr lang="en-US" dirty="0" smtClean="0">
                <a:ea typeface="ヒラギノ角ゴ Pro W3" charset="-128"/>
              </a:rPr>
              <a:t>cont’</a:t>
            </a:r>
            <a:r>
              <a:rPr lang="en-US" altLang="ja-JP" dirty="0" smtClean="0">
                <a:ea typeface="ヒラギノ角ゴ Pro W3" charset="-128"/>
              </a:rPr>
              <a:t>d):</a:t>
            </a:r>
            <a:endParaRPr lang="en-US" altLang="ja-JP" dirty="0">
              <a:ea typeface="ヒラギノ角ゴ Pro W3" charset="-128"/>
            </a:endParaRPr>
          </a:p>
          <a:p>
            <a:pPr lvl="1"/>
            <a:r>
              <a:rPr lang="en-US" dirty="0">
                <a:ea typeface="ヒラギノ角ゴ Pro W3" charset="-128"/>
              </a:rPr>
              <a:t>Agency problems arise</a:t>
            </a:r>
          </a:p>
          <a:p>
            <a:pPr lvl="2"/>
            <a:r>
              <a:rPr lang="en-US" altLang="ja-JP" dirty="0" smtClean="0">
                <a:ea typeface="ヒラギノ角ゴ Pro W3" charset="-128"/>
              </a:rPr>
              <a:t>“Originate-to-distribute” model </a:t>
            </a:r>
            <a:r>
              <a:rPr lang="en-US" altLang="ja-JP" dirty="0">
                <a:ea typeface="ヒラギノ角ゴ Pro W3" charset="-128"/>
              </a:rPr>
              <a:t>is subject to principal-(investor) agent (mortgage broker) problem</a:t>
            </a:r>
          </a:p>
          <a:p>
            <a:pPr lvl="2"/>
            <a:r>
              <a:rPr lang="en-US" dirty="0">
                <a:ea typeface="ヒラギノ角ゴ Pro W3" charset="-128"/>
              </a:rPr>
              <a:t>Borrowers had little incentive to disclose information about their ability to pay</a:t>
            </a:r>
          </a:p>
          <a:p>
            <a:pPr lvl="2"/>
            <a:r>
              <a:rPr lang="en-US" dirty="0">
                <a:ea typeface="ヒラギノ角ゴ Pro W3" charset="-128"/>
              </a:rPr>
              <a:t>Commercial and investment banks (as well as rating agencies) had weak incentives to assess the quality of securities</a:t>
            </a:r>
          </a:p>
          <a:p>
            <a:pPr lvl="1"/>
            <a:r>
              <a:rPr lang="en-US" dirty="0">
                <a:ea typeface="ヒラギノ角ゴ Pro W3" charset="-128"/>
              </a:rPr>
              <a:t>Information problems surface</a:t>
            </a:r>
          </a:p>
          <a:p>
            <a:pPr lvl="1"/>
            <a:r>
              <a:rPr lang="en-US" dirty="0">
                <a:ea typeface="ヒラギノ角ゴ Pro W3" charset="-128"/>
              </a:rPr>
              <a:t>Housing price bubble bursts</a:t>
            </a:r>
            <a:endParaRPr lang="en-US" dirty="0"/>
          </a:p>
        </p:txBody>
      </p:sp>
    </p:spTree>
    <p:extLst>
      <p:ext uri="{BB962C8B-B14F-4D97-AF65-F5344CB8AC3E}">
        <p14:creationId xmlns:p14="http://schemas.microsoft.com/office/powerpoint/2010/main" val="1108640569"/>
      </p:ext>
    </p:extLst>
  </p:cSld>
  <p:clrMapOvr>
    <a:masterClrMapping/>
  </p:clrMapOvr>
  <p:transition spd="slow">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924800" cy="1097280"/>
          </a:xfrm>
        </p:spPr>
        <p:txBody>
          <a:bodyPr/>
          <a:lstStyle/>
          <a:p>
            <a:r>
              <a:rPr lang="en-US" dirty="0">
                <a:ea typeface="ヒラギノ角ゴ Pro W3" charset="-128"/>
              </a:rPr>
              <a:t>The Global Financial Crisis of </a:t>
            </a:r>
            <a:r>
              <a:rPr lang="en-US" dirty="0" smtClean="0">
                <a:ea typeface="ヒラギノ角ゴ Pro W3" charset="-128"/>
              </a:rPr>
              <a:t>2007–2009 </a:t>
            </a:r>
            <a:r>
              <a:rPr lang="en-US" sz="2000" b="0" dirty="0">
                <a:ea typeface="ヒラギノ角ゴ Pro W3" charset="-128"/>
              </a:rPr>
              <a:t>(3 of 8)</a:t>
            </a:r>
            <a:endParaRPr lang="en-US" b="0" dirty="0">
              <a:ea typeface="ヒラギノ角ゴ Pro W3" charset="-128"/>
            </a:endParaRPr>
          </a:p>
        </p:txBody>
      </p:sp>
      <p:sp>
        <p:nvSpPr>
          <p:cNvPr id="3" name="Content Placeholder 2"/>
          <p:cNvSpPr>
            <a:spLocks noGrp="1"/>
          </p:cNvSpPr>
          <p:nvPr>
            <p:ph idx="1"/>
          </p:nvPr>
        </p:nvSpPr>
        <p:spPr/>
        <p:txBody>
          <a:bodyPr/>
          <a:lstStyle/>
          <a:p>
            <a:r>
              <a:rPr lang="en-US" dirty="0">
                <a:ea typeface="ヒラギノ角ゴ Pro W3" charset="-128"/>
              </a:rPr>
              <a:t>Effects of the </a:t>
            </a:r>
            <a:r>
              <a:rPr lang="en-US" dirty="0" smtClean="0">
                <a:ea typeface="ヒラギノ角ゴ Pro W3" charset="-128"/>
              </a:rPr>
              <a:t>2007</a:t>
            </a:r>
            <a:r>
              <a:rPr lang="en-US" dirty="0" smtClean="0">
                <a:latin typeface="Arial MT Pro"/>
                <a:ea typeface="ヒラギノ角ゴ Pro W3" charset="-128"/>
              </a:rPr>
              <a:t>–</a:t>
            </a:r>
            <a:r>
              <a:rPr lang="en-US" dirty="0" smtClean="0">
                <a:ea typeface="ヒラギノ角ゴ Pro W3" charset="-128"/>
              </a:rPr>
              <a:t>2009 </a:t>
            </a:r>
            <a:r>
              <a:rPr lang="en-US" dirty="0">
                <a:ea typeface="ヒラギノ角ゴ Pro W3" charset="-128"/>
              </a:rPr>
              <a:t>Financial Crisis</a:t>
            </a:r>
          </a:p>
          <a:p>
            <a:pPr lvl="1"/>
            <a:r>
              <a:rPr lang="en-US" altLang="zh-TW" dirty="0">
                <a:ea typeface="ヒラギノ角ゴ Pro W3" charset="-128"/>
              </a:rPr>
              <a:t>The growth in subprime mortgage market increased demand for houses and so fueled the boom in housing prices</a:t>
            </a:r>
            <a:endParaRPr lang="en-US" dirty="0" smtClean="0">
              <a:ea typeface="ヒラギノ角ゴ Pro W3" charset="-128"/>
            </a:endParaRPr>
          </a:p>
          <a:p>
            <a:pPr lvl="1"/>
            <a:r>
              <a:rPr lang="en-US" dirty="0" smtClean="0">
                <a:ea typeface="ヒラギノ角ゴ Pro W3" charset="-128"/>
              </a:rPr>
              <a:t>After a </a:t>
            </a:r>
            <a:r>
              <a:rPr lang="en-US" dirty="0">
                <a:ea typeface="ヒラギノ角ゴ Pro W3" charset="-128"/>
              </a:rPr>
              <a:t>sustained boom, housing prices in the U.S. and other countries (such as Ireland or Spain) began a long decline, starting in 2006</a:t>
            </a:r>
            <a:r>
              <a:rPr lang="en-US" dirty="0" smtClean="0">
                <a:ea typeface="ヒラギノ角ゴ Pro W3" charset="-128"/>
              </a:rPr>
              <a:t>.</a:t>
            </a:r>
            <a:endParaRPr lang="en-US" dirty="0">
              <a:ea typeface="ヒラギノ角ゴ Pro W3" charset="-128"/>
            </a:endParaRPr>
          </a:p>
          <a:p>
            <a:pPr lvl="1"/>
            <a:r>
              <a:rPr lang="en-US" dirty="0">
                <a:ea typeface="ヒラギノ角ゴ Pro W3" charset="-128"/>
              </a:rPr>
              <a:t>The decline in housing prices contributed to a rise in defaults on mortgages and a deterioration in the balance sheet of financial institutions.</a:t>
            </a:r>
          </a:p>
          <a:p>
            <a:pPr lvl="1"/>
            <a:r>
              <a:rPr lang="en-US" dirty="0">
                <a:ea typeface="ヒラギノ角ゴ Pro W3" charset="-128"/>
              </a:rPr>
              <a:t>This development in turn caused a run on the shadow banking system.</a:t>
            </a:r>
            <a:endParaRPr lang="en-US" dirty="0"/>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924800" cy="1097280"/>
          </a:xfrm>
        </p:spPr>
        <p:txBody>
          <a:bodyPr/>
          <a:lstStyle/>
          <a:p>
            <a:r>
              <a:rPr lang="en-US" dirty="0">
                <a:ea typeface="ヒラギノ角ゴ Pro W3" charset="-128"/>
              </a:rPr>
              <a:t>The Global Financial Crisis of 2007–2009 </a:t>
            </a:r>
            <a:r>
              <a:rPr lang="en-US" sz="2000" b="0" dirty="0">
                <a:ea typeface="ヒラギノ角ゴ Pro W3" charset="-128"/>
              </a:rPr>
              <a:t>(4 of 8)</a:t>
            </a:r>
            <a:endParaRPr lang="en-US" b="0" dirty="0">
              <a:ea typeface="ヒラギノ角ゴ Pro W3" charset="-128"/>
            </a:endParaRPr>
          </a:p>
        </p:txBody>
      </p:sp>
      <p:sp>
        <p:nvSpPr>
          <p:cNvPr id="3" name="Content Placeholder 2"/>
          <p:cNvSpPr>
            <a:spLocks noGrp="1"/>
          </p:cNvSpPr>
          <p:nvPr>
            <p:ph idx="1"/>
          </p:nvPr>
        </p:nvSpPr>
        <p:spPr/>
        <p:txBody>
          <a:bodyPr/>
          <a:lstStyle/>
          <a:p>
            <a:r>
              <a:rPr lang="en-US" dirty="0"/>
              <a:t>Origins: U.S. financial markets</a:t>
            </a:r>
          </a:p>
          <a:p>
            <a:r>
              <a:rPr lang="en-US" dirty="0" smtClean="0">
                <a:ea typeface="ヒラギノ角ゴ Pro W3" charset="-128"/>
              </a:rPr>
              <a:t>Crisis </a:t>
            </a:r>
            <a:r>
              <a:rPr lang="en-US" dirty="0">
                <a:ea typeface="ヒラギノ角ゴ Pro W3" charset="-128"/>
              </a:rPr>
              <a:t>spreads globally</a:t>
            </a:r>
          </a:p>
          <a:p>
            <a:pPr lvl="1"/>
            <a:r>
              <a:rPr lang="en-US" dirty="0">
                <a:ea typeface="ヒラギノ角ゴ Pro W3" charset="-128"/>
              </a:rPr>
              <a:t>Sign of the globalization of financial markets</a:t>
            </a:r>
          </a:p>
          <a:p>
            <a:pPr lvl="1"/>
            <a:r>
              <a:rPr lang="en-US" dirty="0">
                <a:ea typeface="ヒラギノ角ゴ Pro W3" charset="-128"/>
              </a:rPr>
              <a:t>TED spread (3 months interest rate on Eurodollar minus 3 months Treasury bills interest rate) increased from 40 basis points to almost 240 in August 2007.</a:t>
            </a:r>
            <a:endParaRPr lang="en-US" dirty="0"/>
          </a:p>
        </p:txBody>
      </p:sp>
    </p:spTree>
    <p:extLst>
      <p:ext uri="{BB962C8B-B14F-4D97-AF65-F5344CB8AC3E}">
        <p14:creationId xmlns:p14="http://schemas.microsoft.com/office/powerpoint/2010/main" val="1108640569"/>
      </p:ext>
    </p:extLst>
  </p:cSld>
  <p:clrMapOvr>
    <a:masterClrMapping/>
  </p:clrMapOvr>
  <p:transition spd="slow">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924800" cy="1097280"/>
          </a:xfrm>
        </p:spPr>
        <p:txBody>
          <a:bodyPr/>
          <a:lstStyle/>
          <a:p>
            <a:r>
              <a:rPr lang="en-US" dirty="0">
                <a:ea typeface="ヒラギノ角ゴ Pro W3" charset="-128"/>
              </a:rPr>
              <a:t>The Global Financial Crisis of 2007–2009 </a:t>
            </a:r>
            <a:r>
              <a:rPr lang="en-US" sz="2000" b="0" dirty="0">
                <a:ea typeface="ヒラギノ角ゴ Pro W3" charset="-128"/>
              </a:rPr>
              <a:t>(5 of 8)</a:t>
            </a:r>
            <a:endParaRPr lang="en-US" b="0" dirty="0">
              <a:ea typeface="ヒラギノ角ゴ Pro W3" charset="-128"/>
            </a:endParaRPr>
          </a:p>
        </p:txBody>
      </p:sp>
      <p:sp>
        <p:nvSpPr>
          <p:cNvPr id="3" name="Content Placeholder 2"/>
          <p:cNvSpPr>
            <a:spLocks noGrp="1"/>
          </p:cNvSpPr>
          <p:nvPr>
            <p:ph idx="1"/>
          </p:nvPr>
        </p:nvSpPr>
        <p:spPr/>
        <p:txBody>
          <a:bodyPr/>
          <a:lstStyle/>
          <a:p>
            <a:r>
              <a:rPr lang="en-US" dirty="0">
                <a:ea typeface="ヒラギノ角ゴ Pro W3" charset="-128"/>
              </a:rPr>
              <a:t>Deterioration of financial institutions’</a:t>
            </a:r>
            <a:r>
              <a:rPr lang="en-US" altLang="ja-JP" dirty="0">
                <a:ea typeface="ヒラギノ角ゴ Pro W3" charset="-128"/>
              </a:rPr>
              <a:t> balance sheets:</a:t>
            </a:r>
          </a:p>
          <a:p>
            <a:pPr lvl="1"/>
            <a:r>
              <a:rPr lang="en-US" dirty="0">
                <a:ea typeface="ヒラギノ角ゴ Pro W3" charset="-128"/>
              </a:rPr>
              <a:t>Write downs</a:t>
            </a:r>
          </a:p>
          <a:p>
            <a:pPr lvl="1"/>
            <a:r>
              <a:rPr lang="en-US" dirty="0">
                <a:ea typeface="ヒラギノ角ゴ Pro W3" charset="-128"/>
              </a:rPr>
              <a:t>Sell of assets and credit restriction</a:t>
            </a:r>
          </a:p>
          <a:p>
            <a:r>
              <a:rPr lang="en-US" dirty="0">
                <a:ea typeface="ヒラギノ角ゴ Pro W3" charset="-128"/>
              </a:rPr>
              <a:t>High-profile financial firms fail, in the U.S. and Europe</a:t>
            </a:r>
          </a:p>
          <a:p>
            <a:pPr lvl="1"/>
            <a:r>
              <a:rPr lang="en-US" dirty="0">
                <a:ea typeface="ヒラギノ角ゴ Pro W3" charset="-128"/>
              </a:rPr>
              <a:t>In the United States: Bear Stearns (March 2008), Fannie Mae and Freddie Mac (July 2008), Lehman Brothers, Merrill Lynch, AIG, Reserve Primary Fund (mutual fund) and Washington Mutual (September 2008)</a:t>
            </a:r>
          </a:p>
        </p:txBody>
      </p:sp>
    </p:spTree>
    <p:extLst>
      <p:ext uri="{BB962C8B-B14F-4D97-AF65-F5344CB8AC3E}">
        <p14:creationId xmlns:p14="http://schemas.microsoft.com/office/powerpoint/2010/main" val="1108640569"/>
      </p:ext>
    </p:extLst>
  </p:cSld>
  <p:clrMapOvr>
    <a:masterClrMapping/>
  </p:clrMapOvr>
  <p:transition spd="slow">
    <p:pull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848600" cy="1097280"/>
          </a:xfrm>
        </p:spPr>
        <p:txBody>
          <a:bodyPr/>
          <a:lstStyle/>
          <a:p>
            <a:r>
              <a:rPr lang="en-US" dirty="0">
                <a:ea typeface="ヒラギノ角ゴ Pro W3" charset="-128"/>
              </a:rPr>
              <a:t>The Global Financial Crisis of 2007–2009 </a:t>
            </a:r>
            <a:r>
              <a:rPr lang="en-US" sz="2000" b="0" dirty="0">
                <a:ea typeface="ヒラギノ角ゴ Pro W3" charset="-128"/>
              </a:rPr>
              <a:t>(6 of 8)</a:t>
            </a:r>
            <a:endParaRPr lang="en-US" b="0" dirty="0">
              <a:ea typeface="ヒラギノ角ゴ Pro W3" charset="-128"/>
            </a:endParaRPr>
          </a:p>
        </p:txBody>
      </p:sp>
      <p:sp>
        <p:nvSpPr>
          <p:cNvPr id="3" name="Content Placeholder 2"/>
          <p:cNvSpPr>
            <a:spLocks noGrp="1"/>
          </p:cNvSpPr>
          <p:nvPr>
            <p:ph idx="1"/>
          </p:nvPr>
        </p:nvSpPr>
        <p:spPr/>
        <p:txBody>
          <a:bodyPr/>
          <a:lstStyle/>
          <a:p>
            <a:r>
              <a:rPr lang="en-US" dirty="0">
                <a:ea typeface="ヒラギノ角ゴ Pro W3" charset="-128"/>
              </a:rPr>
              <a:t>High-profile financial firms fail, in the U.S. and Europe (contd.)</a:t>
            </a:r>
          </a:p>
          <a:p>
            <a:pPr lvl="1"/>
            <a:r>
              <a:rPr lang="en-US" dirty="0">
                <a:ea typeface="ヒラギノ角ゴ Pro W3" charset="-128"/>
              </a:rPr>
              <a:t>In the United Kingdom: Northern Rock (September 2008), Royal Bank of Scotland (October 2008)</a:t>
            </a:r>
          </a:p>
          <a:p>
            <a:pPr lvl="1"/>
            <a:r>
              <a:rPr lang="en-US" dirty="0">
                <a:ea typeface="ヒラギノ角ゴ Pro W3" charset="-128"/>
              </a:rPr>
              <a:t>Elsewhere: BPN (Portugal, November 2008), Anglo-Irish Bank (January 2009), the whole Icelandic banking sector (October 2008)</a:t>
            </a:r>
          </a:p>
        </p:txBody>
      </p:sp>
    </p:spTree>
    <p:extLst>
      <p:ext uri="{BB962C8B-B14F-4D97-AF65-F5344CB8AC3E}">
        <p14:creationId xmlns:p14="http://schemas.microsoft.com/office/powerpoint/2010/main" val="1167386076"/>
      </p:ext>
    </p:extLst>
  </p:cSld>
  <p:clrMapOvr>
    <a:masterClrMapping/>
  </p:clrMapOvr>
  <p:transition spd="slow">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924800" cy="1097280"/>
          </a:xfrm>
        </p:spPr>
        <p:txBody>
          <a:bodyPr/>
          <a:lstStyle/>
          <a:p>
            <a:r>
              <a:rPr lang="en-US" dirty="0">
                <a:ea typeface="ヒラギノ角ゴ Pro W3" charset="-128"/>
              </a:rPr>
              <a:t>The Global Financial Crisis of </a:t>
            </a:r>
            <a:r>
              <a:rPr lang="en-US" dirty="0" smtClean="0">
                <a:ea typeface="ヒラギノ角ゴ Pro W3" charset="-128"/>
              </a:rPr>
              <a:t>2007</a:t>
            </a:r>
            <a:r>
              <a:rPr lang="en-US" dirty="0" smtClean="0">
                <a:latin typeface="Arial MT Pro"/>
                <a:ea typeface="ヒラギノ角ゴ Pro W3" charset="-128"/>
              </a:rPr>
              <a:t>–</a:t>
            </a:r>
            <a:r>
              <a:rPr lang="en-US" dirty="0" smtClean="0">
                <a:ea typeface="ヒラギノ角ゴ Pro W3" charset="-128"/>
              </a:rPr>
              <a:t>2009</a:t>
            </a:r>
            <a:r>
              <a:rPr lang="en-US" b="0" dirty="0" smtClean="0"/>
              <a:t> </a:t>
            </a:r>
            <a:r>
              <a:rPr lang="en-US" sz="2000" b="0" dirty="0" smtClean="0"/>
              <a:t>(7 </a:t>
            </a:r>
            <a:r>
              <a:rPr lang="en-US" sz="2000" b="0" dirty="0"/>
              <a:t>of </a:t>
            </a:r>
            <a:r>
              <a:rPr lang="en-US" sz="2000" b="0" dirty="0" smtClean="0"/>
              <a:t>8)</a:t>
            </a:r>
            <a:endParaRPr lang="en-US" dirty="0"/>
          </a:p>
        </p:txBody>
      </p:sp>
      <p:sp>
        <p:nvSpPr>
          <p:cNvPr id="3" name="Content Placeholder 2"/>
          <p:cNvSpPr>
            <a:spLocks noGrp="1"/>
          </p:cNvSpPr>
          <p:nvPr>
            <p:ph idx="1"/>
          </p:nvPr>
        </p:nvSpPr>
        <p:spPr/>
        <p:txBody>
          <a:bodyPr/>
          <a:lstStyle/>
          <a:p>
            <a:r>
              <a:rPr lang="en-US" dirty="0">
                <a:ea typeface="ヒラギノ角ゴ Pro W3" charset="-128"/>
              </a:rPr>
              <a:t>Bailouts</a:t>
            </a:r>
          </a:p>
          <a:p>
            <a:pPr lvl="1"/>
            <a:r>
              <a:rPr lang="en-US" dirty="0"/>
              <a:t>In the United States, Congress approved a $787 billion economic stimulus plan on February 13, 2009. </a:t>
            </a:r>
          </a:p>
          <a:p>
            <a:pPr lvl="1"/>
            <a:r>
              <a:rPr lang="en-US" dirty="0"/>
              <a:t>In the United Kingdom, the government announced a £500 billion bank rescue package in October, 2008.</a:t>
            </a:r>
          </a:p>
          <a:p>
            <a:pPr lvl="1"/>
            <a:r>
              <a:rPr lang="en-US" dirty="0"/>
              <a:t>Similarly, in countries such as Ireland, Spain, Belgium, and the Netherland, large scale rescue plans were announced to bail out ailing banks.</a:t>
            </a:r>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Preview</a:t>
            </a:r>
            <a:endParaRPr lang="en-US" dirty="0"/>
          </a:p>
        </p:txBody>
      </p:sp>
      <p:sp>
        <p:nvSpPr>
          <p:cNvPr id="3" name="Content Placeholder 2"/>
          <p:cNvSpPr>
            <a:spLocks noGrp="1"/>
          </p:cNvSpPr>
          <p:nvPr>
            <p:ph idx="1"/>
          </p:nvPr>
        </p:nvSpPr>
        <p:spPr/>
        <p:txBody>
          <a:bodyPr/>
          <a:lstStyle/>
          <a:p>
            <a:r>
              <a:rPr lang="en-US" dirty="0"/>
              <a:t>This chapter makes use of agency theory, the economic analysis of the effects of asymmetric information (adverse selection and moral hazard) on financial markets, to see why financial crises occur and why they have such devastating effects on the economy.</a:t>
            </a:r>
          </a:p>
          <a:p>
            <a:r>
              <a:rPr lang="en-US" dirty="0"/>
              <a:t>It then applies our analysis to explain the course of events that led to a number of past financial crises, including the most recent global financial crisis.</a:t>
            </a:r>
          </a:p>
        </p:txBody>
      </p:sp>
    </p:spTree>
    <p:extLst>
      <p:ext uri="{BB962C8B-B14F-4D97-AF65-F5344CB8AC3E}">
        <p14:creationId xmlns:p14="http://schemas.microsoft.com/office/powerpoint/2010/main" val="1913418689"/>
      </p:ext>
    </p:extLst>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lstStyle/>
          <a:p>
            <a:r>
              <a:rPr lang="en-US" dirty="0"/>
              <a:t>Figure 4 Residential Housing Prices in Spain</a:t>
            </a:r>
          </a:p>
        </p:txBody>
      </p:sp>
      <p:sp>
        <p:nvSpPr>
          <p:cNvPr id="3" name="Content Placeholder 2"/>
          <p:cNvSpPr>
            <a:spLocks noGrp="1"/>
          </p:cNvSpPr>
          <p:nvPr>
            <p:ph idx="1"/>
          </p:nvPr>
        </p:nvSpPr>
        <p:spPr>
          <a:xfrm>
            <a:off x="457200" y="5623560"/>
            <a:ext cx="8229600" cy="502603"/>
          </a:xfrm>
        </p:spPr>
        <p:txBody>
          <a:bodyPr/>
          <a:lstStyle/>
          <a:p>
            <a:pPr marL="0" indent="0">
              <a:buNone/>
            </a:pPr>
            <a:r>
              <a:rPr lang="en-US" sz="1400" i="1" dirty="0"/>
              <a:t>Source</a:t>
            </a:r>
            <a:r>
              <a:rPr lang="en-US" sz="1400" dirty="0"/>
              <a:t>: Bank of Spain, Financial Accounts.</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76270" y="1277037"/>
            <a:ext cx="7077130" cy="4391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5 Total Spanish Household Debt as a Percentage of National Income</a:t>
            </a:r>
          </a:p>
        </p:txBody>
      </p:sp>
      <p:sp>
        <p:nvSpPr>
          <p:cNvPr id="3" name="Content Placeholder 2"/>
          <p:cNvSpPr>
            <a:spLocks noGrp="1"/>
          </p:cNvSpPr>
          <p:nvPr>
            <p:ph idx="1"/>
          </p:nvPr>
        </p:nvSpPr>
        <p:spPr>
          <a:xfrm>
            <a:off x="457200" y="5761037"/>
            <a:ext cx="8229600" cy="258763"/>
          </a:xfrm>
        </p:spPr>
        <p:txBody>
          <a:bodyPr/>
          <a:lstStyle/>
          <a:p>
            <a:pPr marL="0" indent="0">
              <a:buNone/>
            </a:pPr>
            <a:r>
              <a:rPr lang="en-US" sz="1400" i="1" dirty="0">
                <a:ea typeface="ヒラギノ角ゴ Pro W3" charset="-128"/>
              </a:rPr>
              <a:t>Source</a:t>
            </a:r>
            <a:r>
              <a:rPr lang="en-US" sz="1400" dirty="0">
                <a:ea typeface="ヒラギノ角ゴ Pro W3" charset="-128"/>
              </a:rPr>
              <a:t>: Bank of Spain, Financial Accounts..</a:t>
            </a:r>
            <a:endParaRPr lang="en-US" sz="14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66800" y="1447135"/>
            <a:ext cx="7086600" cy="4267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ea typeface="ＭＳ Ｐゴシック" charset="-128"/>
              </a:rPr>
              <a:t>Inside the Fed: Was the Fed to Blame for the Housing Price Bubble</a:t>
            </a:r>
            <a:r>
              <a:rPr lang="en-US" altLang="ja-JP" dirty="0" smtClean="0">
                <a:ea typeface="ＭＳ Ｐゴシック" charset="-128"/>
              </a:rPr>
              <a:t>?</a:t>
            </a:r>
            <a:r>
              <a:rPr lang="en-US" b="0" dirty="0"/>
              <a:t> </a:t>
            </a:r>
            <a:r>
              <a:rPr lang="en-US" sz="2000" b="0" dirty="0"/>
              <a:t>(1 of </a:t>
            </a:r>
            <a:r>
              <a:rPr lang="en-US" sz="2000" b="0" dirty="0" smtClean="0"/>
              <a:t>2)</a:t>
            </a:r>
            <a:endParaRPr lang="en-US" dirty="0"/>
          </a:p>
        </p:txBody>
      </p:sp>
      <p:sp>
        <p:nvSpPr>
          <p:cNvPr id="3" name="Content Placeholder 2"/>
          <p:cNvSpPr>
            <a:spLocks noGrp="1"/>
          </p:cNvSpPr>
          <p:nvPr>
            <p:ph idx="1"/>
          </p:nvPr>
        </p:nvSpPr>
        <p:spPr/>
        <p:txBody>
          <a:bodyPr/>
          <a:lstStyle/>
          <a:p>
            <a:r>
              <a:rPr lang="en-US" dirty="0">
                <a:ea typeface="ヒラギノ角ゴ Pro W3" charset="-128"/>
              </a:rPr>
              <a:t>Some economists have argued that the low rate interest policies of the Federal Reserve in the 2003–2006 period caused the housing price bubble.</a:t>
            </a:r>
            <a:endParaRPr lang="en-US" altLang="ja-JP" dirty="0">
              <a:ea typeface="ＭＳ Ｐゴシック" charset="-128"/>
            </a:endParaRPr>
          </a:p>
          <a:p>
            <a:r>
              <a:rPr lang="en-US" altLang="ja-JP" dirty="0">
                <a:ea typeface="ＭＳ Ｐゴシック" charset="-128"/>
              </a:rPr>
              <a:t>Taylor argues that the low federal funds rate led to low mortgage rates that stimulated housing demand and encouraged the issuance of subprime mortgages, both of which led to rising housing prices and a bubble.</a:t>
            </a:r>
            <a:endParaRPr lang="en-US" dirty="0"/>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ea typeface="ＭＳ Ｐゴシック" charset="-128"/>
              </a:rPr>
              <a:t>Inside the Fed: Was the Fed to Blame for the Housing Price Bubble</a:t>
            </a:r>
            <a:r>
              <a:rPr lang="en-US" altLang="ja-JP" dirty="0" smtClean="0">
                <a:ea typeface="ＭＳ Ｐゴシック" charset="-128"/>
              </a:rPr>
              <a:t>?</a:t>
            </a:r>
            <a:r>
              <a:rPr lang="en-US" b="0" dirty="0"/>
              <a:t>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r>
              <a:rPr lang="en-US" altLang="ja-JP" dirty="0">
                <a:ea typeface="ＭＳ Ｐゴシック" charset="-128"/>
              </a:rPr>
              <a:t>Federal Reserve Chairman Ben Bernanke countered this </a:t>
            </a:r>
            <a:r>
              <a:rPr lang="en-US" altLang="ja-JP" dirty="0" smtClean="0">
                <a:ea typeface="ＭＳ Ｐゴシック" charset="-128"/>
              </a:rPr>
              <a:t>argument </a:t>
            </a:r>
            <a:r>
              <a:rPr lang="en-US" altLang="ja-JP" dirty="0">
                <a:ea typeface="ＭＳ Ｐゴシック" charset="-128"/>
              </a:rPr>
              <a:t>saying the culprits were the proliferation of new mortgage products that lowered mortgage payments, a relaxation of lending standards that brought more buyers into the housing market, and capital inflows from emerging market countries.</a:t>
            </a:r>
          </a:p>
          <a:p>
            <a:r>
              <a:rPr lang="en-US" altLang="ja-JP" dirty="0">
                <a:ea typeface="ＭＳ Ｐゴシック" charset="-128"/>
              </a:rPr>
              <a:t>The debate over whether monetary policy was to blame for the housing price bubble continues to this </a:t>
            </a:r>
            <a:r>
              <a:rPr lang="en-US" altLang="ja-JP" dirty="0" smtClean="0">
                <a:ea typeface="ＭＳ Ｐゴシック" charset="-128"/>
              </a:rPr>
              <a:t>day.</a:t>
            </a:r>
            <a:endParaRPr lang="en-US" dirty="0"/>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772400" cy="1097280"/>
          </a:xfrm>
        </p:spPr>
        <p:txBody>
          <a:bodyPr/>
          <a:lstStyle/>
          <a:p>
            <a:r>
              <a:rPr lang="en-US" dirty="0">
                <a:ea typeface="ヒラギノ角ゴ Pro W3" charset="-128"/>
              </a:rPr>
              <a:t>The Global Financial Crisis of </a:t>
            </a:r>
            <a:r>
              <a:rPr lang="en-US" dirty="0" smtClean="0">
                <a:ea typeface="ヒラギノ角ゴ Pro W3" charset="-128"/>
              </a:rPr>
              <a:t>2007</a:t>
            </a:r>
            <a:r>
              <a:rPr lang="en-US" dirty="0" smtClean="0">
                <a:latin typeface="Arial MT Pro"/>
                <a:ea typeface="ヒラギノ角ゴ Pro W3" charset="-128"/>
              </a:rPr>
              <a:t>–</a:t>
            </a:r>
            <a:r>
              <a:rPr lang="en-US" dirty="0" smtClean="0">
                <a:ea typeface="ヒラギノ角ゴ Pro W3" charset="-128"/>
              </a:rPr>
              <a:t>2009</a:t>
            </a:r>
            <a:r>
              <a:rPr lang="en-US" b="0" dirty="0" smtClean="0"/>
              <a:t> </a:t>
            </a:r>
            <a:r>
              <a:rPr lang="en-US" sz="2000" b="0" dirty="0" smtClean="0"/>
              <a:t>(8 </a:t>
            </a:r>
            <a:r>
              <a:rPr lang="en-US" sz="2000" b="0" dirty="0"/>
              <a:t>of </a:t>
            </a:r>
            <a:r>
              <a:rPr lang="en-US" sz="2000" b="0" dirty="0" smtClean="0"/>
              <a:t>8)</a:t>
            </a:r>
            <a:endParaRPr lang="en-US" dirty="0"/>
          </a:p>
        </p:txBody>
      </p:sp>
      <p:sp>
        <p:nvSpPr>
          <p:cNvPr id="3" name="Content Placeholder 2"/>
          <p:cNvSpPr>
            <a:spLocks noGrp="1"/>
          </p:cNvSpPr>
          <p:nvPr>
            <p:ph idx="1"/>
          </p:nvPr>
        </p:nvSpPr>
        <p:spPr/>
        <p:txBody>
          <a:bodyPr/>
          <a:lstStyle/>
          <a:p>
            <a:r>
              <a:rPr lang="en-US" dirty="0">
                <a:ea typeface="ヒラギノ角ゴ Pro W3" charset="-128"/>
              </a:rPr>
              <a:t>H</a:t>
            </a:r>
            <a:r>
              <a:rPr lang="en-US" dirty="0">
                <a:ea typeface="ヒラギノ角ゴ Pro W3" charset="-128"/>
                <a:sym typeface="+mn-ea"/>
              </a:rPr>
              <a:t>eight of the 2007</a:t>
            </a:r>
            <a:r>
              <a:rPr lang="en-US" dirty="0">
                <a:latin typeface="Arial MT Pro"/>
                <a:ea typeface="ヒラギノ角ゴ Pro W3" charset="-128"/>
                <a:sym typeface="+mn-ea"/>
              </a:rPr>
              <a:t>–</a:t>
            </a:r>
            <a:r>
              <a:rPr lang="en-US" dirty="0">
                <a:ea typeface="ヒラギノ角ゴ Pro W3" charset="-128"/>
                <a:sym typeface="+mn-ea"/>
              </a:rPr>
              <a:t>2009 Financial Crisis</a:t>
            </a:r>
            <a:endParaRPr lang="en-US" dirty="0">
              <a:ea typeface="ヒラギノ角ゴ Pro W3" charset="-128"/>
            </a:endParaRPr>
          </a:p>
          <a:p>
            <a:pPr lvl="1"/>
            <a:r>
              <a:rPr lang="en-US" sz="2200" dirty="0">
                <a:ea typeface="ヒラギノ角ゴ Pro W3" charset="-128"/>
                <a:sym typeface="+mn-ea"/>
              </a:rPr>
              <a:t>The stock market crash gathered pace in the fall of 2008, with the week beginning October 6, 2008, showing the worst weekly decline in U.S. history.</a:t>
            </a:r>
            <a:endParaRPr lang="en-US" sz="2200" dirty="0">
              <a:ea typeface="ヒラギノ角ゴ Pro W3" charset="-128"/>
            </a:endParaRPr>
          </a:p>
          <a:p>
            <a:pPr lvl="1"/>
            <a:r>
              <a:rPr lang="en-US" sz="2200" dirty="0">
                <a:ea typeface="ヒラギノ角ゴ Pro W3" charset="-128"/>
                <a:sym typeface="+mn-ea"/>
              </a:rPr>
              <a:t>Surging interest rates faced by borrowers led to sharp declines in consumer spending and investment.</a:t>
            </a:r>
            <a:endParaRPr lang="en-US" sz="2200" dirty="0">
              <a:ea typeface="ヒラギノ角ゴ Pro W3" charset="-128"/>
            </a:endParaRPr>
          </a:p>
          <a:p>
            <a:pPr lvl="1"/>
            <a:r>
              <a:rPr lang="en-US" sz="2200" dirty="0">
                <a:ea typeface="ヒラギノ角ゴ Pro W3" charset="-128"/>
                <a:sym typeface="+mn-ea"/>
              </a:rPr>
              <a:t>The unemployment rate shot up, going over the 10% level in late 2009 in the midst of the “</a:t>
            </a:r>
            <a:r>
              <a:rPr lang="en-US" altLang="ja-JP" sz="2200" dirty="0">
                <a:ea typeface="ヒラギノ角ゴ Pro W3" charset="-128"/>
                <a:sym typeface="+mn-ea"/>
              </a:rPr>
              <a:t>Great Recession, the worst economic contraction in the United States since World War II.</a:t>
            </a:r>
            <a:endParaRPr lang="en-US" sz="2200" dirty="0">
              <a:ea typeface="ヒラギノ角ゴ Pro W3" charset="-128"/>
            </a:endParaRPr>
          </a:p>
          <a:p>
            <a:r>
              <a:rPr lang="en-US" altLang="ja-JP" dirty="0">
                <a:ea typeface="ヒラギノ角ゴ Pro W3" charset="-128"/>
              </a:rPr>
              <a:t>Political consequences: electoral defeat of incumbent governments (Iceland, UK), unrest, increased polarization</a:t>
            </a:r>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6 Credit Spreads and the </a:t>
            </a:r>
            <a:r>
              <a:rPr lang="en-US" dirty="0" smtClean="0"/>
              <a:t>2007–2009 </a:t>
            </a:r>
            <a:r>
              <a:rPr lang="en-US" dirty="0"/>
              <a:t>Financial Crisis</a:t>
            </a:r>
          </a:p>
        </p:txBody>
      </p:sp>
      <p:pic>
        <p:nvPicPr>
          <p:cNvPr id="4" name="Picture 3" descr="The vertical axis is labeled &quot;Baa-U.S. Treasury Spread (percent)&quot; and ranges from 0 to 6 in increments of 2. The horizontal axis lists dates from 2002 to 2009 in 1-year increments. The line begins at 2.5 percent for 2002 and remains almost unchanged for 2003. The line shows a fluctuating trend and falls to 1 percent by 2004. The line reaches a value of 1.5 percent by 2005 and remains unchanged until 2008, where it begins a growing trend, and reaches a value of 5.5 (Credit spread peak), between 2008 and 2009. It then falls to 4 percent for 2009. The values used in the description are approximat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6519" y="1468106"/>
            <a:ext cx="6530963" cy="3801020"/>
          </a:xfrm>
          <a:prstGeom prst="rect">
            <a:avLst/>
          </a:prstGeom>
        </p:spPr>
      </p:pic>
      <p:sp>
        <p:nvSpPr>
          <p:cNvPr id="3" name="Content Placeholder 2"/>
          <p:cNvSpPr>
            <a:spLocks noGrp="1"/>
          </p:cNvSpPr>
          <p:nvPr>
            <p:ph idx="1"/>
          </p:nvPr>
        </p:nvSpPr>
        <p:spPr>
          <a:xfrm>
            <a:off x="457200" y="5593080"/>
            <a:ext cx="8229600" cy="533083"/>
          </a:xfrm>
        </p:spPr>
        <p:txBody>
          <a:bodyPr/>
          <a:lstStyle/>
          <a:p>
            <a:pPr marL="0" indent="0">
              <a:buNone/>
            </a:pPr>
            <a:r>
              <a:rPr lang="en-US" sz="1400" i="1" dirty="0">
                <a:ea typeface="ヒラギノ角ゴ Pro W3" charset="-128"/>
              </a:rPr>
              <a:t>Source</a:t>
            </a:r>
            <a:r>
              <a:rPr lang="en-US" sz="1400" dirty="0">
                <a:ea typeface="ヒラギノ角ゴ Pro W3" charset="-128"/>
              </a:rPr>
              <a:t>: Dow-Jones Industrial Average (DJIA). Global Financial Data: http://www.globalfinancialdata.com/index_tabs.php?action=detailedinfo&amp;id=1165.</a:t>
            </a:r>
            <a:endParaRPr lang="en-US" sz="1400" dirty="0"/>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775228"/>
          </a:xfrm>
        </p:spPr>
        <p:txBody>
          <a:bodyPr/>
          <a:lstStyle/>
          <a:p>
            <a:r>
              <a:rPr lang="en-US" dirty="0">
                <a:ea typeface="ヒラギノ角ゴ Pro W3" charset="-128"/>
              </a:rPr>
              <a:t>Government Intervention and the Recovery </a:t>
            </a:r>
            <a:r>
              <a:rPr lang="en-US" sz="2000" b="0" dirty="0"/>
              <a:t>(1 of 2)</a:t>
            </a:r>
            <a:endParaRPr lang="en-US" dirty="0"/>
          </a:p>
        </p:txBody>
      </p:sp>
      <p:sp>
        <p:nvSpPr>
          <p:cNvPr id="3" name="Content Placeholder 2"/>
          <p:cNvSpPr>
            <a:spLocks noGrp="1"/>
          </p:cNvSpPr>
          <p:nvPr>
            <p:ph idx="1"/>
          </p:nvPr>
        </p:nvSpPr>
        <p:spPr/>
        <p:txBody>
          <a:bodyPr/>
          <a:lstStyle/>
          <a:p>
            <a:r>
              <a:rPr lang="en-US" dirty="0"/>
              <a:t>Short-term Responses and Recovery</a:t>
            </a:r>
          </a:p>
          <a:p>
            <a:pPr lvl="1"/>
            <a:r>
              <a:rPr lang="en-US" dirty="0"/>
              <a:t>Financial Bailouts: In order to save their financial sectors and to avoid contagion, financial support was provided by many governments to bail out banks, other financial institutions, and even the so-called “too-big-to-fail” firms that were severely affected by the financial crisis.</a:t>
            </a:r>
          </a:p>
          <a:p>
            <a:pPr lvl="1"/>
            <a:r>
              <a:rPr lang="en-US" dirty="0"/>
              <a:t>Fiscal Stimulus Spending: To boost their individual economies, most governments used fiscal stimulus packages that combined government expenditure and tax cuts.</a:t>
            </a:r>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Government Intervention and the Recovery (</a:t>
            </a:r>
            <a:r>
              <a:rPr lang="en-US" i="1" dirty="0"/>
              <a:t>contd.</a:t>
            </a:r>
            <a:r>
              <a:rPr lang="en-US" dirty="0"/>
              <a:t>)</a:t>
            </a:r>
            <a:r>
              <a:rPr lang="en-US" sz="2000" b="0" dirty="0"/>
              <a:t> (2 of 2)</a:t>
            </a:r>
            <a:endParaRPr lang="en-US" dirty="0"/>
          </a:p>
        </p:txBody>
      </p:sp>
      <p:sp>
        <p:nvSpPr>
          <p:cNvPr id="3" name="Content Placeholder 2"/>
          <p:cNvSpPr>
            <a:spLocks noGrp="1"/>
          </p:cNvSpPr>
          <p:nvPr>
            <p:ph idx="1"/>
          </p:nvPr>
        </p:nvSpPr>
        <p:spPr/>
        <p:txBody>
          <a:bodyPr/>
          <a:lstStyle/>
          <a:p>
            <a:r>
              <a:rPr lang="en-US" dirty="0"/>
              <a:t>Short-term Responses and Recovery</a:t>
            </a:r>
          </a:p>
          <a:p>
            <a:pPr lvl="1"/>
            <a:r>
              <a:rPr lang="en-US" dirty="0"/>
              <a:t>Japan’s consecutive stimulus packages, totaling $568 billion, were among the highest during the crisis, but these proved largely ineffective</a:t>
            </a:r>
          </a:p>
          <a:p>
            <a:pPr lvl="1"/>
            <a:r>
              <a:rPr lang="en-US" dirty="0"/>
              <a:t>European nations showed moderate success.</a:t>
            </a:r>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Global: Latvia’s Different and Controversial Response </a:t>
            </a:r>
            <a:r>
              <a:rPr lang="en-US" sz="2000" b="0" dirty="0"/>
              <a:t>(1 of 2)</a:t>
            </a:r>
            <a:endParaRPr lang="en-US" dirty="0"/>
          </a:p>
        </p:txBody>
      </p:sp>
      <p:sp>
        <p:nvSpPr>
          <p:cNvPr id="3" name="Content Placeholder 2"/>
          <p:cNvSpPr>
            <a:spLocks noGrp="1"/>
          </p:cNvSpPr>
          <p:nvPr>
            <p:ph idx="1"/>
          </p:nvPr>
        </p:nvSpPr>
        <p:spPr/>
        <p:txBody>
          <a:bodyPr/>
          <a:lstStyle/>
          <a:p>
            <a:r>
              <a:rPr lang="en-US" dirty="0" smtClean="0">
                <a:ea typeface="ヒラギノ角ゴ Pro W3" charset="-128"/>
              </a:rPr>
              <a:t>Latvia’s </a:t>
            </a:r>
            <a:r>
              <a:rPr lang="en-US" dirty="0">
                <a:ea typeface="ヒラギノ角ゴ Pro W3" charset="-128"/>
              </a:rPr>
              <a:t>independence from the USSR in 1991 and its fiscal policies helped it join the EU, 2004; and the Eurozone, 2014.</a:t>
            </a:r>
          </a:p>
          <a:p>
            <a:r>
              <a:rPr lang="en-US" dirty="0" smtClean="0">
                <a:ea typeface="ヒラギノ角ゴ Pro W3" charset="-128"/>
              </a:rPr>
              <a:t>Latvia’s </a:t>
            </a:r>
            <a:r>
              <a:rPr lang="en-US" dirty="0">
                <a:ea typeface="ヒラギノ角ゴ Pro W3" charset="-128"/>
              </a:rPr>
              <a:t>economic policies had a low budget deficit and a fixed exchange rate against the Euro.</a:t>
            </a:r>
          </a:p>
          <a:p>
            <a:r>
              <a:rPr lang="en-US" dirty="0">
                <a:ea typeface="ヒラギノ角ゴ Pro W3" charset="-128"/>
              </a:rPr>
              <a:t>In 2007, the country’s second-largest bank, </a:t>
            </a:r>
            <a:r>
              <a:rPr lang="en-US" dirty="0" err="1">
                <a:ea typeface="ヒラギノ角ゴ Pro W3" charset="-128"/>
              </a:rPr>
              <a:t>Parex</a:t>
            </a:r>
            <a:r>
              <a:rPr lang="en-US" dirty="0">
                <a:ea typeface="ヒラギノ角ゴ Pro W3" charset="-128"/>
              </a:rPr>
              <a:t> Bank, collapsed. Latvia needed €7.5 billion to recapitalize and meet external financing requirements.</a:t>
            </a:r>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Global: Latvia’s Different and Controversial Response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r>
              <a:rPr lang="en-US" dirty="0">
                <a:ea typeface="ヒラギノ角ゴ Pro W3" charset="-128"/>
              </a:rPr>
              <a:t> Austerity program: citizens voluntarily endured the layoff of 25% of state workers, 40% salary cuts, and social expenditure reductions.</a:t>
            </a:r>
          </a:p>
          <a:p>
            <a:r>
              <a:rPr lang="en-US" dirty="0">
                <a:ea typeface="ヒラギノ角ゴ Pro W3" charset="-128"/>
              </a:rPr>
              <a:t>After a contraction of over 25%, the country’s GDP started to grow to its near pre-crisis levels.</a:t>
            </a:r>
          </a:p>
          <a:p>
            <a:r>
              <a:rPr lang="en-US" dirty="0">
                <a:ea typeface="ヒラギノ角ゴ Pro W3" charset="-128"/>
              </a:rPr>
              <a:t>Expansionary Contraction: Success in Latvia, but maybe inapplicable in other countries because of the political motivations involved.</a:t>
            </a:r>
          </a:p>
        </p:txBody>
      </p:sp>
    </p:spTree>
    <p:extLst>
      <p:ext uri="{BB962C8B-B14F-4D97-AF65-F5344CB8AC3E}">
        <p14:creationId xmlns:p14="http://schemas.microsoft.com/office/powerpoint/2010/main" val="103335791"/>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ea typeface="ヒラギノ角ゴ Pro W3" charset="-128"/>
              </a:rPr>
              <a:t>Define the term </a:t>
            </a:r>
            <a:r>
              <a:rPr lang="en-US" dirty="0" smtClean="0">
                <a:ea typeface="ヒラギノ角ゴ Pro W3" charset="-128"/>
              </a:rPr>
              <a:t>“</a:t>
            </a:r>
            <a:r>
              <a:rPr lang="en-US" altLang="ja-JP" dirty="0" smtClean="0">
                <a:ea typeface="ヒラギノ角ゴ Pro W3" charset="-128"/>
              </a:rPr>
              <a:t>financial </a:t>
            </a:r>
            <a:r>
              <a:rPr lang="en-US" altLang="ja-JP" dirty="0">
                <a:ea typeface="ヒラギノ角ゴ Pro W3" charset="-128"/>
              </a:rPr>
              <a:t>crisis</a:t>
            </a:r>
            <a:r>
              <a:rPr lang="en-US" altLang="ja-JP" dirty="0" smtClean="0">
                <a:ea typeface="ヒラギノ角ゴ Pro W3" charset="-128"/>
              </a:rPr>
              <a:t>.”</a:t>
            </a:r>
            <a:endParaRPr lang="en-US" altLang="ja-JP" dirty="0">
              <a:ea typeface="ヒラギノ角ゴ Pro W3" charset="-128"/>
            </a:endParaRPr>
          </a:p>
          <a:p>
            <a:r>
              <a:rPr lang="en-US" dirty="0">
                <a:ea typeface="ヒラギノ角ゴ Pro W3" charset="-128"/>
              </a:rPr>
              <a:t>Identify the key features of the three stages of a financial crisis.</a:t>
            </a:r>
          </a:p>
          <a:p>
            <a:r>
              <a:rPr lang="en-US" dirty="0">
                <a:ea typeface="ヒラギノ角ゴ Pro W3" charset="-128"/>
              </a:rPr>
              <a:t>Describe the causes and consequences of the global financial crisis of </a:t>
            </a:r>
            <a:r>
              <a:rPr lang="en-US" dirty="0" smtClean="0">
                <a:ea typeface="ヒラギノ角ゴ Pro W3" charset="-128"/>
              </a:rPr>
              <a:t>2007</a:t>
            </a:r>
            <a:r>
              <a:rPr lang="en-US" dirty="0" smtClean="0">
                <a:latin typeface="Arial MT Pro"/>
                <a:ea typeface="ヒラギノ角ゴ Pro W3" charset="-128"/>
              </a:rPr>
              <a:t>–</a:t>
            </a:r>
            <a:r>
              <a:rPr lang="en-US" dirty="0" smtClean="0">
                <a:ea typeface="ヒラギノ角ゴ Pro W3" charset="-128"/>
              </a:rPr>
              <a:t>2009</a:t>
            </a:r>
            <a:r>
              <a:rPr lang="en-US" dirty="0">
                <a:ea typeface="ヒラギノ角ゴ Pro W3" charset="-128"/>
              </a:rPr>
              <a:t>.</a:t>
            </a:r>
          </a:p>
          <a:p>
            <a:r>
              <a:rPr lang="en-US" dirty="0">
                <a:ea typeface="ヒラギノ角ゴ Pro W3" charset="-128"/>
              </a:rPr>
              <a:t>Summarize the changes to financial regulation that developed in response to the global financial crisis of </a:t>
            </a:r>
            <a:r>
              <a:rPr lang="en-US" dirty="0" smtClean="0">
                <a:ea typeface="ヒラギノ角ゴ Pro W3" charset="-128"/>
              </a:rPr>
              <a:t>2007</a:t>
            </a:r>
            <a:r>
              <a:rPr lang="en-US" dirty="0" smtClean="0">
                <a:latin typeface="Arial MT Pro"/>
                <a:ea typeface="ヒラギノ角ゴ Pro W3" charset="-128"/>
              </a:rPr>
              <a:t>–</a:t>
            </a:r>
            <a:r>
              <a:rPr lang="en-US" dirty="0" smtClean="0">
                <a:ea typeface="ヒラギノ角ゴ Pro W3" charset="-128"/>
              </a:rPr>
              <a:t>2009</a:t>
            </a:r>
            <a:r>
              <a:rPr lang="en-US" dirty="0">
                <a:ea typeface="ヒラギノ角ゴ Pro W3" charset="-128"/>
              </a:rPr>
              <a:t>.</a:t>
            </a:r>
          </a:p>
          <a:p>
            <a:r>
              <a:rPr lang="en-US" dirty="0">
                <a:ea typeface="ヒラギノ角ゴ Pro W3" charset="-128"/>
              </a:rPr>
              <a:t>Identify the gaps in current financial regulation and how they might be addressed with future regulatory changes.</a:t>
            </a:r>
            <a:endParaRPr lang="en-US" dirty="0"/>
          </a:p>
        </p:txBody>
      </p:sp>
    </p:spTree>
    <p:extLst>
      <p:ext uri="{BB962C8B-B14F-4D97-AF65-F5344CB8AC3E}">
        <p14:creationId xmlns:p14="http://schemas.microsoft.com/office/powerpoint/2010/main" val="1108640569"/>
      </p:ext>
    </p:extLst>
  </p:cSld>
  <p:clrMapOvr>
    <a:masterClrMapping/>
  </p:clrMapOvr>
  <p:transition spd="slow">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Stabilizing the Global Financial System: Long-Term Responses</a:t>
            </a:r>
          </a:p>
        </p:txBody>
      </p:sp>
      <p:sp>
        <p:nvSpPr>
          <p:cNvPr id="3" name="Content Placeholder 2"/>
          <p:cNvSpPr>
            <a:spLocks noGrp="1"/>
          </p:cNvSpPr>
          <p:nvPr>
            <p:ph idx="1"/>
          </p:nvPr>
        </p:nvSpPr>
        <p:spPr/>
        <p:txBody>
          <a:bodyPr/>
          <a:lstStyle/>
          <a:p>
            <a:r>
              <a:rPr lang="en-US" dirty="0"/>
              <a:t>With the individual emergency national bailouts to rescue national economies and financial sectors, global leaders looked to building a more stable and robust global financial system. Steps taken by governments included</a:t>
            </a:r>
          </a:p>
          <a:p>
            <a:pPr lvl="1"/>
            <a:r>
              <a:rPr lang="en-US" dirty="0"/>
              <a:t>Implement sound macroeconomic policies</a:t>
            </a:r>
          </a:p>
          <a:p>
            <a:pPr lvl="1"/>
            <a:r>
              <a:rPr lang="en-US" dirty="0"/>
              <a:t>Enhance their financial infrastructure</a:t>
            </a:r>
          </a:p>
          <a:p>
            <a:pPr lvl="1"/>
            <a:r>
              <a:rPr lang="en-US" dirty="0"/>
              <a:t>Develop financial education and consumer protection rules</a:t>
            </a:r>
          </a:p>
          <a:p>
            <a:pPr lvl="1"/>
            <a:r>
              <a:rPr lang="en-US" dirty="0"/>
              <a:t>Enact macro- and microprudential regulations.</a:t>
            </a:r>
          </a:p>
        </p:txBody>
      </p:sp>
    </p:spTree>
    <p:extLst>
      <p:ext uri="{BB962C8B-B14F-4D97-AF65-F5344CB8AC3E}">
        <p14:creationId xmlns:p14="http://schemas.microsoft.com/office/powerpoint/2010/main" val="2361368362"/>
      </p:ext>
    </p:extLst>
  </p:cSld>
  <p:clrMapOvr>
    <a:masterClrMapping/>
  </p:clrMapOvr>
  <p:transition spd="slow">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lstStyle/>
          <a:p>
            <a:r>
              <a:rPr lang="en-US" dirty="0">
                <a:ea typeface="ヒラギノ角ゴ Pro W3" charset="-128"/>
              </a:rPr>
              <a:t>Long-Term Responses (contd.)</a:t>
            </a:r>
            <a:endParaRPr lang="en-US" dirty="0"/>
          </a:p>
        </p:txBody>
      </p:sp>
      <p:sp>
        <p:nvSpPr>
          <p:cNvPr id="3" name="Content Placeholder 2"/>
          <p:cNvSpPr>
            <a:spLocks noGrp="1"/>
          </p:cNvSpPr>
          <p:nvPr>
            <p:ph idx="1"/>
          </p:nvPr>
        </p:nvSpPr>
        <p:spPr/>
        <p:txBody>
          <a:bodyPr/>
          <a:lstStyle/>
          <a:p>
            <a:r>
              <a:rPr lang="en-US" dirty="0">
                <a:ea typeface="ヒラギノ角ゴ Pro W3" charset="-128"/>
              </a:rPr>
              <a:t>At the international level </a:t>
            </a:r>
          </a:p>
          <a:p>
            <a:pPr lvl="1"/>
            <a:r>
              <a:rPr lang="en-US" dirty="0">
                <a:ea typeface="ヒラギノ角ゴ Pro W3" charset="-128"/>
              </a:rPr>
              <a:t>proactive globally-binding supervision was designed</a:t>
            </a:r>
          </a:p>
          <a:p>
            <a:pPr lvl="1"/>
            <a:r>
              <a:rPr lang="en-US" dirty="0">
                <a:ea typeface="ヒラギノ角ゴ Pro W3" charset="-128"/>
              </a:rPr>
              <a:t>financial market discipline enforced</a:t>
            </a:r>
          </a:p>
          <a:p>
            <a:pPr lvl="1"/>
            <a:r>
              <a:rPr lang="en-US" dirty="0">
                <a:ea typeface="ヒラギノ角ゴ Pro W3" charset="-128"/>
              </a:rPr>
              <a:t>systemic risk managed</a:t>
            </a:r>
          </a:p>
          <a:p>
            <a:r>
              <a:rPr lang="en-US" dirty="0">
                <a:ea typeface="ヒラギノ角ゴ Pro W3" charset="-128"/>
              </a:rPr>
              <a:t>To avoid collective action problems and to ensure that policy actions are mutually consistent with national growth objectives, aggregate plans began to be drafted simultaneously. The first ever of these is the Mutual Assessment Process (MAP) launched in 2009 by the G20. </a:t>
            </a:r>
          </a:p>
        </p:txBody>
      </p:sp>
    </p:spTree>
    <p:extLst>
      <p:ext uri="{BB962C8B-B14F-4D97-AF65-F5344CB8AC3E}">
        <p14:creationId xmlns:p14="http://schemas.microsoft.com/office/powerpoint/2010/main" val="3400215112"/>
      </p:ext>
    </p:extLst>
  </p:cSld>
  <p:clrMapOvr>
    <a:masterClrMapping/>
  </p:clrMapOvr>
  <p:transition spd="slow">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LIBOR stands for “London Interbank Offered Rate”; it is an indicator of the cost of short-term money on the inter-bank market, calculated daily by Thomson-Reuters on the basis of reports by a sample of large banks.</a:t>
            </a:r>
          </a:p>
          <a:p>
            <a:r>
              <a:rPr lang="en-US" dirty="0"/>
              <a:t>It is the world's most important benchmark interest rates for hundreds of trillion dollars worth of financial products around the world.</a:t>
            </a:r>
          </a:p>
        </p:txBody>
      </p:sp>
      <p:sp>
        <p:nvSpPr>
          <p:cNvPr id="5" name="Title 1"/>
          <p:cNvSpPr txBox="1">
            <a:spLocks/>
          </p:cNvSpPr>
          <p:nvPr/>
        </p:nvSpPr>
        <p:spPr>
          <a:xfrm>
            <a:off x="457200" y="209507"/>
            <a:ext cx="8229600" cy="781093"/>
          </a:xfrm>
          <a:prstGeom prst="rect">
            <a:avLst/>
          </a:prstGeom>
        </p:spPr>
        <p:txBody>
          <a:bodyPr vert="horz" lIns="0" tIns="0" rIns="0" bIns="0" rtlCol="0" anchor="b">
            <a:noAutofit/>
          </a:bodyPr>
          <a:lst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a:lstStyle>
          <a:p>
            <a:r>
              <a:rPr lang="en-US" dirty="0">
                <a:ea typeface="ヒラギノ角ゴ Pro W3" charset="-128"/>
              </a:rPr>
              <a:t>FYI The LIBOR </a:t>
            </a:r>
            <a:r>
              <a:rPr lang="en-US" dirty="0" smtClean="0">
                <a:ea typeface="ヒラギノ角ゴ Pro W3" charset="-128"/>
              </a:rPr>
              <a:t>Scandal </a:t>
            </a:r>
            <a:r>
              <a:rPr lang="en-US" sz="2000" b="0" dirty="0" smtClean="0"/>
              <a:t>(1 of 2)</a:t>
            </a:r>
            <a:endParaRPr lang="en-US" dirty="0"/>
          </a:p>
        </p:txBody>
      </p:sp>
    </p:spTree>
    <p:extLst>
      <p:ext uri="{BB962C8B-B14F-4D97-AF65-F5344CB8AC3E}">
        <p14:creationId xmlns:p14="http://schemas.microsoft.com/office/powerpoint/2010/main" val="3720375160"/>
      </p:ext>
    </p:extLst>
  </p:cSld>
  <p:clrMapOvr>
    <a:masterClrMapping/>
  </p:clrMapOvr>
  <p:transition spd="slow">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ym typeface="+mn-ea"/>
              </a:rPr>
              <a:t>In June 2012, it was revealed that traders at four large banks had colluded since 2005 to manipulate the LIBOR, so as to make their banks appear to be in much healthier financial situation than they were in fact.</a:t>
            </a:r>
          </a:p>
          <a:p>
            <a:r>
              <a:rPr lang="en-US" dirty="0">
                <a:sym typeface="+mn-ea"/>
              </a:rPr>
              <a:t>Given the financial significance of LIBOR, the scam was enormous.</a:t>
            </a:r>
          </a:p>
          <a:p>
            <a:r>
              <a:rPr lang="en-US" dirty="0">
                <a:sym typeface="+mn-ea"/>
              </a:rPr>
              <a:t>After lengthy investigations, the four banks were fined $6 billion and criminal charges were pressed against those directly responsible.</a:t>
            </a:r>
            <a:endParaRPr lang="en-US" sz="2000" dirty="0">
              <a:sym typeface="+mn-ea"/>
            </a:endParaRPr>
          </a:p>
        </p:txBody>
      </p:sp>
      <p:sp>
        <p:nvSpPr>
          <p:cNvPr id="5" name="Title 1"/>
          <p:cNvSpPr txBox="1">
            <a:spLocks/>
          </p:cNvSpPr>
          <p:nvPr/>
        </p:nvSpPr>
        <p:spPr>
          <a:xfrm>
            <a:off x="457200" y="209507"/>
            <a:ext cx="8229600" cy="781093"/>
          </a:xfrm>
          <a:prstGeom prst="rect">
            <a:avLst/>
          </a:prstGeom>
        </p:spPr>
        <p:txBody>
          <a:bodyPr vert="horz" lIns="0" tIns="0" rIns="0" bIns="0" rtlCol="0" anchor="b">
            <a:noAutofit/>
          </a:bodyPr>
          <a:lst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a:lstStyle>
          <a:p>
            <a:r>
              <a:rPr lang="en-US" dirty="0">
                <a:ea typeface="ヒラギノ角ゴ Pro W3" charset="-128"/>
              </a:rPr>
              <a:t>FYI The LIBOR </a:t>
            </a:r>
            <a:r>
              <a:rPr lang="en-US" dirty="0" smtClean="0">
                <a:ea typeface="ヒラギノ角ゴ Pro W3" charset="-128"/>
              </a:rPr>
              <a:t>Scandal </a:t>
            </a:r>
            <a:r>
              <a:rPr lang="en-US" sz="2000" b="0" dirty="0" smtClean="0"/>
              <a:t>(2 of 2)</a:t>
            </a:r>
            <a:endParaRPr lang="en-US" dirty="0"/>
          </a:p>
        </p:txBody>
      </p:sp>
    </p:spTree>
    <p:extLst>
      <p:ext uri="{BB962C8B-B14F-4D97-AF65-F5344CB8AC3E}">
        <p14:creationId xmlns:p14="http://schemas.microsoft.com/office/powerpoint/2010/main" val="639677719"/>
      </p:ext>
    </p:extLst>
  </p:cSld>
  <p:clrMapOvr>
    <a:masterClrMapping/>
  </p:clrMapOvr>
  <p:transition spd="slow">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gravity of the 2007-08 crisis requires a more radical overhaul of the financial supervisory and regulatory system at the international level.</a:t>
            </a:r>
          </a:p>
          <a:p>
            <a:r>
              <a:rPr lang="en-US" dirty="0"/>
              <a:t>Such overhaul would also help decrease the risks of </a:t>
            </a:r>
            <a:r>
              <a:rPr lang="en-US" b="1" dirty="0"/>
              <a:t>regulatory arbitrage</a:t>
            </a:r>
            <a:r>
              <a:rPr lang="en-US" dirty="0"/>
              <a:t>, through which financial actors take advantage of loopholes in national regulatory systems.</a:t>
            </a:r>
          </a:p>
          <a:p>
            <a:r>
              <a:rPr lang="en-US" dirty="0"/>
              <a:t>Steps have recently been taken in this direction by regulators around the world, in four areas</a:t>
            </a:r>
          </a:p>
        </p:txBody>
      </p:sp>
      <p:sp>
        <p:nvSpPr>
          <p:cNvPr id="5" name="Title 1"/>
          <p:cNvSpPr txBox="1">
            <a:spLocks/>
          </p:cNvSpPr>
          <p:nvPr/>
        </p:nvSpPr>
        <p:spPr>
          <a:xfrm>
            <a:off x="457200" y="209507"/>
            <a:ext cx="8229600" cy="1085893"/>
          </a:xfrm>
          <a:prstGeom prst="rect">
            <a:avLst/>
          </a:prstGeom>
        </p:spPr>
        <p:txBody>
          <a:bodyPr vert="horz" lIns="0" tIns="0" rIns="0" bIns="0" rtlCol="0" anchor="b">
            <a:noAutofit/>
          </a:bodyPr>
          <a:lst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a:lstStyle>
          <a:p>
            <a:r>
              <a:rPr lang="en-US" dirty="0">
                <a:ea typeface="ヒラギノ角ゴ Pro W3" charset="-128"/>
              </a:rPr>
              <a:t>Future Regulations and Policy Areas at the</a:t>
            </a:r>
            <a:br>
              <a:rPr lang="en-US" dirty="0">
                <a:ea typeface="ヒラギノ角ゴ Pro W3" charset="-128"/>
              </a:rPr>
            </a:br>
            <a:r>
              <a:rPr lang="en-US" dirty="0">
                <a:ea typeface="ヒラギノ角ゴ Pro W3" charset="-128"/>
              </a:rPr>
              <a:t>International Level  </a:t>
            </a:r>
            <a:r>
              <a:rPr lang="en-US" sz="2000" b="0" dirty="0">
                <a:ea typeface="ヒラギノ角ゴ Pro W3" charset="-128"/>
                <a:sym typeface="+mn-ea"/>
              </a:rPr>
              <a:t>(1 of 3)</a:t>
            </a:r>
            <a:endParaRPr lang="en-US" dirty="0"/>
          </a:p>
        </p:txBody>
      </p:sp>
    </p:spTree>
    <p:extLst>
      <p:ext uri="{BB962C8B-B14F-4D97-AF65-F5344CB8AC3E}">
        <p14:creationId xmlns:p14="http://schemas.microsoft.com/office/powerpoint/2010/main" val="3567414014"/>
      </p:ext>
    </p:extLst>
  </p:cSld>
  <p:clrMapOvr>
    <a:masterClrMapping/>
  </p:clrMapOvr>
  <p:transition spd="slow">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Bilateral and multilateral supervisory coordination </a:t>
            </a:r>
          </a:p>
          <a:p>
            <a:pPr lvl="1"/>
            <a:r>
              <a:rPr lang="en-US" dirty="0"/>
              <a:t>Several initiatives of cross-country supervisory coordination have been adopted since the crisis, to help deal with liquidity shortages and global risk profiles </a:t>
            </a:r>
          </a:p>
          <a:p>
            <a:pPr lvl="1"/>
            <a:r>
              <a:rPr lang="en-US" dirty="0"/>
              <a:t>However, such initiatives are of limited effect, given their voluntary, non-binding nature </a:t>
            </a:r>
          </a:p>
          <a:p>
            <a:r>
              <a:rPr lang="en-US" dirty="0"/>
              <a:t>Collective supervisory cooperation </a:t>
            </a:r>
          </a:p>
          <a:p>
            <a:pPr lvl="1"/>
            <a:r>
              <a:rPr lang="en-US" dirty="0"/>
              <a:t>The G20 set up the </a:t>
            </a:r>
            <a:r>
              <a:rPr lang="en-US" b="1" dirty="0"/>
              <a:t>Financial Stability Board </a:t>
            </a:r>
            <a:r>
              <a:rPr lang="en-US" dirty="0"/>
              <a:t>in 2009 </a:t>
            </a:r>
          </a:p>
          <a:p>
            <a:pPr lvl="1"/>
            <a:r>
              <a:rPr lang="en-US" dirty="0"/>
              <a:t>Aims to reveal regulatory gaps &amp; harmonize financial regulation</a:t>
            </a:r>
          </a:p>
        </p:txBody>
      </p:sp>
      <p:sp>
        <p:nvSpPr>
          <p:cNvPr id="5" name="Title 1"/>
          <p:cNvSpPr txBox="1">
            <a:spLocks/>
          </p:cNvSpPr>
          <p:nvPr/>
        </p:nvSpPr>
        <p:spPr>
          <a:xfrm>
            <a:off x="457200" y="209507"/>
            <a:ext cx="8229600" cy="1085893"/>
          </a:xfrm>
          <a:prstGeom prst="rect">
            <a:avLst/>
          </a:prstGeom>
        </p:spPr>
        <p:txBody>
          <a:bodyPr vert="horz" lIns="0" tIns="0" rIns="0" bIns="0" rtlCol="0" anchor="b">
            <a:noAutofit/>
          </a:bodyPr>
          <a:lst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a:lstStyle>
          <a:p>
            <a:r>
              <a:rPr lang="en-US" dirty="0">
                <a:ea typeface="ヒラギノ角ゴ Pro W3" charset="-128"/>
              </a:rPr>
              <a:t>Future Regulations and Policy Areas at the</a:t>
            </a:r>
            <a:br>
              <a:rPr lang="en-US" dirty="0">
                <a:ea typeface="ヒラギノ角ゴ Pro W3" charset="-128"/>
              </a:rPr>
            </a:br>
            <a:r>
              <a:rPr lang="en-US" dirty="0">
                <a:ea typeface="ヒラギノ角ゴ Pro W3" charset="-128"/>
              </a:rPr>
              <a:t>International Level  </a:t>
            </a:r>
            <a:r>
              <a:rPr lang="en-US" sz="2000" b="0" dirty="0" smtClean="0">
                <a:ea typeface="ヒラギノ角ゴ Pro W3" charset="-128"/>
                <a:sym typeface="+mn-ea"/>
              </a:rPr>
              <a:t>(2 </a:t>
            </a:r>
            <a:r>
              <a:rPr lang="en-US" sz="2000" b="0" dirty="0">
                <a:ea typeface="ヒラギノ角ゴ Pro W3" charset="-128"/>
                <a:sym typeface="+mn-ea"/>
              </a:rPr>
              <a:t>of 3)</a:t>
            </a:r>
            <a:endParaRPr lang="en-US" dirty="0"/>
          </a:p>
        </p:txBody>
      </p:sp>
    </p:spTree>
    <p:extLst>
      <p:ext uri="{BB962C8B-B14F-4D97-AF65-F5344CB8AC3E}">
        <p14:creationId xmlns:p14="http://schemas.microsoft.com/office/powerpoint/2010/main" val="423605331"/>
      </p:ext>
    </p:extLst>
  </p:cSld>
  <p:clrMapOvr>
    <a:masterClrMapping/>
  </p:clrMapOvr>
  <p:transition spd="slow">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Collectively coordinated macroeconomic plans </a:t>
            </a:r>
          </a:p>
          <a:p>
            <a:pPr lvl="1"/>
            <a:r>
              <a:rPr lang="en-US" dirty="0"/>
              <a:t>Needed to contribute to financial stability </a:t>
            </a:r>
          </a:p>
          <a:p>
            <a:pPr lvl="1"/>
            <a:r>
              <a:rPr lang="en-US" b="1" dirty="0"/>
              <a:t>Mutual Assessment Plan </a:t>
            </a:r>
            <a:r>
              <a:rPr lang="en-US" dirty="0"/>
              <a:t>launched by the G20 in 2009 </a:t>
            </a:r>
          </a:p>
          <a:p>
            <a:r>
              <a:rPr lang="en-US" dirty="0"/>
              <a:t>Self-discipline </a:t>
            </a:r>
          </a:p>
          <a:p>
            <a:pPr lvl="1"/>
            <a:r>
              <a:rPr lang="en-US" dirty="0"/>
              <a:t>Required to avoid the irresponsible and unethical behavior of bankers in the years leading to the 2007-08 crisis. </a:t>
            </a:r>
          </a:p>
          <a:p>
            <a:pPr lvl="1"/>
            <a:r>
              <a:rPr lang="en-US" dirty="0"/>
              <a:t>Various initiatives, such as the 2012 establishment of the Systemic Risk Council in the United States.</a:t>
            </a:r>
          </a:p>
        </p:txBody>
      </p:sp>
      <p:sp>
        <p:nvSpPr>
          <p:cNvPr id="5" name="Title 1"/>
          <p:cNvSpPr txBox="1">
            <a:spLocks/>
          </p:cNvSpPr>
          <p:nvPr/>
        </p:nvSpPr>
        <p:spPr>
          <a:xfrm>
            <a:off x="457200" y="209507"/>
            <a:ext cx="8229600" cy="1085893"/>
          </a:xfrm>
          <a:prstGeom prst="rect">
            <a:avLst/>
          </a:prstGeom>
        </p:spPr>
        <p:txBody>
          <a:bodyPr vert="horz" lIns="0" tIns="0" rIns="0" bIns="0" rtlCol="0" anchor="b">
            <a:noAutofit/>
          </a:bodyPr>
          <a:lst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a:lstStyle>
          <a:p>
            <a:r>
              <a:rPr lang="en-US" dirty="0">
                <a:ea typeface="ヒラギノ角ゴ Pro W3" charset="-128"/>
              </a:rPr>
              <a:t>Future Regulations and Policy Areas at the</a:t>
            </a:r>
            <a:br>
              <a:rPr lang="en-US" dirty="0">
                <a:ea typeface="ヒラギノ角ゴ Pro W3" charset="-128"/>
              </a:rPr>
            </a:br>
            <a:r>
              <a:rPr lang="en-US" dirty="0">
                <a:ea typeface="ヒラギノ角ゴ Pro W3" charset="-128"/>
              </a:rPr>
              <a:t>International Level  </a:t>
            </a:r>
            <a:r>
              <a:rPr lang="en-US" sz="2000" b="0" dirty="0" smtClean="0">
                <a:ea typeface="ヒラギノ角ゴ Pro W3" charset="-128"/>
                <a:sym typeface="+mn-ea"/>
              </a:rPr>
              <a:t>(3 </a:t>
            </a:r>
            <a:r>
              <a:rPr lang="en-US" sz="2000" b="0" dirty="0">
                <a:ea typeface="ヒラギノ角ゴ Pro W3" charset="-128"/>
                <a:sym typeface="+mn-ea"/>
              </a:rPr>
              <a:t>of 3)</a:t>
            </a:r>
            <a:endParaRPr lang="en-US" dirty="0"/>
          </a:p>
        </p:txBody>
      </p:sp>
    </p:spTree>
    <p:extLst>
      <p:ext uri="{BB962C8B-B14F-4D97-AF65-F5344CB8AC3E}">
        <p14:creationId xmlns:p14="http://schemas.microsoft.com/office/powerpoint/2010/main" val="3070955238"/>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Global: The European Sovereign Debt Crisis</a:t>
            </a:r>
            <a:endParaRPr lang="en-US" dirty="0"/>
          </a:p>
        </p:txBody>
      </p:sp>
      <p:sp>
        <p:nvSpPr>
          <p:cNvPr id="3" name="Content Placeholder 2"/>
          <p:cNvSpPr>
            <a:spLocks noGrp="1"/>
          </p:cNvSpPr>
          <p:nvPr>
            <p:ph idx="1"/>
          </p:nvPr>
        </p:nvSpPr>
        <p:spPr/>
        <p:txBody>
          <a:bodyPr/>
          <a:lstStyle/>
          <a:p>
            <a:r>
              <a:rPr lang="en-US" dirty="0">
                <a:ea typeface="ヒラギノ角ゴ Pro W3" charset="-128"/>
              </a:rPr>
              <a:t>The increase in budget deficits that followed the financial crash of </a:t>
            </a:r>
            <a:r>
              <a:rPr lang="en-US" dirty="0" smtClean="0">
                <a:ea typeface="ヒラギノ角ゴ Pro W3" charset="-128"/>
              </a:rPr>
              <a:t>2007</a:t>
            </a:r>
            <a:r>
              <a:rPr lang="en-US" dirty="0" smtClean="0">
                <a:latin typeface="Arial MT Pro"/>
                <a:ea typeface="ヒラギノ角ゴ Pro W3" charset="-128"/>
              </a:rPr>
              <a:t>–</a:t>
            </a:r>
            <a:r>
              <a:rPr lang="en-US" dirty="0" smtClean="0">
                <a:ea typeface="ヒラギノ角ゴ Pro W3" charset="-128"/>
              </a:rPr>
              <a:t>2009 </a:t>
            </a:r>
            <a:r>
              <a:rPr lang="en-US" dirty="0">
                <a:ea typeface="ヒラギノ角ゴ Pro W3" charset="-128"/>
              </a:rPr>
              <a:t>led to fears of government defaults and a surge in interest rates.</a:t>
            </a:r>
          </a:p>
          <a:p>
            <a:r>
              <a:rPr lang="en-US" dirty="0">
                <a:ea typeface="ヒラギノ角ゴ Pro W3" charset="-128"/>
              </a:rPr>
              <a:t>The sovereign debt </a:t>
            </a:r>
            <a:r>
              <a:rPr lang="en-US" dirty="0" smtClean="0">
                <a:ea typeface="ヒラギノ角ゴ Pro W3" charset="-128"/>
              </a:rPr>
              <a:t>crisis, </a:t>
            </a:r>
            <a:r>
              <a:rPr lang="en-US" dirty="0">
                <a:ea typeface="ヒラギノ角ゴ Pro W3" charset="-128"/>
              </a:rPr>
              <a:t>which began in Greece, moved on to Ireland, Portugal, </a:t>
            </a:r>
            <a:r>
              <a:rPr lang="en-US" dirty="0" smtClean="0">
                <a:ea typeface="ヒラギノ角ゴ Pro W3" charset="-128"/>
              </a:rPr>
              <a:t>Spain, </a:t>
            </a:r>
            <a:r>
              <a:rPr lang="en-US" dirty="0">
                <a:ea typeface="ヒラギノ角ゴ Pro W3" charset="-128"/>
              </a:rPr>
              <a:t>and Italy.</a:t>
            </a:r>
          </a:p>
          <a:p>
            <a:r>
              <a:rPr lang="en-US" dirty="0">
                <a:ea typeface="ヒラギノ角ゴ Pro W3" charset="-128"/>
              </a:rPr>
              <a:t>The stresses created by this and related events continue to threaten the viability of the </a:t>
            </a:r>
            <a:r>
              <a:rPr lang="en-US" dirty="0" smtClean="0">
                <a:ea typeface="ヒラギノ角ゴ Pro W3" charset="-128"/>
              </a:rPr>
              <a:t>euro</a:t>
            </a:r>
            <a:r>
              <a:rPr lang="en-US" dirty="0">
                <a:ea typeface="ヒラギノ角ゴ Pro W3" charset="-128"/>
              </a:rPr>
              <a:t>.</a:t>
            </a:r>
            <a:endParaRPr lang="en-US" dirty="0"/>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t>
            </a:r>
            <a:r>
              <a:rPr lang="en-US" dirty="0" smtClean="0"/>
              <a:t>Is </a:t>
            </a:r>
            <a:r>
              <a:rPr lang="en-US" dirty="0"/>
              <a:t>a Financial Crisis?</a:t>
            </a:r>
          </a:p>
        </p:txBody>
      </p:sp>
      <p:sp>
        <p:nvSpPr>
          <p:cNvPr id="3" name="Content Placeholder 2"/>
          <p:cNvSpPr>
            <a:spLocks noGrp="1"/>
          </p:cNvSpPr>
          <p:nvPr>
            <p:ph idx="1"/>
          </p:nvPr>
        </p:nvSpPr>
        <p:spPr/>
        <p:txBody>
          <a:bodyPr/>
          <a:lstStyle/>
          <a:p>
            <a:r>
              <a:rPr lang="en-US" dirty="0">
                <a:ea typeface="ヒラギノ角ゴ Pro W3" charset="-128"/>
              </a:rPr>
              <a:t>A financial crisis</a:t>
            </a:r>
            <a:r>
              <a:rPr lang="en-US" b="1" dirty="0">
                <a:ea typeface="ヒラギノ角ゴ Pro W3" charset="-128"/>
              </a:rPr>
              <a:t> </a:t>
            </a:r>
            <a:r>
              <a:rPr lang="en-US" dirty="0">
                <a:ea typeface="ヒラギノ角ゴ Pro W3" charset="-128"/>
              </a:rPr>
              <a:t>occurs when there is a particularly large disruption to information flows in financial markets, with the result that financial frictions increase sharply and financial markets stop functioning.</a:t>
            </a:r>
            <a:endParaRPr lang="en-US" dirty="0"/>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Dynamics of Financial Crises</a:t>
            </a:r>
            <a:endParaRPr lang="en-US" dirty="0"/>
          </a:p>
        </p:txBody>
      </p:sp>
      <p:sp>
        <p:nvSpPr>
          <p:cNvPr id="3" name="Content Placeholder 2"/>
          <p:cNvSpPr>
            <a:spLocks noGrp="1"/>
          </p:cNvSpPr>
          <p:nvPr>
            <p:ph idx="1"/>
          </p:nvPr>
        </p:nvSpPr>
        <p:spPr/>
        <p:txBody>
          <a:bodyPr/>
          <a:lstStyle/>
          <a:p>
            <a:r>
              <a:rPr lang="en-US" dirty="0">
                <a:ea typeface="ヒラギノ角ゴ Pro W3" charset="-128"/>
              </a:rPr>
              <a:t>Stage One: Initiation of a Financial Crisis</a:t>
            </a:r>
          </a:p>
          <a:p>
            <a:pPr lvl="1"/>
            <a:r>
              <a:rPr lang="en-US" dirty="0" smtClean="0">
                <a:ea typeface="ヒラギノ角ゴ Pro W3" charset="-128"/>
              </a:rPr>
              <a:t>Credit Boom and Bust: Mismanagement of financial liberalization/innovation </a:t>
            </a:r>
            <a:r>
              <a:rPr lang="en-US" altLang="en-US" dirty="0" smtClean="0">
                <a:ea typeface="ヒラギノ角ゴ Pro W3" pitchFamily="-84" charset="-128"/>
              </a:rPr>
              <a:t>drives </a:t>
            </a:r>
            <a:r>
              <a:rPr lang="en-US" altLang="en-US" dirty="0">
                <a:ea typeface="ヒラギノ角ゴ Pro W3" pitchFamily="-84" charset="-128"/>
              </a:rPr>
              <a:t>down the net worth of banks and triggers the </a:t>
            </a:r>
            <a:r>
              <a:rPr lang="en-US" altLang="en-US" b="1" dirty="0">
                <a:ea typeface="ヒラギノ角ゴ Pro W3" pitchFamily="-84" charset="-128"/>
              </a:rPr>
              <a:t>deleveraging</a:t>
            </a:r>
            <a:r>
              <a:rPr lang="en-US" altLang="en-US" dirty="0">
                <a:ea typeface="ヒラギノ角ゴ Pro W3" pitchFamily="-84" charset="-128"/>
              </a:rPr>
              <a:t> process</a:t>
            </a:r>
          </a:p>
          <a:p>
            <a:pPr lvl="1"/>
            <a:r>
              <a:rPr lang="en-US" dirty="0" smtClean="0">
                <a:ea typeface="ヒラギノ角ゴ Pro W3" charset="-128"/>
              </a:rPr>
              <a:t>Asset-price </a:t>
            </a:r>
            <a:r>
              <a:rPr lang="en-US" dirty="0">
                <a:ea typeface="ヒラギノ角ゴ Pro W3" charset="-128"/>
              </a:rPr>
              <a:t>Boom and </a:t>
            </a:r>
            <a:r>
              <a:rPr lang="en-US" dirty="0" smtClean="0">
                <a:ea typeface="ヒラギノ角ゴ Pro W3" charset="-128"/>
              </a:rPr>
              <a:t>Bust</a:t>
            </a:r>
          </a:p>
          <a:p>
            <a:pPr lvl="2"/>
            <a:r>
              <a:rPr lang="en-US" altLang="en-US" dirty="0" smtClean="0">
                <a:ea typeface="ヒラギノ角ゴ Pro W3" pitchFamily="-84" charset="-128"/>
              </a:rPr>
              <a:t>As </a:t>
            </a:r>
            <a:r>
              <a:rPr lang="en-US" altLang="en-US" dirty="0">
                <a:ea typeface="ヒラギノ角ゴ Pro W3" pitchFamily="-84" charset="-128"/>
              </a:rPr>
              <a:t>the asset-price bubble burst, the net worth of companies </a:t>
            </a:r>
            <a:r>
              <a:rPr lang="en-US" altLang="en-US" dirty="0" smtClean="0">
                <a:ea typeface="ヒラギノ角ゴ Pro W3" pitchFamily="-84" charset="-128"/>
              </a:rPr>
              <a:t>declines, encouraging firms to make riskier investment </a:t>
            </a:r>
            <a:endParaRPr lang="en-US" dirty="0" smtClean="0">
              <a:ea typeface="ヒラギノ角ゴ Pro W3" charset="-128"/>
            </a:endParaRPr>
          </a:p>
          <a:p>
            <a:pPr lvl="1"/>
            <a:r>
              <a:rPr lang="en-US" dirty="0" smtClean="0">
                <a:ea typeface="ヒラギノ角ゴ Pro W3" charset="-128"/>
              </a:rPr>
              <a:t>Increase </a:t>
            </a:r>
            <a:r>
              <a:rPr lang="en-US" dirty="0">
                <a:ea typeface="ヒラギノ角ゴ Pro W3" charset="-128"/>
              </a:rPr>
              <a:t>in </a:t>
            </a:r>
            <a:r>
              <a:rPr lang="en-US" dirty="0" smtClean="0">
                <a:ea typeface="ヒラギノ角ゴ Pro W3" charset="-128"/>
              </a:rPr>
              <a:t>Uncertainty</a:t>
            </a:r>
          </a:p>
          <a:p>
            <a:pPr marL="457200" lvl="1" indent="0">
              <a:buNone/>
            </a:pPr>
            <a:endParaRPr lang="en-US" dirty="0">
              <a:ea typeface="ヒラギノ角ゴ Pro W3" charset="-128"/>
            </a:endParaRPr>
          </a:p>
        </p:txBody>
      </p:sp>
    </p:spTree>
    <p:extLst>
      <p:ext uri="{BB962C8B-B14F-4D97-AF65-F5344CB8AC3E}">
        <p14:creationId xmlns:p14="http://schemas.microsoft.com/office/powerpoint/2010/main" val="1108640569"/>
      </p:ext>
    </p:extLst>
  </p:cSld>
  <p:clrMapOvr>
    <a:masterClrMapping/>
  </p:clrMapOvr>
  <p:transition spd="slow">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ea typeface="ヒラギノ角ゴ Pro W3" charset="-128"/>
              </a:rPr>
              <a:t>Dynamics of Financial Crises</a:t>
            </a:r>
            <a:endParaRPr lang="zh-TW" altLang="en-US" dirty="0"/>
          </a:p>
        </p:txBody>
      </p:sp>
      <p:sp>
        <p:nvSpPr>
          <p:cNvPr id="3" name="內容版面配置區 2"/>
          <p:cNvSpPr>
            <a:spLocks noGrp="1"/>
          </p:cNvSpPr>
          <p:nvPr>
            <p:ph idx="1"/>
          </p:nvPr>
        </p:nvSpPr>
        <p:spPr/>
        <p:txBody>
          <a:bodyPr/>
          <a:lstStyle/>
          <a:p>
            <a:r>
              <a:rPr lang="en-US" altLang="zh-TW" dirty="0">
                <a:ea typeface="ヒラギノ角ゴ Pro W3" charset="-128"/>
              </a:rPr>
              <a:t>Stage two: Banking </a:t>
            </a:r>
            <a:r>
              <a:rPr lang="en-US" altLang="zh-TW" dirty="0" smtClean="0">
                <a:ea typeface="ヒラギノ角ゴ Pro W3" charset="-128"/>
              </a:rPr>
              <a:t>Crisis</a:t>
            </a:r>
          </a:p>
          <a:p>
            <a:pPr lvl="1"/>
            <a:r>
              <a:rPr lang="en-US" altLang="zh-TW" dirty="0" smtClean="0">
                <a:ea typeface="ヒラギノ角ゴ Pro W3" charset="-128"/>
              </a:rPr>
              <a:t>Deteriorating balance sheets may lead financial institutions into insolvency </a:t>
            </a:r>
          </a:p>
          <a:p>
            <a:pPr lvl="1"/>
            <a:r>
              <a:rPr lang="en-US" altLang="zh-TW" dirty="0" smtClean="0">
                <a:ea typeface="ヒラギノ角ゴ Pro W3" charset="-128"/>
              </a:rPr>
              <a:t>Savers withdraw their deposits and banks sell off assets to raise necessary funds</a:t>
            </a:r>
          </a:p>
          <a:p>
            <a:pPr lvl="1"/>
            <a:r>
              <a:rPr lang="en-US" altLang="zh-TW" dirty="0" smtClean="0">
                <a:ea typeface="ヒラギノ角ゴ Pro W3" charset="-128"/>
              </a:rPr>
              <a:t>The fire sales cause asset prices to drop again and more banks to fail </a:t>
            </a:r>
            <a:endParaRPr lang="en-US" altLang="zh-TW" dirty="0">
              <a:ea typeface="ヒラギノ角ゴ Pro W3" charset="-128"/>
            </a:endParaRPr>
          </a:p>
          <a:p>
            <a:r>
              <a:rPr lang="en-US" altLang="zh-TW" dirty="0">
                <a:ea typeface="ヒラギノ角ゴ Pro W3" charset="-128"/>
              </a:rPr>
              <a:t>Stage three: Debt </a:t>
            </a:r>
            <a:r>
              <a:rPr lang="en-US" altLang="zh-TW" dirty="0" smtClean="0">
                <a:ea typeface="ヒラギノ角ゴ Pro W3" charset="-128"/>
              </a:rPr>
              <a:t>Deflation</a:t>
            </a:r>
          </a:p>
          <a:p>
            <a:pPr lvl="1"/>
            <a:r>
              <a:rPr lang="en-US" altLang="zh-TW" dirty="0" smtClean="0"/>
              <a:t>As debt payments are fixed in nominal terms, an unanticipated decline in price level will raise the burden of the debt in real terms </a:t>
            </a:r>
            <a:endParaRPr lang="en-US" altLang="zh-TW" dirty="0"/>
          </a:p>
          <a:p>
            <a:endParaRPr lang="zh-TW" altLang="en-US" dirty="0"/>
          </a:p>
        </p:txBody>
      </p:sp>
    </p:spTree>
    <p:extLst>
      <p:ext uri="{BB962C8B-B14F-4D97-AF65-F5344CB8AC3E}">
        <p14:creationId xmlns:p14="http://schemas.microsoft.com/office/powerpoint/2010/main" val="2553018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775228"/>
          </a:xfrm>
        </p:spPr>
        <p:txBody>
          <a:bodyPr/>
          <a:lstStyle/>
          <a:p>
            <a:r>
              <a:rPr lang="en-US" dirty="0"/>
              <a:t>Bank panics: A frequent occurrence</a:t>
            </a:r>
          </a:p>
        </p:txBody>
      </p:sp>
      <p:graphicFrame>
        <p:nvGraphicFramePr>
          <p:cNvPr id="4" name="Table 3"/>
          <p:cNvGraphicFramePr/>
          <p:nvPr/>
        </p:nvGraphicFramePr>
        <p:xfrm>
          <a:off x="1292860" y="1059180"/>
          <a:ext cx="6398260" cy="4739640"/>
        </p:xfrm>
        <a:graphic>
          <a:graphicData uri="http://schemas.openxmlformats.org/drawingml/2006/table">
            <a:tbl>
              <a:tblPr firstRow="1" bandRow="1">
                <a:tableStyleId>{5C22544A-7EE6-4342-B048-85BDC9FD1C3A}</a:tableStyleId>
              </a:tblPr>
              <a:tblGrid>
                <a:gridCol w="1599565">
                  <a:extLst>
                    <a:ext uri="{9D8B030D-6E8A-4147-A177-3AD203B41FA5}">
                      <a16:colId xmlns:a16="http://schemas.microsoft.com/office/drawing/2014/main" val="20000"/>
                    </a:ext>
                  </a:extLst>
                </a:gridCol>
                <a:gridCol w="1599565">
                  <a:extLst>
                    <a:ext uri="{9D8B030D-6E8A-4147-A177-3AD203B41FA5}">
                      <a16:colId xmlns:a16="http://schemas.microsoft.com/office/drawing/2014/main" val="20001"/>
                    </a:ext>
                  </a:extLst>
                </a:gridCol>
                <a:gridCol w="1599565">
                  <a:extLst>
                    <a:ext uri="{9D8B030D-6E8A-4147-A177-3AD203B41FA5}">
                      <a16:colId xmlns:a16="http://schemas.microsoft.com/office/drawing/2014/main" val="20002"/>
                    </a:ext>
                  </a:extLst>
                </a:gridCol>
                <a:gridCol w="1599565">
                  <a:extLst>
                    <a:ext uri="{9D8B030D-6E8A-4147-A177-3AD203B41FA5}">
                      <a16:colId xmlns:a16="http://schemas.microsoft.com/office/drawing/2014/main" val="20003"/>
                    </a:ext>
                  </a:extLst>
                </a:gridCol>
              </a:tblGrid>
              <a:tr h="381000">
                <a:tc>
                  <a:txBody>
                    <a:bodyPr/>
                    <a:lstStyle/>
                    <a:p>
                      <a:pPr indent="0">
                        <a:buNone/>
                      </a:pPr>
                      <a:r>
                        <a:rPr sz="1200" b="0" dirty="0">
                          <a:latin typeface="Calibri" panose="020F0502020204030204" charset="0"/>
                          <a:cs typeface="Calibri" panose="020F0502020204030204" charset="0"/>
                        </a:rPr>
                        <a:t>Country</a:t>
                      </a:r>
                      <a:endParaRPr lang="en-US" sz="1200" b="0" dirty="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Number of banking crises since independence or 1800</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Number of banking crises since 1945</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Share of years in a banking crisis since independence or 1800</a:t>
                      </a:r>
                      <a:endParaRPr lang="en-US" sz="1200" b="0">
                        <a:latin typeface="Calibri" panose="020F0502020204030204" charset="0"/>
                        <a:ea typeface="Calibri" panose="020F0502020204030204" charset="0"/>
                        <a:cs typeface="Calibri" panose="020F0502020204030204" charset="0"/>
                      </a:endParaRPr>
                    </a:p>
                  </a:txBody>
                  <a:tcPr marL="68580" marR="68580" marT="0" marB="0"/>
                </a:tc>
                <a:extLst>
                  <a:ext uri="{0D108BD9-81ED-4DB2-BD59-A6C34878D82A}">
                    <a16:rowId xmlns:a16="http://schemas.microsoft.com/office/drawing/2014/main" val="10000"/>
                  </a:ext>
                </a:extLst>
              </a:tr>
              <a:tr h="381000">
                <a:tc>
                  <a:txBody>
                    <a:bodyPr/>
                    <a:lstStyle/>
                    <a:p>
                      <a:pPr indent="0">
                        <a:buNone/>
                      </a:pPr>
                      <a:r>
                        <a:rPr sz="1200" b="0">
                          <a:latin typeface="Calibri" panose="020F0502020204030204" charset="0"/>
                          <a:cs typeface="Calibri" panose="020F0502020204030204" charset="0"/>
                        </a:rPr>
                        <a:t>Argentina</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dirty="0">
                          <a:latin typeface="Calibri" panose="020F0502020204030204" charset="0"/>
                          <a:cs typeface="Calibri" panose="020F0502020204030204" charset="0"/>
                        </a:rPr>
                        <a:t>9</a:t>
                      </a:r>
                      <a:endParaRPr lang="en-US" sz="1200" b="0" dirty="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4</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8.8</a:t>
                      </a:r>
                      <a:endParaRPr lang="en-US" sz="1200" b="0">
                        <a:latin typeface="Calibri" panose="020F0502020204030204" charset="0"/>
                        <a:ea typeface="Calibri" panose="020F0502020204030204" charset="0"/>
                        <a:cs typeface="Calibri" panose="020F0502020204030204" charset="0"/>
                      </a:endParaRPr>
                    </a:p>
                  </a:txBody>
                  <a:tcPr marL="68580" marR="68580" marT="0" marB="0"/>
                </a:tc>
                <a:extLst>
                  <a:ext uri="{0D108BD9-81ED-4DB2-BD59-A6C34878D82A}">
                    <a16:rowId xmlns:a16="http://schemas.microsoft.com/office/drawing/2014/main" val="10001"/>
                  </a:ext>
                </a:extLst>
              </a:tr>
              <a:tr h="381000">
                <a:tc>
                  <a:txBody>
                    <a:bodyPr/>
                    <a:lstStyle/>
                    <a:p>
                      <a:pPr indent="0">
                        <a:buNone/>
                      </a:pPr>
                      <a:r>
                        <a:rPr sz="1200" b="0">
                          <a:latin typeface="Calibri" panose="020F0502020204030204" charset="0"/>
                          <a:cs typeface="Calibri" panose="020F0502020204030204" charset="0"/>
                        </a:rPr>
                        <a:t>Brazil</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11</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3</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9.1</a:t>
                      </a:r>
                      <a:endParaRPr lang="en-US" sz="1200" b="0">
                        <a:latin typeface="Calibri" panose="020F0502020204030204" charset="0"/>
                        <a:ea typeface="Calibri" panose="020F0502020204030204" charset="0"/>
                        <a:cs typeface="Calibri" panose="020F0502020204030204" charset="0"/>
                      </a:endParaRPr>
                    </a:p>
                  </a:txBody>
                  <a:tcPr marL="68580" marR="68580" marT="0" marB="0"/>
                </a:tc>
                <a:extLst>
                  <a:ext uri="{0D108BD9-81ED-4DB2-BD59-A6C34878D82A}">
                    <a16:rowId xmlns:a16="http://schemas.microsoft.com/office/drawing/2014/main" val="10002"/>
                  </a:ext>
                </a:extLst>
              </a:tr>
              <a:tr h="381000">
                <a:tc>
                  <a:txBody>
                    <a:bodyPr/>
                    <a:lstStyle/>
                    <a:p>
                      <a:pPr indent="0">
                        <a:buNone/>
                      </a:pPr>
                      <a:r>
                        <a:rPr sz="1200" b="0">
                          <a:latin typeface="Calibri" panose="020F0502020204030204" charset="0"/>
                          <a:cs typeface="Calibri" panose="020F0502020204030204" charset="0"/>
                        </a:rPr>
                        <a:t>Canada</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8</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1</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8.5</a:t>
                      </a:r>
                      <a:endParaRPr lang="en-US" sz="1200" b="0">
                        <a:latin typeface="Calibri" panose="020F0502020204030204" charset="0"/>
                        <a:ea typeface="Calibri" panose="020F0502020204030204" charset="0"/>
                        <a:cs typeface="Calibri" panose="020F0502020204030204" charset="0"/>
                      </a:endParaRPr>
                    </a:p>
                  </a:txBody>
                  <a:tcPr marL="68580" marR="68580" marT="0" marB="0"/>
                </a:tc>
                <a:extLst>
                  <a:ext uri="{0D108BD9-81ED-4DB2-BD59-A6C34878D82A}">
                    <a16:rowId xmlns:a16="http://schemas.microsoft.com/office/drawing/2014/main" val="10003"/>
                  </a:ext>
                </a:extLst>
              </a:tr>
              <a:tr h="381000">
                <a:tc>
                  <a:txBody>
                    <a:bodyPr/>
                    <a:lstStyle/>
                    <a:p>
                      <a:pPr indent="0">
                        <a:buNone/>
                      </a:pPr>
                      <a:r>
                        <a:rPr sz="1200" b="0">
                          <a:latin typeface="Calibri" panose="020F0502020204030204" charset="0"/>
                          <a:cs typeface="Calibri" panose="020F0502020204030204" charset="0"/>
                        </a:rPr>
                        <a:t>China</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10</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dirty="0">
                          <a:latin typeface="Calibri" panose="020F0502020204030204" charset="0"/>
                          <a:cs typeface="Calibri" panose="020F0502020204030204" charset="0"/>
                        </a:rPr>
                        <a:t>1</a:t>
                      </a:r>
                      <a:endParaRPr lang="en-US" sz="1200" b="0" dirty="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9.1</a:t>
                      </a:r>
                      <a:endParaRPr lang="en-US" sz="1200" b="0">
                        <a:latin typeface="Calibri" panose="020F0502020204030204" charset="0"/>
                        <a:ea typeface="Calibri" panose="020F0502020204030204" charset="0"/>
                        <a:cs typeface="Calibri" panose="020F0502020204030204" charset="0"/>
                      </a:endParaRPr>
                    </a:p>
                  </a:txBody>
                  <a:tcPr marL="68580" marR="68580" marT="0" marB="0"/>
                </a:tc>
                <a:extLst>
                  <a:ext uri="{0D108BD9-81ED-4DB2-BD59-A6C34878D82A}">
                    <a16:rowId xmlns:a16="http://schemas.microsoft.com/office/drawing/2014/main" val="10004"/>
                  </a:ext>
                </a:extLst>
              </a:tr>
              <a:tr h="381000">
                <a:tc>
                  <a:txBody>
                    <a:bodyPr/>
                    <a:lstStyle/>
                    <a:p>
                      <a:pPr indent="0">
                        <a:buNone/>
                      </a:pPr>
                      <a:r>
                        <a:rPr sz="1200" b="0">
                          <a:latin typeface="Calibri" panose="020F0502020204030204" charset="0"/>
                          <a:cs typeface="Calibri" panose="020F0502020204030204" charset="0"/>
                        </a:rPr>
                        <a:t>France</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15</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1</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11.5</a:t>
                      </a:r>
                      <a:endParaRPr lang="en-US" sz="1200" b="0">
                        <a:latin typeface="Calibri" panose="020F0502020204030204" charset="0"/>
                        <a:ea typeface="Calibri" panose="020F0502020204030204" charset="0"/>
                        <a:cs typeface="Calibri" panose="020F0502020204030204" charset="0"/>
                      </a:endParaRPr>
                    </a:p>
                  </a:txBody>
                  <a:tcPr marL="68580" marR="68580" marT="0" marB="0"/>
                </a:tc>
                <a:extLst>
                  <a:ext uri="{0D108BD9-81ED-4DB2-BD59-A6C34878D82A}">
                    <a16:rowId xmlns:a16="http://schemas.microsoft.com/office/drawing/2014/main" val="10005"/>
                  </a:ext>
                </a:extLst>
              </a:tr>
              <a:tr h="381000">
                <a:tc>
                  <a:txBody>
                    <a:bodyPr/>
                    <a:lstStyle/>
                    <a:p>
                      <a:pPr indent="0">
                        <a:buNone/>
                      </a:pPr>
                      <a:r>
                        <a:rPr sz="1200" b="0">
                          <a:latin typeface="Calibri" panose="020F0502020204030204" charset="0"/>
                          <a:cs typeface="Calibri" panose="020F0502020204030204" charset="0"/>
                        </a:rPr>
                        <a:t>Germany</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8</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2</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dirty="0">
                          <a:latin typeface="Calibri" panose="020F0502020204030204" charset="0"/>
                          <a:cs typeface="Calibri" panose="020F0502020204030204" charset="0"/>
                        </a:rPr>
                        <a:t>6.2</a:t>
                      </a:r>
                      <a:endParaRPr lang="en-US" sz="1200" b="0" dirty="0">
                        <a:latin typeface="Calibri" panose="020F0502020204030204" charset="0"/>
                        <a:ea typeface="Calibri" panose="020F0502020204030204" charset="0"/>
                        <a:cs typeface="Calibri" panose="020F0502020204030204" charset="0"/>
                      </a:endParaRPr>
                    </a:p>
                  </a:txBody>
                  <a:tcPr marL="68580" marR="68580" marT="0" marB="0"/>
                </a:tc>
                <a:extLst>
                  <a:ext uri="{0D108BD9-81ED-4DB2-BD59-A6C34878D82A}">
                    <a16:rowId xmlns:a16="http://schemas.microsoft.com/office/drawing/2014/main" val="10006"/>
                  </a:ext>
                </a:extLst>
              </a:tr>
              <a:tr h="381000">
                <a:tc>
                  <a:txBody>
                    <a:bodyPr/>
                    <a:lstStyle/>
                    <a:p>
                      <a:pPr indent="0">
                        <a:buNone/>
                      </a:pPr>
                      <a:r>
                        <a:rPr sz="1200" b="0">
                          <a:latin typeface="Calibri" panose="020F0502020204030204" charset="0"/>
                          <a:cs typeface="Calibri" panose="020F0502020204030204" charset="0"/>
                        </a:rPr>
                        <a:t>Japan</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8</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2</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8.1</a:t>
                      </a:r>
                      <a:endParaRPr lang="en-US" sz="1200" b="0">
                        <a:latin typeface="Calibri" panose="020F0502020204030204" charset="0"/>
                        <a:ea typeface="Calibri" panose="020F0502020204030204" charset="0"/>
                        <a:cs typeface="Calibri" panose="020F0502020204030204" charset="0"/>
                      </a:endParaRPr>
                    </a:p>
                  </a:txBody>
                  <a:tcPr marL="68580" marR="68580" marT="0" marB="0"/>
                </a:tc>
                <a:extLst>
                  <a:ext uri="{0D108BD9-81ED-4DB2-BD59-A6C34878D82A}">
                    <a16:rowId xmlns:a16="http://schemas.microsoft.com/office/drawing/2014/main" val="10007"/>
                  </a:ext>
                </a:extLst>
              </a:tr>
              <a:tr h="381000">
                <a:tc>
                  <a:txBody>
                    <a:bodyPr/>
                    <a:lstStyle/>
                    <a:p>
                      <a:pPr indent="0">
                        <a:buNone/>
                      </a:pPr>
                      <a:r>
                        <a:rPr sz="1200" b="0">
                          <a:latin typeface="Calibri" panose="020F0502020204030204" charset="0"/>
                          <a:cs typeface="Calibri" panose="020F0502020204030204" charset="0"/>
                        </a:rPr>
                        <a:t>Russia</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2</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2</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1.0</a:t>
                      </a:r>
                      <a:endParaRPr lang="en-US" sz="1200" b="0">
                        <a:latin typeface="Calibri" panose="020F0502020204030204" charset="0"/>
                        <a:ea typeface="Calibri" panose="020F0502020204030204" charset="0"/>
                        <a:cs typeface="Calibri" panose="020F0502020204030204" charset="0"/>
                      </a:endParaRPr>
                    </a:p>
                  </a:txBody>
                  <a:tcPr marL="68580" marR="68580" marT="0" marB="0"/>
                </a:tc>
                <a:extLst>
                  <a:ext uri="{0D108BD9-81ED-4DB2-BD59-A6C34878D82A}">
                    <a16:rowId xmlns:a16="http://schemas.microsoft.com/office/drawing/2014/main" val="10008"/>
                  </a:ext>
                </a:extLst>
              </a:tr>
              <a:tr h="381000">
                <a:tc>
                  <a:txBody>
                    <a:bodyPr/>
                    <a:lstStyle/>
                    <a:p>
                      <a:pPr indent="0">
                        <a:buNone/>
                      </a:pPr>
                      <a:r>
                        <a:rPr sz="1200" b="0">
                          <a:latin typeface="Calibri" panose="020F0502020204030204" charset="0"/>
                          <a:cs typeface="Calibri" panose="020F0502020204030204" charset="0"/>
                        </a:rPr>
                        <a:t>South Africa</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6</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2</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6.3</a:t>
                      </a:r>
                      <a:endParaRPr lang="en-US" sz="1200" b="0">
                        <a:latin typeface="Calibri" panose="020F0502020204030204" charset="0"/>
                        <a:ea typeface="Calibri" panose="020F0502020204030204" charset="0"/>
                        <a:cs typeface="Calibri" panose="020F0502020204030204" charset="0"/>
                      </a:endParaRPr>
                    </a:p>
                  </a:txBody>
                  <a:tcPr marL="68580" marR="68580" marT="0" marB="0"/>
                </a:tc>
                <a:extLst>
                  <a:ext uri="{0D108BD9-81ED-4DB2-BD59-A6C34878D82A}">
                    <a16:rowId xmlns:a16="http://schemas.microsoft.com/office/drawing/2014/main" val="10009"/>
                  </a:ext>
                </a:extLst>
              </a:tr>
              <a:tr h="381000">
                <a:tc>
                  <a:txBody>
                    <a:bodyPr/>
                    <a:lstStyle/>
                    <a:p>
                      <a:pPr indent="0">
                        <a:buNone/>
                      </a:pPr>
                      <a:r>
                        <a:rPr sz="1200" b="0">
                          <a:latin typeface="Calibri" panose="020F0502020204030204" charset="0"/>
                          <a:cs typeface="Calibri" panose="020F0502020204030204" charset="0"/>
                        </a:rPr>
                        <a:t>United Kingdom</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12</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4</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9.2</a:t>
                      </a:r>
                      <a:endParaRPr lang="en-US" sz="1200" b="0">
                        <a:latin typeface="Calibri" panose="020F0502020204030204" charset="0"/>
                        <a:ea typeface="Calibri" panose="020F0502020204030204" charset="0"/>
                        <a:cs typeface="Calibri" panose="020F0502020204030204" charset="0"/>
                      </a:endParaRPr>
                    </a:p>
                  </a:txBody>
                  <a:tcPr marL="68580" marR="68580" marT="0" marB="0"/>
                </a:tc>
                <a:extLst>
                  <a:ext uri="{0D108BD9-81ED-4DB2-BD59-A6C34878D82A}">
                    <a16:rowId xmlns:a16="http://schemas.microsoft.com/office/drawing/2014/main" val="10010"/>
                  </a:ext>
                </a:extLst>
              </a:tr>
              <a:tr h="381000">
                <a:tc>
                  <a:txBody>
                    <a:bodyPr/>
                    <a:lstStyle/>
                    <a:p>
                      <a:pPr indent="0">
                        <a:buNone/>
                      </a:pPr>
                      <a:r>
                        <a:rPr sz="1200" b="0">
                          <a:latin typeface="Calibri" panose="020F0502020204030204" charset="0"/>
                          <a:cs typeface="Calibri" panose="020F0502020204030204" charset="0"/>
                        </a:rPr>
                        <a:t>United States</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13</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a:latin typeface="Calibri" panose="020F0502020204030204" charset="0"/>
                          <a:cs typeface="Calibri" panose="020F0502020204030204" charset="0"/>
                        </a:rPr>
                        <a:t>2</a:t>
                      </a:r>
                      <a:endParaRPr lang="en-US" sz="1200" b="0">
                        <a:latin typeface="Calibri" panose="020F0502020204030204" charset="0"/>
                        <a:ea typeface="Calibri" panose="020F0502020204030204" charset="0"/>
                        <a:cs typeface="Calibri" panose="020F0502020204030204" charset="0"/>
                      </a:endParaRPr>
                    </a:p>
                  </a:txBody>
                  <a:tcPr marL="68580" marR="68580" marT="0" marB="0"/>
                </a:tc>
                <a:tc>
                  <a:txBody>
                    <a:bodyPr/>
                    <a:lstStyle/>
                    <a:p>
                      <a:pPr indent="0">
                        <a:buNone/>
                      </a:pPr>
                      <a:r>
                        <a:rPr sz="1200" b="0" dirty="0">
                          <a:latin typeface="Calibri" panose="020F0502020204030204" charset="0"/>
                          <a:cs typeface="Calibri" panose="020F0502020204030204" charset="0"/>
                        </a:rPr>
                        <a:t>13.0</a:t>
                      </a:r>
                      <a:endParaRPr lang="en-US" sz="1200" b="0" dirty="0">
                        <a:latin typeface="Calibri" panose="020F0502020204030204" charset="0"/>
                        <a:ea typeface="Calibri" panose="020F0502020204030204" charset="0"/>
                        <a:cs typeface="Calibri" panose="020F0502020204030204" charset="0"/>
                      </a:endParaRPr>
                    </a:p>
                  </a:txBody>
                  <a:tcPr marL="68580" marR="68580" marT="0" marB="0"/>
                </a:tc>
                <a:extLst>
                  <a:ext uri="{0D108BD9-81ED-4DB2-BD59-A6C34878D82A}">
                    <a16:rowId xmlns:a16="http://schemas.microsoft.com/office/drawing/2014/main" val="10011"/>
                  </a:ext>
                </a:extLst>
              </a:tr>
            </a:tbl>
          </a:graphicData>
        </a:graphic>
      </p:graphicFrame>
      <p:sp>
        <p:nvSpPr>
          <p:cNvPr id="6" name="Text Box 8"/>
          <p:cNvSpPr txBox="1"/>
          <p:nvPr/>
        </p:nvSpPr>
        <p:spPr>
          <a:xfrm>
            <a:off x="497205" y="5899785"/>
            <a:ext cx="7808595" cy="430887"/>
          </a:xfrm>
          <a:prstGeom prst="rect">
            <a:avLst/>
          </a:prstGeom>
          <a:noFill/>
        </p:spPr>
        <p:txBody>
          <a:bodyPr wrap="square" rtlCol="0">
            <a:spAutoFit/>
          </a:bodyPr>
          <a:lstStyle/>
          <a:p>
            <a:r>
              <a:rPr lang="en-US" sz="1100" dirty="0"/>
              <a:t>Source: Adapted from Reinhart, Carmen M. and Kenneth Rogoff (2009), This Time is Different: Eight Centuries of Financial Folly, Princeton, NJ: Princeton University Press.</a:t>
            </a:r>
          </a:p>
        </p:txBody>
      </p:sp>
    </p:spTree>
    <p:extLst>
      <p:ext uri="{BB962C8B-B14F-4D97-AF65-F5344CB8AC3E}">
        <p14:creationId xmlns:p14="http://schemas.microsoft.com/office/powerpoint/2010/main" val="797590197"/>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 Sequence of Events in Financial Crises in Advanced Economies</a:t>
            </a:r>
          </a:p>
        </p:txBody>
      </p:sp>
      <p:pic>
        <p:nvPicPr>
          <p:cNvPr id="5" name="Picture 2" descr="The stages shown are as follows:&#10;◦ Stage One Initial Phase: This phase shows factors deterioration in financial institutions’ balance sheets, asset-price decline, and increase in uncertainty, together leading to the consequences of adverse selection and moral hazard problems worsen, and lending contracts.&#10;◦ Stage Two Banking Crisis: This stage shows consequence of stage one as economic activity declines which leads to the factor banking crisis which further leads to the consequences of adverse selection and moral hazard problems worsen and lending contracts and economic activity declines.&#10;◦ Stage Three Debt Deflation: This stage shows the consequence of stage two as unanticipated decline in price level which leads to the consequences of adverse selection and moral hazard problems worsen, and lending contracts and economic activity declin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0424" y="1449545"/>
            <a:ext cx="3922776" cy="4875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7949</TotalTime>
  <Words>2347</Words>
  <Application>Microsoft Office PowerPoint</Application>
  <PresentationFormat>如螢幕大小 (4:3)</PresentationFormat>
  <Paragraphs>214</Paragraphs>
  <Slides>36</Slides>
  <Notes>1</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36</vt:i4>
      </vt:variant>
    </vt:vector>
  </HeadingPairs>
  <TitlesOfParts>
    <vt:vector size="46" baseType="lpstr">
      <vt:lpstr>Arial MT Pro</vt:lpstr>
      <vt:lpstr>ＭＳ Ｐゴシック</vt:lpstr>
      <vt:lpstr>ヒラギノ角ゴ Pro W3</vt:lpstr>
      <vt:lpstr>微軟正黑體</vt:lpstr>
      <vt:lpstr>Arial</vt:lpstr>
      <vt:lpstr>Calibri</vt:lpstr>
      <vt:lpstr>Times New Roman</vt:lpstr>
      <vt:lpstr>Verdana</vt:lpstr>
      <vt:lpstr>Wingdings</vt:lpstr>
      <vt:lpstr>508 Lecture</vt:lpstr>
      <vt:lpstr>The Economics of Money, Banking, and Financial Markets</vt:lpstr>
      <vt:lpstr>Preview</vt:lpstr>
      <vt:lpstr>Learning Objectives</vt:lpstr>
      <vt:lpstr>Global: The European Sovereign Debt Crisis</vt:lpstr>
      <vt:lpstr>What Is a Financial Crisis?</vt:lpstr>
      <vt:lpstr>Dynamics of Financial Crises</vt:lpstr>
      <vt:lpstr>Dynamics of Financial Crises</vt:lpstr>
      <vt:lpstr>Bank panics: A frequent occurrence</vt:lpstr>
      <vt:lpstr>Figure 1 Sequence of Events in Financial Crises in Advanced Economies</vt:lpstr>
      <vt:lpstr>The Mother of All Financial Crises: The Great Depression</vt:lpstr>
      <vt:lpstr>Figure 2 Stock Price Data During the Great Depression Period</vt:lpstr>
      <vt:lpstr>Figure 3 Stock Price Indexes in a Selected Number of Advanced Economies, 1929–1931</vt:lpstr>
      <vt:lpstr>The Global Financial Crisis of 2007–2009 (1 of 8)</vt:lpstr>
      <vt:lpstr>The Global Financial Crisis of 2007–2009 (2 of 8)</vt:lpstr>
      <vt:lpstr>The Global Financial Crisis of 2007–2009 (3 of 8)</vt:lpstr>
      <vt:lpstr>The Global Financial Crisis of 2007–2009 (4 of 8)</vt:lpstr>
      <vt:lpstr>The Global Financial Crisis of 2007–2009 (5 of 8)</vt:lpstr>
      <vt:lpstr>The Global Financial Crisis of 2007–2009 (6 of 8)</vt:lpstr>
      <vt:lpstr>The Global Financial Crisis of 2007–2009 (7 of 8)</vt:lpstr>
      <vt:lpstr>Figure 4 Residential Housing Prices in Spain</vt:lpstr>
      <vt:lpstr>Figure 5 Total Spanish Household Debt as a Percentage of National Income</vt:lpstr>
      <vt:lpstr>Inside the Fed: Was the Fed to Blame for the Housing Price Bubble? (1 of 2)</vt:lpstr>
      <vt:lpstr>Inside the Fed: Was the Fed to Blame for the Housing Price Bubble? (2 of 2)</vt:lpstr>
      <vt:lpstr>The Global Financial Crisis of 2007–2009 (8 of 8)</vt:lpstr>
      <vt:lpstr>Figure 6 Credit Spreads and the 2007–2009 Financial Crisis</vt:lpstr>
      <vt:lpstr>Government Intervention and the Recovery (1 of 2)</vt:lpstr>
      <vt:lpstr>Government Intervention and the Recovery (contd.) (2 of 2)</vt:lpstr>
      <vt:lpstr>Global: Latvia’s Different and Controversial Response (1 of 2)</vt:lpstr>
      <vt:lpstr>Global: Latvia’s Different and Controversial Response (2 of 2)</vt:lpstr>
      <vt:lpstr>Stabilizing the Global Financial System: Long-Term Responses</vt:lpstr>
      <vt:lpstr>Long-Term Responses (contd.)</vt:lpstr>
      <vt:lpstr>PowerPoint 簡報</vt:lpstr>
      <vt:lpstr>PowerPoint 簡報</vt:lpstr>
      <vt:lpstr>PowerPoint 簡報</vt:lpstr>
      <vt:lpstr>PowerPoint 簡報</vt:lpstr>
      <vt:lpstr>PowerPoint 簡報</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Economics of Money, Banking, and Financial Markets, Twelfth Edition</dc:title>
  <dc:subject>Economics</dc:subject>
  <dc:creator>Frederic S. Mishkin</dc:creator>
  <cp:keywords>Economics</cp:keywords>
  <cp:lastModifiedBy>user</cp:lastModifiedBy>
  <cp:revision>503</cp:revision>
  <dcterms:created xsi:type="dcterms:W3CDTF">2014-07-14T20:04:21Z</dcterms:created>
  <dcterms:modified xsi:type="dcterms:W3CDTF">2019-12-19T17:52:27Z</dcterms:modified>
  <cp:category>Economics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