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259" r:id="rId2"/>
    <p:sldId id="260" r:id="rId3"/>
    <p:sldId id="261" r:id="rId4"/>
    <p:sldId id="296" r:id="rId5"/>
    <p:sldId id="262" r:id="rId6"/>
    <p:sldId id="298" r:id="rId7"/>
    <p:sldId id="299" r:id="rId8"/>
    <p:sldId id="300" r:id="rId9"/>
    <p:sldId id="263" r:id="rId10"/>
    <p:sldId id="301" r:id="rId11"/>
    <p:sldId id="302" r:id="rId12"/>
    <p:sldId id="303" r:id="rId13"/>
    <p:sldId id="304" r:id="rId14"/>
    <p:sldId id="305" r:id="rId15"/>
    <p:sldId id="264" r:id="rId16"/>
    <p:sldId id="265" r:id="rId17"/>
    <p:sldId id="266" r:id="rId18"/>
    <p:sldId id="267" r:id="rId19"/>
    <p:sldId id="306" r:id="rId20"/>
    <p:sldId id="307" r:id="rId21"/>
    <p:sldId id="269" r:id="rId22"/>
    <p:sldId id="270" r:id="rId23"/>
    <p:sldId id="271" r:id="rId24"/>
    <p:sldId id="272" r:id="rId25"/>
    <p:sldId id="273" r:id="rId26"/>
    <p:sldId id="274" r:id="rId27"/>
    <p:sldId id="275" r:id="rId28"/>
    <p:sldId id="276" r:id="rId29"/>
    <p:sldId id="277" r:id="rId30"/>
    <p:sldId id="308" r:id="rId31"/>
    <p:sldId id="309" r:id="rId32"/>
    <p:sldId id="321" r:id="rId33"/>
    <p:sldId id="310" r:id="rId34"/>
    <p:sldId id="278" r:id="rId35"/>
    <p:sldId id="311" r:id="rId36"/>
    <p:sldId id="279" r:id="rId37"/>
    <p:sldId id="312" r:id="rId38"/>
    <p:sldId id="313" r:id="rId39"/>
    <p:sldId id="314" r:id="rId40"/>
    <p:sldId id="280" r:id="rId41"/>
    <p:sldId id="281" r:id="rId42"/>
    <p:sldId id="282" r:id="rId43"/>
    <p:sldId id="283" r:id="rId44"/>
    <p:sldId id="284" r:id="rId45"/>
    <p:sldId id="315" r:id="rId46"/>
    <p:sldId id="316" r:id="rId47"/>
    <p:sldId id="285" r:id="rId48"/>
    <p:sldId id="286" r:id="rId49"/>
    <p:sldId id="317" r:id="rId50"/>
    <p:sldId id="318" r:id="rId51"/>
    <p:sldId id="287" r:id="rId52"/>
    <p:sldId id="319" r:id="rId53"/>
    <p:sldId id="320" r:id="rId54"/>
    <p:sldId id="288" r:id="rId55"/>
    <p:sldId id="289" r:id="rId56"/>
    <p:sldId id="290" r:id="rId57"/>
    <p:sldId id="291" r:id="rId58"/>
    <p:sldId id="292" r:id="rId59"/>
    <p:sldId id="293" r:id="rId60"/>
    <p:sldId id="294" r:id="rId61"/>
    <p:sldId id="295" r:id="rId62"/>
    <p:sldId id="29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6840" autoAdjust="0"/>
  </p:normalViewPr>
  <p:slideViewPr>
    <p:cSldViewPr>
      <p:cViewPr varScale="1">
        <p:scale>
          <a:sx n="127" d="100"/>
          <a:sy n="127" d="100"/>
        </p:scale>
        <p:origin x="1200" y="126"/>
      </p:cViewPr>
      <p:guideLst>
        <p:guide orient="horz" pos="2160"/>
        <p:guide pos="2880"/>
      </p:guideLst>
    </p:cSldViewPr>
  </p:slideViewPr>
  <p:outlineViewPr>
    <p:cViewPr>
      <p:scale>
        <a:sx n="33" d="100"/>
        <a:sy n="33" d="100"/>
      </p:scale>
      <p:origin x="0" y="-29298"/>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3/5/2020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963779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3/5/2020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3/5/2020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3/5/2020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3/5/2020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3/5/2020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3/5/2020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3/5/2020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3/5/2020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a:ea typeface="Verdana" panose="020B0604030504040204" pitchFamily="34" charset="0"/>
                <a:cs typeface="Verdana" panose="020B0604030504040204" pitchFamily="34" charset="0"/>
              </a:defRPr>
            </a:lvl1pPr>
          </a:lstStyle>
          <a:p>
            <a:r>
              <a:rPr lang="en-US" altLang="en-US" dirty="0" smtClean="0"/>
              <a:t>Copyright © 2019 Pearson Education, Ltd.</a:t>
            </a:r>
            <a:endParaRPr lang="en-US" altLang="en-US" dirty="0"/>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3/5/2020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3/5/2020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3/5/2020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3/5/2020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3/5/2020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3/5/2020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3/5/2020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3/5/2020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https://www.federalreserve.gov/monetarypolicy/fomc.htm"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984778"/>
          </a:xfrm>
        </p:spPr>
        <p:txBody>
          <a:bodyPr/>
          <a:lstStyle/>
          <a:p>
            <a:r>
              <a:rPr lang="en-US" dirty="0"/>
              <a:t>The Economics of Money, Banking, and Financial Markets</a:t>
            </a:r>
          </a:p>
        </p:txBody>
      </p:sp>
      <p:sp>
        <p:nvSpPr>
          <p:cNvPr id="3" name="Text Placeholder 2"/>
          <p:cNvSpPr>
            <a:spLocks noGrp="1"/>
          </p:cNvSpPr>
          <p:nvPr>
            <p:ph type="body" sz="quarter" idx="13"/>
          </p:nvPr>
        </p:nvSpPr>
        <p:spPr>
          <a:xfrm>
            <a:off x="457200" y="1307592"/>
            <a:ext cx="8229600" cy="292608"/>
          </a:xfrm>
        </p:spPr>
        <p:txBody>
          <a:bodyPr/>
          <a:lstStyle/>
          <a:p>
            <a:r>
              <a:rPr lang="en-US" dirty="0"/>
              <a:t>Twelfth Edition, Global Edition</a:t>
            </a:r>
          </a:p>
        </p:txBody>
      </p:sp>
      <p:sp>
        <p:nvSpPr>
          <p:cNvPr id="4" name="Text Placeholder 3"/>
          <p:cNvSpPr>
            <a:spLocks noGrp="1"/>
          </p:cNvSpPr>
          <p:nvPr>
            <p:ph type="body" sz="quarter" idx="14"/>
          </p:nvPr>
        </p:nvSpPr>
        <p:spPr>
          <a:xfrm>
            <a:off x="5029200" y="1828800"/>
            <a:ext cx="3657600" cy="1219199"/>
          </a:xfrm>
        </p:spPr>
        <p:txBody>
          <a:bodyPr/>
          <a:lstStyle/>
          <a:p>
            <a:r>
              <a:rPr lang="en-US" altLang="en-US" dirty="0"/>
              <a:t>Chapter </a:t>
            </a:r>
            <a:r>
              <a:rPr lang="en-US" altLang="en-US" dirty="0" smtClean="0"/>
              <a:t>14</a:t>
            </a:r>
            <a:endParaRPr lang="en-US" dirty="0"/>
          </a:p>
        </p:txBody>
      </p:sp>
      <p:sp>
        <p:nvSpPr>
          <p:cNvPr id="5" name="Text Placeholder 4"/>
          <p:cNvSpPr>
            <a:spLocks noGrp="1"/>
          </p:cNvSpPr>
          <p:nvPr>
            <p:ph type="body" sz="quarter" idx="15"/>
          </p:nvPr>
        </p:nvSpPr>
        <p:spPr/>
        <p:txBody>
          <a:bodyPr/>
          <a:lstStyle/>
          <a:p>
            <a:r>
              <a:rPr lang="en-US" dirty="0"/>
              <a:t>Central Banks</a:t>
            </a:r>
          </a:p>
        </p:txBody>
      </p:sp>
      <p:sp>
        <p:nvSpPr>
          <p:cNvPr id="6" name="Text Placeholder 5"/>
          <p:cNvSpPr>
            <a:spLocks noGrp="1"/>
          </p:cNvSpPr>
          <p:nvPr>
            <p:ph type="body" sz="quarter" idx="16"/>
          </p:nvPr>
        </p:nvSpPr>
        <p:spPr/>
        <p:txBody>
          <a:bodyPr/>
          <a:lstStyle/>
          <a:p>
            <a:r>
              <a:rPr lang="en-US" altLang="en-US" dirty="0"/>
              <a:t>Copyright © 2019 Pearson Education, Ltd.</a:t>
            </a: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4662" y="1714670"/>
            <a:ext cx="3678219" cy="4624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621358"/>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sz="3000" dirty="0"/>
              <a:t>The European Central Bank, the Euro System, and the European System of Central Banks </a:t>
            </a:r>
            <a:r>
              <a:rPr lang="en-US" sz="2000" b="0" dirty="0" smtClean="0">
                <a:ea typeface="ヒラギノ角ゴ Pro W3" charset="-128"/>
              </a:rPr>
              <a:t>(2 </a:t>
            </a:r>
            <a:r>
              <a:rPr lang="en-US" sz="2000" b="0" dirty="0">
                <a:ea typeface="ヒラギノ角ゴ Pro W3" charset="-128"/>
              </a:rPr>
              <a:t>of 5)</a:t>
            </a:r>
            <a:endParaRPr lang="en-US" sz="2000" b="0" dirty="0"/>
          </a:p>
        </p:txBody>
      </p:sp>
      <p:sp>
        <p:nvSpPr>
          <p:cNvPr id="3" name="Content Placeholder 2"/>
          <p:cNvSpPr>
            <a:spLocks noGrp="1"/>
          </p:cNvSpPr>
          <p:nvPr>
            <p:ph idx="1"/>
          </p:nvPr>
        </p:nvSpPr>
        <p:spPr/>
        <p:txBody>
          <a:bodyPr/>
          <a:lstStyle/>
          <a:p>
            <a:r>
              <a:rPr lang="en-US" dirty="0"/>
              <a:t>In January 1, 1999, only 11 EU member states had adopted the euro. </a:t>
            </a:r>
          </a:p>
          <a:p>
            <a:pPr lvl="1"/>
            <a:r>
              <a:rPr lang="en-US" dirty="0"/>
              <a:t>All of the Eurozone</a:t>
            </a:r>
            <a:r>
              <a:rPr lang="en-US" b="1" dirty="0"/>
              <a:t> </a:t>
            </a:r>
            <a:r>
              <a:rPr lang="en-US" dirty="0"/>
              <a:t>or euro area countries—i.e., the EU countries that have adopted the euro—retain their own National Central Banks (NCBs) and their own banking systems.</a:t>
            </a:r>
          </a:p>
          <a:p>
            <a:r>
              <a:rPr lang="en-US" dirty="0"/>
              <a:t>As of 2017, 19 countries out of the 28 member states of the European Union have joined the euro area. </a:t>
            </a:r>
          </a:p>
          <a:p>
            <a:pPr lvl="1"/>
            <a:r>
              <a:rPr lang="en-US" dirty="0"/>
              <a:t>The </a:t>
            </a:r>
            <a:r>
              <a:rPr lang="en-US" b="1" dirty="0" err="1"/>
              <a:t>Eurosystem</a:t>
            </a:r>
            <a:r>
              <a:rPr lang="en-US" b="1" dirty="0"/>
              <a:t> </a:t>
            </a:r>
            <a:r>
              <a:rPr lang="en-US" dirty="0"/>
              <a:t>comprises the ECB and the NCBs of those EU member states that have adopted the euro</a:t>
            </a:r>
            <a:r>
              <a:rPr lang="en-US" sz="2000" dirty="0"/>
              <a:t>.</a:t>
            </a:r>
            <a:endParaRPr lang="en-SG" sz="2000" dirty="0"/>
          </a:p>
        </p:txBody>
      </p:sp>
    </p:spTree>
    <p:extLst>
      <p:ext uri="{BB962C8B-B14F-4D97-AF65-F5344CB8AC3E}">
        <p14:creationId xmlns:p14="http://schemas.microsoft.com/office/powerpoint/2010/main" val="2531501272"/>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sz="3000" dirty="0"/>
              <a:t>The European Central Bank, the Euro System, and the European System of Central Banks </a:t>
            </a:r>
            <a:r>
              <a:rPr lang="en-US" sz="2000" b="0" dirty="0" smtClean="0">
                <a:ea typeface="ヒラギノ角ゴ Pro W3" charset="-128"/>
              </a:rPr>
              <a:t>(3 </a:t>
            </a:r>
            <a:r>
              <a:rPr lang="en-US" sz="2000" b="0" dirty="0">
                <a:ea typeface="ヒラギノ角ゴ Pro W3" charset="-128"/>
              </a:rPr>
              <a:t>of 5)</a:t>
            </a:r>
            <a:endParaRPr lang="en-US" sz="2000" b="0" dirty="0"/>
          </a:p>
        </p:txBody>
      </p:sp>
      <p:sp>
        <p:nvSpPr>
          <p:cNvPr id="3" name="Content Placeholder 2"/>
          <p:cNvSpPr>
            <a:spLocks noGrp="1"/>
          </p:cNvSpPr>
          <p:nvPr>
            <p:ph idx="1"/>
          </p:nvPr>
        </p:nvSpPr>
        <p:spPr/>
        <p:txBody>
          <a:bodyPr/>
          <a:lstStyle/>
          <a:p>
            <a:r>
              <a:rPr lang="en-US" dirty="0"/>
              <a:t>Today, the EU is the world’s third largest economy after the United States and China in terms of GDP. As of 2017, the Eurozone had a population of 341 million citizens. </a:t>
            </a:r>
          </a:p>
          <a:p>
            <a:r>
              <a:rPr lang="en-US" dirty="0"/>
              <a:t>There are 19 countries in the EU: Austria, Belgium, Cyprus, Estonia, Finland, France, Germany, Greece, Ireland, Italy, Latvia, Lithuania, Luxembourg, Malta, the Netherlands, Portugal, Slovakia, Slovenia, and Spain. </a:t>
            </a:r>
          </a:p>
          <a:p>
            <a:r>
              <a:rPr lang="en-US" dirty="0"/>
              <a:t>In the U.K. referendum of June 23, 2016, 52% of British voters voted to exit the EU. Accordingly, the United Kingdom is scheduled to exit the EU in April 2019, a process that has come to be known as “</a:t>
            </a:r>
            <a:r>
              <a:rPr lang="en-US" b="1" dirty="0"/>
              <a:t>Brexit</a:t>
            </a:r>
            <a:r>
              <a:rPr lang="en-US" dirty="0"/>
              <a:t>.”</a:t>
            </a:r>
            <a:endParaRPr lang="en-SG" dirty="0"/>
          </a:p>
        </p:txBody>
      </p:sp>
    </p:spTree>
    <p:extLst>
      <p:ext uri="{BB962C8B-B14F-4D97-AF65-F5344CB8AC3E}">
        <p14:creationId xmlns:p14="http://schemas.microsoft.com/office/powerpoint/2010/main" val="2879315136"/>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sz="3000" dirty="0"/>
              <a:t>The European Central Bank, the Euro System, and the European System of Central Banks </a:t>
            </a:r>
            <a:r>
              <a:rPr lang="en-US" sz="2000" b="0" dirty="0">
                <a:ea typeface="ヒラギノ角ゴ Pro W3" charset="-128"/>
              </a:rPr>
              <a:t>(4 of 5)</a:t>
            </a:r>
            <a:endParaRPr lang="en-US" sz="2000" b="0" dirty="0"/>
          </a:p>
        </p:txBody>
      </p:sp>
      <p:sp>
        <p:nvSpPr>
          <p:cNvPr id="3" name="Content Placeholder 2"/>
          <p:cNvSpPr>
            <a:spLocks noGrp="1"/>
          </p:cNvSpPr>
          <p:nvPr>
            <p:ph idx="1"/>
          </p:nvPr>
        </p:nvSpPr>
        <p:spPr/>
        <p:txBody>
          <a:bodyPr/>
          <a:lstStyle/>
          <a:p>
            <a:r>
              <a:rPr lang="en-US" dirty="0"/>
              <a:t>Since not all of the EU member states have adopted the euro, the </a:t>
            </a:r>
            <a:r>
              <a:rPr lang="en-US" b="1" dirty="0"/>
              <a:t>European System of Central Banks (ESCB) </a:t>
            </a:r>
            <a:r>
              <a:rPr lang="en-US" dirty="0"/>
              <a:t>was established alongside the </a:t>
            </a:r>
            <a:r>
              <a:rPr lang="en-US" dirty="0" err="1"/>
              <a:t>Eurosystem</a:t>
            </a:r>
            <a:r>
              <a:rPr lang="en-US" dirty="0"/>
              <a:t> to comprise the ECB and the NCBs of all EU member states whether or not they are members of the Eurozone.</a:t>
            </a:r>
          </a:p>
          <a:p>
            <a:pPr lvl="1"/>
            <a:r>
              <a:rPr lang="en-US" dirty="0"/>
              <a:t>The NCBs of the EU member states that have retained their national currencies are members of the ESCB which  are allowed to conduct their own respective national monetary policies</a:t>
            </a:r>
            <a:endParaRPr lang="en-SG" dirty="0"/>
          </a:p>
        </p:txBody>
      </p:sp>
    </p:spTree>
    <p:extLst>
      <p:ext uri="{BB962C8B-B14F-4D97-AF65-F5344CB8AC3E}">
        <p14:creationId xmlns:p14="http://schemas.microsoft.com/office/powerpoint/2010/main" val="4092735409"/>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99028"/>
          </a:xfrm>
        </p:spPr>
        <p:txBody>
          <a:bodyPr/>
          <a:lstStyle/>
          <a:p>
            <a:r>
              <a:rPr lang="en-US" sz="3200" dirty="0"/>
              <a:t>Figure 1 The Organization of the ESCB</a:t>
            </a:r>
            <a:endParaRPr lang="en-US" sz="2000" b="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47800" y="1143000"/>
            <a:ext cx="5864826" cy="5208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68458"/>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sz="3000" dirty="0"/>
              <a:t>The European Central Bank, the Euro System, and the European System of Central Banks </a:t>
            </a:r>
            <a:r>
              <a:rPr lang="en-US" sz="2000" b="0" dirty="0">
                <a:ea typeface="ヒラギノ角ゴ Pro W3" charset="-128"/>
              </a:rPr>
              <a:t>(5 of 5)</a:t>
            </a:r>
            <a:endParaRPr lang="en-US" sz="2000" b="0" dirty="0"/>
          </a:p>
        </p:txBody>
      </p:sp>
      <p:sp>
        <p:nvSpPr>
          <p:cNvPr id="3" name="Content Placeholder 2"/>
          <p:cNvSpPr>
            <a:spLocks noGrp="1"/>
          </p:cNvSpPr>
          <p:nvPr>
            <p:ph idx="1"/>
          </p:nvPr>
        </p:nvSpPr>
        <p:spPr/>
        <p:txBody>
          <a:bodyPr/>
          <a:lstStyle/>
          <a:p>
            <a:r>
              <a:rPr lang="en-US" sz="2200" dirty="0"/>
              <a:t>The capital stock of the ECB is owned by the central banks of the current 28 EU member states </a:t>
            </a:r>
          </a:p>
          <a:p>
            <a:r>
              <a:rPr lang="en-US" sz="2200" dirty="0"/>
              <a:t>The balance sheet of the ECB—i.e., its assets and its liabilities—is held by the NCBs. </a:t>
            </a:r>
          </a:p>
          <a:p>
            <a:r>
              <a:rPr lang="en-US" sz="2200" dirty="0"/>
              <a:t>The shares of the NCBs in the total capital stock of the ECB are weighted according to the shares of the respective member states in the total population and GDP of the EU.</a:t>
            </a:r>
          </a:p>
          <a:p>
            <a:r>
              <a:rPr lang="en-US" sz="2200" dirty="0"/>
              <a:t>The ECB adjusts the shares every five years and whenever a new country joins the EU. The  highest  capital  key  percentages  of  the  ECB’s  capital  are  held  by  Deutsche Bundesbank and </a:t>
            </a:r>
            <a:r>
              <a:rPr lang="en-US" sz="2200" dirty="0" err="1"/>
              <a:t>Banque</a:t>
            </a:r>
            <a:r>
              <a:rPr lang="en-US" sz="2200" dirty="0"/>
              <a:t> de France.</a:t>
            </a:r>
            <a:endParaRPr lang="en-SG" sz="2200" dirty="0"/>
          </a:p>
        </p:txBody>
      </p:sp>
    </p:spTree>
    <p:extLst>
      <p:ext uri="{BB962C8B-B14F-4D97-AF65-F5344CB8AC3E}">
        <p14:creationId xmlns:p14="http://schemas.microsoft.com/office/powerpoint/2010/main" val="1682757736"/>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20000" cy="851428"/>
          </a:xfrm>
        </p:spPr>
        <p:txBody>
          <a:bodyPr/>
          <a:lstStyle/>
          <a:p>
            <a:r>
              <a:rPr lang="en-US" altLang="en-US" dirty="0">
                <a:ea typeface="ヒラギノ角ゴ Pro W3" charset="-128"/>
              </a:rPr>
              <a:t>Decision-Making Bodies of the ECB </a:t>
            </a:r>
            <a:r>
              <a:rPr lang="en-US" sz="2000" b="0" dirty="0">
                <a:ea typeface="ヒラギノ角ゴ Pro W3" charset="-128"/>
              </a:rPr>
              <a:t>(1 of 5)</a:t>
            </a:r>
            <a:endParaRPr lang="en-US" dirty="0"/>
          </a:p>
        </p:txBody>
      </p:sp>
      <p:sp>
        <p:nvSpPr>
          <p:cNvPr id="3" name="Content Placeholder 2"/>
          <p:cNvSpPr>
            <a:spLocks noGrp="1"/>
          </p:cNvSpPr>
          <p:nvPr>
            <p:ph idx="1"/>
          </p:nvPr>
        </p:nvSpPr>
        <p:spPr/>
        <p:txBody>
          <a:bodyPr/>
          <a:lstStyle/>
          <a:p>
            <a:r>
              <a:rPr lang="en-US" dirty="0"/>
              <a:t>The three main decision-making bodies of the European Central Bank are </a:t>
            </a:r>
          </a:p>
          <a:p>
            <a:pPr lvl="1"/>
            <a:r>
              <a:rPr lang="en-US" dirty="0"/>
              <a:t>The </a:t>
            </a:r>
            <a:r>
              <a:rPr lang="en-US" b="1" dirty="0"/>
              <a:t>Governing Council</a:t>
            </a:r>
            <a:endParaRPr lang="en-US" dirty="0"/>
          </a:p>
          <a:p>
            <a:pPr lvl="1"/>
            <a:r>
              <a:rPr lang="en-US" dirty="0"/>
              <a:t>The </a:t>
            </a:r>
            <a:r>
              <a:rPr lang="en-US" b="1" dirty="0"/>
              <a:t>Executive Board</a:t>
            </a:r>
            <a:endParaRPr lang="en-US" dirty="0"/>
          </a:p>
          <a:p>
            <a:pPr lvl="1"/>
            <a:r>
              <a:rPr lang="en-US" dirty="0"/>
              <a:t>The </a:t>
            </a:r>
            <a:r>
              <a:rPr lang="en-US" b="1" dirty="0"/>
              <a:t>General Council</a:t>
            </a:r>
            <a:endParaRPr lang="en-US"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2 Structure and Responsibility for Policy Tools within the ESCB</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286000" y="1447800"/>
            <a:ext cx="3972749" cy="4727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Decision-Making Bodies of the ECB </a:t>
            </a:r>
            <a:r>
              <a:rPr lang="en-US" sz="2000" b="0" dirty="0">
                <a:ea typeface="ヒラギノ角ゴ Pro W3" charset="-128"/>
              </a:rPr>
              <a:t>(2 of 5)</a:t>
            </a:r>
            <a:endParaRPr lang="en-US" dirty="0"/>
          </a:p>
        </p:txBody>
      </p:sp>
      <p:sp>
        <p:nvSpPr>
          <p:cNvPr id="3" name="Content Placeholder 2"/>
          <p:cNvSpPr>
            <a:spLocks noGrp="1"/>
          </p:cNvSpPr>
          <p:nvPr>
            <p:ph idx="1"/>
          </p:nvPr>
        </p:nvSpPr>
        <p:spPr/>
        <p:txBody>
          <a:bodyPr/>
          <a:lstStyle/>
          <a:p>
            <a:r>
              <a:rPr lang="en-US" sz="2200" dirty="0"/>
              <a:t>The Governing Council is the main decision-making body of the ECB responsible for formulating monetary policy in the euro area. </a:t>
            </a:r>
          </a:p>
          <a:p>
            <a:r>
              <a:rPr lang="en-US" sz="2200" dirty="0"/>
              <a:t>The main function of the Governing Council of the ECB is to conduct monetary policy with the primary objective to maintain price stability in the euro area. </a:t>
            </a:r>
          </a:p>
          <a:p>
            <a:r>
              <a:rPr lang="en-US" sz="2200" dirty="0"/>
              <a:t>The Governing Council is chaired by the ECB president and the council meets in Frankfurt on a fortnightly basis. </a:t>
            </a:r>
          </a:p>
          <a:p>
            <a:r>
              <a:rPr lang="en-US" sz="2200" dirty="0"/>
              <a:t>At the beginning of each month, the Governing Council decides on the monthly monetary policy decisions in accordance with the economic and monetary developments in the Eurozone. </a:t>
            </a:r>
            <a:endParaRPr lang="en-SG" sz="2200"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Decision-Making Bodies of the ECB </a:t>
            </a:r>
            <a:r>
              <a:rPr lang="en-US" sz="2000" b="0" dirty="0">
                <a:ea typeface="ヒラギノ角ゴ Pro W3" charset="-128"/>
              </a:rPr>
              <a:t>(3 of 5)</a:t>
            </a:r>
            <a:endParaRPr lang="en-US" dirty="0"/>
          </a:p>
        </p:txBody>
      </p:sp>
      <p:sp>
        <p:nvSpPr>
          <p:cNvPr id="3" name="Content Placeholder 2"/>
          <p:cNvSpPr>
            <a:spLocks noGrp="1"/>
          </p:cNvSpPr>
          <p:nvPr>
            <p:ph idx="1"/>
          </p:nvPr>
        </p:nvSpPr>
        <p:spPr/>
        <p:txBody>
          <a:bodyPr/>
          <a:lstStyle/>
          <a:p>
            <a:r>
              <a:rPr lang="en-US" sz="2200" dirty="0"/>
              <a:t>Euro area countries are divided into groups according to the size of their economies and the ranking of their financial sectors. The Governors from the five largest countries—Germany, France, Italy, Spain, and the Netherlands—share four voting rights. The remaining 14 countries share 11 voting rights.</a:t>
            </a:r>
            <a:endParaRPr lang="en-SG" sz="2200" dirty="0"/>
          </a:p>
          <a:p>
            <a:r>
              <a:rPr lang="en-US" sz="2200" dirty="0"/>
              <a:t>The Executive Board of the ECB is responsible for the day-to-day operations and management of the ECB and the </a:t>
            </a:r>
            <a:r>
              <a:rPr lang="en-US" sz="2200" dirty="0" err="1"/>
              <a:t>Eurosystem</a:t>
            </a:r>
            <a:r>
              <a:rPr lang="en-US" sz="2200" dirty="0"/>
              <a:t>. The Executive Board comprises the following 6 members:</a:t>
            </a:r>
          </a:p>
          <a:p>
            <a:pPr lvl="1">
              <a:buFont typeface="Arial" pitchFamily="34" charset="0"/>
              <a:buChar char="—"/>
            </a:pPr>
            <a:r>
              <a:rPr lang="en-US" sz="2200" dirty="0"/>
              <a:t> the president and the vice- president of the ECB, </a:t>
            </a:r>
          </a:p>
          <a:p>
            <a:pPr lvl="1">
              <a:buFont typeface="Arial" pitchFamily="34" charset="0"/>
              <a:buChar char="—"/>
            </a:pPr>
            <a:r>
              <a:rPr lang="en-US" sz="2200" dirty="0"/>
              <a:t>four other members who take decisions in their personal capacity</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Decision-Making Bodies of the ECB </a:t>
            </a:r>
            <a:r>
              <a:rPr lang="en-US" sz="2000" b="0" dirty="0" smtClean="0">
                <a:ea typeface="ヒラギノ角ゴ Pro W3" charset="-128"/>
              </a:rPr>
              <a:t>(4 </a:t>
            </a:r>
            <a:r>
              <a:rPr lang="en-US" sz="2000" b="0" dirty="0">
                <a:ea typeface="ヒラギノ角ゴ Pro W3" charset="-128"/>
              </a:rPr>
              <a:t>of 5)</a:t>
            </a:r>
            <a:endParaRPr lang="en-US" dirty="0"/>
          </a:p>
        </p:txBody>
      </p:sp>
      <p:sp>
        <p:nvSpPr>
          <p:cNvPr id="3" name="Content Placeholder 2"/>
          <p:cNvSpPr>
            <a:spLocks noGrp="1"/>
          </p:cNvSpPr>
          <p:nvPr>
            <p:ph idx="1"/>
          </p:nvPr>
        </p:nvSpPr>
        <p:spPr/>
        <p:txBody>
          <a:bodyPr/>
          <a:lstStyle/>
          <a:p>
            <a:r>
              <a:rPr lang="en-US" sz="2200" dirty="0"/>
              <a:t>The third decision-making body is the General Council of the ECB, which comprises the president and the vice-president of the ECB in addition to the governors of the NCBs of the 28 EU member states. </a:t>
            </a:r>
          </a:p>
          <a:p>
            <a:r>
              <a:rPr lang="en-US" sz="2200" dirty="0"/>
              <a:t>Without having voting rights, a few officials are allowed to attend the meetings of the General Council such as members of the Executive Board of the ECB, the president of the EU Council, and one member of the European Commission. </a:t>
            </a:r>
          </a:p>
        </p:txBody>
      </p:sp>
    </p:spTree>
    <p:extLst>
      <p:ext uri="{BB962C8B-B14F-4D97-AF65-F5344CB8AC3E}">
        <p14:creationId xmlns:p14="http://schemas.microsoft.com/office/powerpoint/2010/main" val="133981517"/>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Preview</a:t>
            </a:r>
            <a:endParaRPr lang="en-US" dirty="0"/>
          </a:p>
        </p:txBody>
      </p:sp>
      <p:sp>
        <p:nvSpPr>
          <p:cNvPr id="3" name="Content Placeholder 2"/>
          <p:cNvSpPr>
            <a:spLocks noGrp="1"/>
          </p:cNvSpPr>
          <p:nvPr>
            <p:ph idx="1"/>
          </p:nvPr>
        </p:nvSpPr>
        <p:spPr/>
        <p:txBody>
          <a:bodyPr/>
          <a:lstStyle/>
          <a:p>
            <a:r>
              <a:rPr lang="en-US" dirty="0">
                <a:ea typeface="ヒラギノ角ゴ Pro W3" charset="-128"/>
              </a:rPr>
              <a:t>This chapter considers the structure and activities of central banks focusing primarily on </a:t>
            </a:r>
            <a:r>
              <a:rPr lang="en-US" dirty="0"/>
              <a:t>the European Central Bank and </a:t>
            </a:r>
            <a:r>
              <a:rPr lang="en-US" dirty="0">
                <a:ea typeface="ヒラギノ角ゴ Pro W3" charset="-128"/>
              </a:rPr>
              <a:t>the Federal Reserve</a:t>
            </a:r>
            <a:r>
              <a:rPr lang="en-US" dirty="0"/>
              <a:t>.</a:t>
            </a:r>
          </a:p>
          <a:p>
            <a:r>
              <a:rPr lang="en-US" dirty="0"/>
              <a:t>Among the most important players in financial markets throughout the world are central banks, the government authorities in charge of monetary policy. </a:t>
            </a:r>
          </a:p>
          <a:p>
            <a:r>
              <a:rPr lang="en-US" dirty="0"/>
              <a:t>Central banks’ actions affect interest rates, the amount of credit, and the money supply, all  of which have direct impacts not only on financial markets but also on aggregate output and inflation</a:t>
            </a:r>
            <a:endParaRPr lang="en-US"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72873731"/>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Decision-Making Bodies of the ECB </a:t>
            </a:r>
            <a:r>
              <a:rPr lang="en-US" sz="2000" b="0" dirty="0" smtClean="0">
                <a:ea typeface="ヒラギノ角ゴ Pro W3" charset="-128"/>
              </a:rPr>
              <a:t>(5 </a:t>
            </a:r>
            <a:r>
              <a:rPr lang="en-US" sz="2000" b="0" dirty="0">
                <a:ea typeface="ヒラギノ角ゴ Pro W3" charset="-128"/>
              </a:rPr>
              <a:t>of 5)</a:t>
            </a:r>
            <a:endParaRPr lang="en-US" dirty="0"/>
          </a:p>
        </p:txBody>
      </p:sp>
      <p:sp>
        <p:nvSpPr>
          <p:cNvPr id="3" name="Content Placeholder 2"/>
          <p:cNvSpPr>
            <a:spLocks noGrp="1"/>
          </p:cNvSpPr>
          <p:nvPr>
            <p:ph idx="1"/>
          </p:nvPr>
        </p:nvSpPr>
        <p:spPr/>
        <p:txBody>
          <a:bodyPr/>
          <a:lstStyle/>
          <a:p>
            <a:r>
              <a:rPr lang="en-US" sz="2200" dirty="0"/>
              <a:t>The main task of the General Council is to encourage cooperation between the National Central Banks of the member states of the EU. </a:t>
            </a:r>
          </a:p>
          <a:p>
            <a:r>
              <a:rPr lang="en-US" sz="2200" dirty="0"/>
              <a:t>The General Council also performs important advisory functions such as collecting statistical information for the ECB, preparing the ECB’s annual reports, and standardizing the accounting and reporting operations of the NCBs. </a:t>
            </a:r>
          </a:p>
          <a:p>
            <a:r>
              <a:rPr lang="en-US" sz="2200" dirty="0"/>
              <a:t>The Statute of the ESCB and the ECB state that the General Council is a transitional body which will be dissolved when all EU member states have introduced the single currency.</a:t>
            </a:r>
            <a:endParaRPr lang="en-SG" sz="2200" dirty="0"/>
          </a:p>
        </p:txBody>
      </p:sp>
    </p:spTree>
    <p:extLst>
      <p:ext uri="{BB962C8B-B14F-4D97-AF65-F5344CB8AC3E}">
        <p14:creationId xmlns:p14="http://schemas.microsoft.com/office/powerpoint/2010/main" val="4032727424"/>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How Monetary Policy is Conducted within the ECB </a:t>
            </a:r>
            <a:r>
              <a:rPr lang="en-US" sz="2000" b="0" dirty="0">
                <a:ea typeface="ヒラギノ角ゴ Pro W3" charset="-128"/>
              </a:rPr>
              <a:t>(1 of 8)</a:t>
            </a:r>
            <a:endParaRPr lang="en-US" dirty="0"/>
          </a:p>
        </p:txBody>
      </p:sp>
      <p:sp>
        <p:nvSpPr>
          <p:cNvPr id="3" name="Content Placeholder 2"/>
          <p:cNvSpPr>
            <a:spLocks noGrp="1"/>
          </p:cNvSpPr>
          <p:nvPr>
            <p:ph idx="1"/>
          </p:nvPr>
        </p:nvSpPr>
        <p:spPr/>
        <p:txBody>
          <a:bodyPr/>
          <a:lstStyle/>
          <a:p>
            <a:r>
              <a:rPr lang="en-US" dirty="0"/>
              <a:t>The three main objectives of the ECB are to:</a:t>
            </a:r>
          </a:p>
          <a:p>
            <a:pPr lvl="1"/>
            <a:r>
              <a:rPr lang="en-US" dirty="0"/>
              <a:t>maintain price stability in the economies of the EU</a:t>
            </a:r>
          </a:p>
          <a:p>
            <a:pPr lvl="1"/>
            <a:r>
              <a:rPr lang="en-US" dirty="0"/>
              <a:t>support the economic policies of the Eurozone nations</a:t>
            </a:r>
          </a:p>
          <a:p>
            <a:pPr lvl="1"/>
            <a:r>
              <a:rPr lang="en-US" dirty="0"/>
              <a:t>ensure an independent and open market economy</a:t>
            </a:r>
          </a:p>
          <a:p>
            <a:r>
              <a:rPr lang="en-US" dirty="0"/>
              <a:t>As price stability is important for attaining economic growth and job creation, the ECB endeavors to maintain its independence from governments.</a:t>
            </a:r>
            <a:endParaRPr lang="en-SG"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How Monetary Policy is Conducted within the ECB </a:t>
            </a:r>
            <a:r>
              <a:rPr lang="en-US" sz="2000" b="0" dirty="0">
                <a:ea typeface="ヒラギノ角ゴ Pro W3" charset="-128"/>
              </a:rPr>
              <a:t>(2 of 8)</a:t>
            </a:r>
            <a:endParaRPr lang="en-US" dirty="0"/>
          </a:p>
        </p:txBody>
      </p:sp>
      <p:sp>
        <p:nvSpPr>
          <p:cNvPr id="3" name="Content Placeholder 2"/>
          <p:cNvSpPr>
            <a:spLocks noGrp="1"/>
          </p:cNvSpPr>
          <p:nvPr>
            <p:ph idx="1"/>
          </p:nvPr>
        </p:nvSpPr>
        <p:spPr/>
        <p:txBody>
          <a:bodyPr/>
          <a:lstStyle/>
          <a:p>
            <a:r>
              <a:rPr lang="en-US" sz="2100" dirty="0"/>
              <a:t>The ECB was established in 1998 and headquartered in Frankfurt, Germany. In 1999, member states of the euro area, including Germany, ceded monetary and currency control to the ECB.</a:t>
            </a:r>
          </a:p>
          <a:p>
            <a:r>
              <a:rPr lang="en-US" sz="2100" dirty="0"/>
              <a:t>The Bundesbank’s size is influential in the crafting of Eurozone’s monetary policy at the ECB. </a:t>
            </a:r>
          </a:p>
          <a:p>
            <a:r>
              <a:rPr lang="en-US" sz="2100" dirty="0"/>
              <a:t>During the European sovereign debt crises, more than five bailouts were offered to the ailing European economies with the burden lying mostly on the Bundesbank.</a:t>
            </a:r>
          </a:p>
          <a:p>
            <a:r>
              <a:rPr lang="en-US" sz="2100" dirty="0"/>
              <a:t>Bundesbank was at odds with ECB, protesting that the monetary financing of budget deficits violates the ECB’s independence from government, political, and financial influence.</a:t>
            </a:r>
            <a:endParaRPr lang="en-SG" sz="2100"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How Monetary Policy is Conducted within the ECB </a:t>
            </a:r>
            <a:r>
              <a:rPr lang="en-US" sz="2000" b="0" dirty="0">
                <a:ea typeface="ヒラギノ角ゴ Pro W3" charset="-128"/>
              </a:rPr>
              <a:t>(3 of 8)</a:t>
            </a:r>
            <a:endParaRPr lang="en-US" dirty="0"/>
          </a:p>
        </p:txBody>
      </p:sp>
      <p:sp>
        <p:nvSpPr>
          <p:cNvPr id="3" name="Content Placeholder 2"/>
          <p:cNvSpPr>
            <a:spLocks noGrp="1"/>
          </p:cNvSpPr>
          <p:nvPr>
            <p:ph idx="1"/>
          </p:nvPr>
        </p:nvSpPr>
        <p:spPr/>
        <p:txBody>
          <a:bodyPr/>
          <a:lstStyle/>
          <a:p>
            <a:r>
              <a:rPr lang="en-US" sz="2150" dirty="0"/>
              <a:t>To achieve its primary objective of price stability, the ECB aims to maintain a medium-term inflation rate closely below 2%. The Governing Council of the ECB sets the following three key policy interest rates:</a:t>
            </a:r>
            <a:endParaRPr lang="en-US" altLang="en-US" sz="2150" dirty="0">
              <a:ea typeface="ヒラギノ角ゴ Pro W3" charset="-128"/>
            </a:endParaRPr>
          </a:p>
          <a:p>
            <a:pPr lvl="1"/>
            <a:r>
              <a:rPr lang="en-US" sz="2150" dirty="0"/>
              <a:t>Deposit facility rate, which is the rate on tenders to banks. It is the most important policy rate because it provides the bulk of liquidity to the banking system and determines how far down the ECB’s </a:t>
            </a:r>
            <a:r>
              <a:rPr lang="en-US" sz="2150" b="1" dirty="0"/>
              <a:t>quantitative easing </a:t>
            </a:r>
            <a:r>
              <a:rPr lang="en-US" sz="2150" dirty="0"/>
              <a:t>program can push sovereign bond yields.</a:t>
            </a:r>
            <a:endParaRPr lang="en-SG" sz="2150" dirty="0"/>
          </a:p>
          <a:p>
            <a:pPr lvl="1"/>
            <a:r>
              <a:rPr lang="en-US" sz="2150" dirty="0"/>
              <a:t>Refinancing rate, which is the rate on overnight deposits with the </a:t>
            </a:r>
            <a:r>
              <a:rPr lang="en-US" sz="2150" dirty="0" err="1"/>
              <a:t>Eurosystem</a:t>
            </a:r>
            <a:endParaRPr lang="en-SG" sz="2150" dirty="0"/>
          </a:p>
          <a:p>
            <a:pPr lvl="1"/>
            <a:r>
              <a:rPr lang="en-US" sz="2150" dirty="0"/>
              <a:t>Marginal lending facility rate, which is the rate on overnight credit to banks from the </a:t>
            </a:r>
            <a:r>
              <a:rPr lang="en-US" sz="2150" dirty="0" err="1"/>
              <a:t>Eurosystem</a:t>
            </a:r>
            <a:endParaRPr lang="en-SG" sz="2150"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How Monetary Policy is Conducted within the ECB </a:t>
            </a:r>
            <a:r>
              <a:rPr lang="en-US" sz="2000" b="0" dirty="0">
                <a:ea typeface="ヒラギノ角ゴ Pro W3" charset="-128"/>
              </a:rPr>
              <a:t>(4 of 8)</a:t>
            </a:r>
            <a:endParaRPr lang="en-US" dirty="0"/>
          </a:p>
        </p:txBody>
      </p:sp>
      <p:sp>
        <p:nvSpPr>
          <p:cNvPr id="3" name="Content Placeholder 2"/>
          <p:cNvSpPr>
            <a:spLocks noGrp="1"/>
          </p:cNvSpPr>
          <p:nvPr>
            <p:ph idx="1"/>
          </p:nvPr>
        </p:nvSpPr>
        <p:spPr/>
        <p:txBody>
          <a:bodyPr/>
          <a:lstStyle/>
          <a:p>
            <a:r>
              <a:rPr lang="en-US" sz="2200" dirty="0"/>
              <a:t>The ECB’s operational framework consists of the following set of conventional monetary policy instruments:</a:t>
            </a:r>
            <a:endParaRPr lang="en-US" altLang="en-US" sz="2200" dirty="0">
              <a:ea typeface="ヒラギノ角ゴ Pro W3" charset="-128"/>
            </a:endParaRPr>
          </a:p>
          <a:p>
            <a:pPr lvl="1"/>
            <a:r>
              <a:rPr lang="en-US" sz="2200" dirty="0"/>
              <a:t>open market operations</a:t>
            </a:r>
            <a:endParaRPr lang="en-SG" sz="2200" dirty="0"/>
          </a:p>
          <a:p>
            <a:pPr lvl="1"/>
            <a:r>
              <a:rPr lang="en-US" sz="2200" dirty="0"/>
              <a:t>standing facilities to provide and absorb overnight liquidity</a:t>
            </a:r>
            <a:endParaRPr lang="en-SG" sz="2200" dirty="0"/>
          </a:p>
          <a:p>
            <a:pPr lvl="1"/>
            <a:r>
              <a:rPr lang="en-US" sz="2200" dirty="0"/>
              <a:t>minimum or required reserve requirements for credit institutions.</a:t>
            </a:r>
          </a:p>
          <a:p>
            <a:r>
              <a:rPr lang="en-US" sz="2200" dirty="0"/>
              <a:t>Since September 2008 , the ECB has introduced a number of unconventional or non-standard monetary policy measures to complement the regular operations of the Euro system when standard monetary policy has become ineffective at combating a falling money supply and economic recessions. </a:t>
            </a:r>
            <a:endParaRPr lang="en-SG" sz="2200"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How Monetary Policy is Conducted within the ECB </a:t>
            </a:r>
            <a:r>
              <a:rPr lang="en-US" sz="2000" b="0" dirty="0">
                <a:ea typeface="ヒラギノ角ゴ Pro W3" charset="-128"/>
              </a:rPr>
              <a:t>(5 of 8)</a:t>
            </a:r>
            <a:endParaRPr lang="en-US" dirty="0"/>
          </a:p>
        </p:txBody>
      </p:sp>
      <p:sp>
        <p:nvSpPr>
          <p:cNvPr id="3" name="Content Placeholder 2"/>
          <p:cNvSpPr>
            <a:spLocks noGrp="1"/>
          </p:cNvSpPr>
          <p:nvPr>
            <p:ph idx="1"/>
          </p:nvPr>
        </p:nvSpPr>
        <p:spPr/>
        <p:txBody>
          <a:bodyPr/>
          <a:lstStyle/>
          <a:p>
            <a:r>
              <a:rPr lang="en-US" sz="2100" dirty="0"/>
              <a:t>The unconventional monetary policy measures include:</a:t>
            </a:r>
            <a:endParaRPr lang="en-US" altLang="en-US" sz="2100" dirty="0">
              <a:ea typeface="ヒラギノ角ゴ Pro W3" charset="-128"/>
            </a:endParaRPr>
          </a:p>
          <a:p>
            <a:pPr lvl="1"/>
            <a:r>
              <a:rPr lang="en-US" sz="2100" dirty="0"/>
              <a:t>Emergency liquidity assistance (ELA)—that provides liquidity and loans exceptionally to solvent banking and financial institutions that are facing temporary liquidity problems.</a:t>
            </a:r>
          </a:p>
          <a:p>
            <a:pPr lvl="1"/>
            <a:r>
              <a:rPr lang="en-US" sz="2100" dirty="0"/>
              <a:t>Quantitative easing, where central banks buy sovereign bonds and/or other financial assets from commercial banks and financial institutions to increase money supply and stimulate the economy. Examples of these are the asset purchase </a:t>
            </a:r>
            <a:r>
              <a:rPr lang="en-US" sz="2100" dirty="0" err="1"/>
              <a:t>programmes</a:t>
            </a:r>
            <a:r>
              <a:rPr lang="en-US" sz="2100" dirty="0"/>
              <a:t> (APP) and the Securities Market </a:t>
            </a:r>
            <a:r>
              <a:rPr lang="en-US" sz="2100" dirty="0" err="1"/>
              <a:t>Programme</a:t>
            </a:r>
            <a:r>
              <a:rPr lang="en-US" sz="2100" dirty="0"/>
              <a:t> (SMP).The APP includes purchases of public sector securities, private sector bonds, and asset-backed securities while the SMP strictly limits purchases of government bonds by the </a:t>
            </a:r>
            <a:r>
              <a:rPr lang="en-US" sz="2100" dirty="0" err="1"/>
              <a:t>Eurosystem</a:t>
            </a:r>
            <a:r>
              <a:rPr lang="en-US" sz="2100" dirty="0"/>
              <a:t> to secondary markets. </a:t>
            </a:r>
            <a:endParaRPr lang="en-SG" sz="2100"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How Monetary Policy is Conducted within the ECB </a:t>
            </a:r>
            <a:r>
              <a:rPr lang="en-US" sz="2000" b="0" dirty="0">
                <a:ea typeface="ヒラギノ角ゴ Pro W3" charset="-128"/>
              </a:rPr>
              <a:t>(6 of 8)</a:t>
            </a:r>
            <a:endParaRPr lang="en-US" dirty="0"/>
          </a:p>
        </p:txBody>
      </p:sp>
      <p:sp>
        <p:nvSpPr>
          <p:cNvPr id="3" name="Content Placeholder 2"/>
          <p:cNvSpPr>
            <a:spLocks noGrp="1"/>
          </p:cNvSpPr>
          <p:nvPr>
            <p:ph idx="1"/>
          </p:nvPr>
        </p:nvSpPr>
        <p:spPr/>
        <p:txBody>
          <a:bodyPr/>
          <a:lstStyle/>
          <a:p>
            <a:r>
              <a:rPr lang="en-US" dirty="0"/>
              <a:t>The non-traditional monetary policy tools were temporary and aimed at providing liquidity to financial markets and reducing pressures on interest rates. </a:t>
            </a:r>
          </a:p>
          <a:p>
            <a:r>
              <a:rPr lang="en-US" dirty="0"/>
              <a:t>Since 2014, the ECB has introduced a negative interest rate policy (NIRP) on bank deposits in order to reduce the slowdown in the economy.</a:t>
            </a:r>
          </a:p>
          <a:p>
            <a:r>
              <a:rPr lang="en-US" dirty="0"/>
              <a:t>The ECB itself does not conduct monetary policies, but assigns these tasks to the central banks. For example, in the case of the quantitative easing program, the 19 National Central Banks are tasked with buying bonds in their respective sovereign bond markets.</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How Monetary Policy is Conducted within the ECB </a:t>
            </a:r>
            <a:r>
              <a:rPr lang="en-US" sz="2000" b="0" dirty="0">
                <a:ea typeface="ヒラギノ角ゴ Pro W3" charset="-128"/>
              </a:rPr>
              <a:t>(7 of 8)</a:t>
            </a:r>
            <a:endParaRPr lang="en-US" dirty="0"/>
          </a:p>
        </p:txBody>
      </p:sp>
      <p:sp>
        <p:nvSpPr>
          <p:cNvPr id="3" name="Content Placeholder 2"/>
          <p:cNvSpPr>
            <a:spLocks noGrp="1"/>
          </p:cNvSpPr>
          <p:nvPr>
            <p:ph idx="1"/>
          </p:nvPr>
        </p:nvSpPr>
        <p:spPr/>
        <p:txBody>
          <a:bodyPr/>
          <a:lstStyle/>
          <a:p>
            <a:r>
              <a:rPr lang="en-US" sz="2200" dirty="0"/>
              <a:t>Are Non-Euro Central Banks Constrained by Membership of the EU?</a:t>
            </a:r>
          </a:p>
          <a:p>
            <a:pPr lvl="1"/>
            <a:r>
              <a:rPr lang="en-US" sz="2000" dirty="0"/>
              <a:t>The 19 euro area nations share a common currency, joint monetary policy rules, and flexible labor mobility. However, the Eurozone lacks intra-country fiscal budgetary transfers that are an essential shock absorbing mechanism. </a:t>
            </a:r>
          </a:p>
          <a:p>
            <a:pPr lvl="1"/>
            <a:r>
              <a:rPr lang="en-US" sz="2000" dirty="0"/>
              <a:t>Strong sentiments of national pride, the imperfect labor market conditions and the infeasibility of fiscal integration have impelled many EU nations to refrain from adopting the euro. </a:t>
            </a:r>
          </a:p>
          <a:p>
            <a:pPr lvl="1"/>
            <a:r>
              <a:rPr lang="en-US" sz="2000" dirty="0"/>
              <a:t>The most important disadvantage that non-Eurozone EU nations  wanted to avoid was the loss of their fiscal and/or monetary autonomy. The non-Eurozone EU nations wanted to retain the ability to freely conduct and implement their home-grown fiscal and monetary policies.</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How Monetary Policy is Conducted within the ECB </a:t>
            </a:r>
            <a:r>
              <a:rPr lang="en-US" sz="2000" b="0" dirty="0">
                <a:ea typeface="ヒラギノ角ゴ Pro W3" charset="-128"/>
              </a:rPr>
              <a:t>(8 of 8)</a:t>
            </a:r>
            <a:endParaRPr lang="en-US" dirty="0"/>
          </a:p>
        </p:txBody>
      </p:sp>
      <p:sp>
        <p:nvSpPr>
          <p:cNvPr id="3" name="Content Placeholder 2"/>
          <p:cNvSpPr>
            <a:spLocks noGrp="1"/>
          </p:cNvSpPr>
          <p:nvPr>
            <p:ph idx="1"/>
          </p:nvPr>
        </p:nvSpPr>
        <p:spPr/>
        <p:txBody>
          <a:bodyPr/>
          <a:lstStyle/>
          <a:p>
            <a:r>
              <a:rPr lang="en-US" sz="2200" dirty="0"/>
              <a:t>Are Non-Euro Central Banks Constrained by Membership of the EU? (contd.)</a:t>
            </a:r>
          </a:p>
          <a:p>
            <a:pPr lvl="1"/>
            <a:r>
              <a:rPr lang="en-US" sz="2000" dirty="0"/>
              <a:t>EU rulings allow domestic central banks to freely implement conventional monetary policies. </a:t>
            </a:r>
          </a:p>
          <a:p>
            <a:pPr lvl="1"/>
            <a:r>
              <a:rPr lang="en-US" sz="2000" dirty="0"/>
              <a:t>However, the stimulus programs and unconventional monetary policies undertaken by the central banks of non-Eurozone EU states during both the global financial crisis and the European Sovereign Crisis had to be conducted in coordination with the European Central Bank. These are only special cases at the unusual times of financial crises.</a:t>
            </a:r>
          </a:p>
          <a:p>
            <a:pPr lvl="1"/>
            <a:r>
              <a:rPr lang="en-US" sz="2000" dirty="0"/>
              <a:t>Under normal conditions, non-Euro zone EU central banks are not constrained by their countries’ membership of the EU.</a:t>
            </a:r>
            <a:endParaRPr lang="en-SG" sz="2000"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The Federal Reserve System </a:t>
            </a:r>
            <a:r>
              <a:rPr lang="en-US" sz="2000" b="0" dirty="0">
                <a:ea typeface="ヒラギノ角ゴ Pro W3" charset="-128"/>
              </a:rPr>
              <a:t>(1 of </a:t>
            </a:r>
            <a:r>
              <a:rPr lang="en-US" sz="2000" b="0" dirty="0" smtClean="0">
                <a:ea typeface="ヒラギノ角ゴ Pro W3" charset="-128"/>
              </a:rPr>
              <a:t>4)</a:t>
            </a:r>
            <a:endParaRPr lang="en-US" dirty="0"/>
          </a:p>
        </p:txBody>
      </p:sp>
      <p:sp>
        <p:nvSpPr>
          <p:cNvPr id="3" name="Content Placeholder 2"/>
          <p:cNvSpPr>
            <a:spLocks noGrp="1"/>
          </p:cNvSpPr>
          <p:nvPr>
            <p:ph idx="1"/>
          </p:nvPr>
        </p:nvSpPr>
        <p:spPr/>
        <p:txBody>
          <a:bodyPr/>
          <a:lstStyle/>
          <a:p>
            <a:r>
              <a:rPr lang="en-US" dirty="0"/>
              <a:t>The </a:t>
            </a:r>
            <a:r>
              <a:rPr lang="en-US" b="1" dirty="0"/>
              <a:t>Federal Reserve System</a:t>
            </a:r>
            <a:r>
              <a:rPr lang="en-US" dirty="0"/>
              <a:t>, also known as the Federal Reserve bank or the Fed for short, is one of the largest and most influential central banks in the world. </a:t>
            </a:r>
          </a:p>
          <a:p>
            <a:r>
              <a:rPr lang="en-US" dirty="0"/>
              <a:t>The Fed is an independent entity that is privately owned by its member banks. </a:t>
            </a:r>
          </a:p>
          <a:p>
            <a:r>
              <a:rPr lang="en-US" dirty="0"/>
              <a:t>The Fed is subject to oversight from Congress that periodically reviews its activities.</a:t>
            </a:r>
          </a:p>
          <a:p>
            <a:r>
              <a:rPr lang="en-US" dirty="0"/>
              <a:t>The Fed supervises and regulates the nation’s financial institutions and simultaneously serves as their banker.</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t>
            </a:r>
            <a:r>
              <a:rPr lang="en-US" dirty="0" smtClean="0"/>
              <a:t>Objectives </a:t>
            </a:r>
            <a:r>
              <a:rPr lang="en-US" sz="2000" b="0" dirty="0" smtClean="0"/>
              <a:t>(1 of 2)</a:t>
            </a:r>
            <a:endParaRPr lang="en-US" b="0" dirty="0"/>
          </a:p>
        </p:txBody>
      </p:sp>
      <p:sp>
        <p:nvSpPr>
          <p:cNvPr id="3" name="Content Placeholder 2"/>
          <p:cNvSpPr>
            <a:spLocks noGrp="1"/>
          </p:cNvSpPr>
          <p:nvPr>
            <p:ph idx="1"/>
          </p:nvPr>
        </p:nvSpPr>
        <p:spPr/>
        <p:txBody>
          <a:bodyPr/>
          <a:lstStyle/>
          <a:p>
            <a:r>
              <a:rPr lang="en-US" dirty="0">
                <a:ea typeface="ヒラギノ角ゴ Pro W3" charset="-128"/>
              </a:rPr>
              <a:t>Recognize the historical context of the development of the </a:t>
            </a:r>
            <a:r>
              <a:rPr lang="en-US" dirty="0"/>
              <a:t>central banking system</a:t>
            </a:r>
            <a:r>
              <a:rPr lang="en-US" dirty="0">
                <a:ea typeface="ヒラギノ角ゴ Pro W3" charset="-128"/>
              </a:rPr>
              <a:t>.</a:t>
            </a:r>
          </a:p>
          <a:p>
            <a:r>
              <a:rPr lang="en-US" dirty="0">
                <a:ea typeface="ヒラギノ角ゴ Pro W3" charset="-128"/>
              </a:rPr>
              <a:t>Describe the key features and functions of </a:t>
            </a:r>
            <a:r>
              <a:rPr lang="en-US" dirty="0"/>
              <a:t>a central bank</a:t>
            </a:r>
            <a:r>
              <a:rPr lang="en-US" dirty="0">
                <a:ea typeface="ヒラギノ角ゴ Pro W3" charset="-128"/>
              </a:rPr>
              <a:t>.</a:t>
            </a:r>
            <a:r>
              <a:rPr lang="en-US" dirty="0"/>
              <a:t> Discuss the European Central Bank (ECB) and the Federal Reserve System.</a:t>
            </a:r>
            <a:endParaRPr lang="en-US" dirty="0">
              <a:ea typeface="ヒラギノ角ゴ Pro W3" charset="-128"/>
            </a:endParaRPr>
          </a:p>
          <a:p>
            <a:r>
              <a:rPr lang="en-US" dirty="0">
                <a:ea typeface="ヒラギノ角ゴ Pro W3" charset="-128"/>
              </a:rPr>
              <a:t>Discuss the structure and degree of independence of the Bank of Canada, the Bank of Japan, and the People’s Bank of China.</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The Federal Reserve System </a:t>
            </a:r>
            <a:r>
              <a:rPr lang="en-US" sz="2000" b="0" dirty="0">
                <a:ea typeface="ヒラギノ角ゴ Pro W3" charset="-128"/>
              </a:rPr>
              <a:t>(2 of </a:t>
            </a:r>
            <a:r>
              <a:rPr lang="en-US" sz="2000" b="0" dirty="0" smtClean="0">
                <a:ea typeface="ヒラギノ角ゴ Pro W3" charset="-128"/>
              </a:rPr>
              <a:t>4)</a:t>
            </a:r>
            <a:endParaRPr lang="en-US" dirty="0"/>
          </a:p>
        </p:txBody>
      </p:sp>
      <p:sp>
        <p:nvSpPr>
          <p:cNvPr id="3" name="Content Placeholder 2"/>
          <p:cNvSpPr>
            <a:spLocks noGrp="1"/>
          </p:cNvSpPr>
          <p:nvPr>
            <p:ph idx="1"/>
          </p:nvPr>
        </p:nvSpPr>
        <p:spPr/>
        <p:txBody>
          <a:bodyPr/>
          <a:lstStyle/>
          <a:p>
            <a:r>
              <a:rPr lang="en-US" dirty="0">
                <a:ea typeface="ヒラギノ角ゴ Pro W3" charset="-128"/>
              </a:rPr>
              <a:t>The Federal Reserve Bank of New York plays a special role in the Federal Reserve System for several reasons. </a:t>
            </a:r>
          </a:p>
          <a:p>
            <a:pPr lvl="1"/>
            <a:r>
              <a:rPr lang="en-US" dirty="0">
                <a:ea typeface="ヒラギノ角ゴ Pro W3" charset="-128"/>
              </a:rPr>
              <a:t>First, its district contains many of the largest commercial banks in the United States, the safety and soundness of which are paramount to the health of the U.S. financial system.</a:t>
            </a:r>
          </a:p>
          <a:p>
            <a:pPr lvl="1"/>
            <a:r>
              <a:rPr lang="en-US" dirty="0">
                <a:ea typeface="ヒラギノ角ゴ Pro W3" charset="-128"/>
              </a:rPr>
              <a:t>The second reason for the New York Fed’s special role is its active involvement in the bond and foreign exchange markets.</a:t>
            </a:r>
            <a:endParaRPr lang="en-US" dirty="0"/>
          </a:p>
        </p:txBody>
      </p:sp>
    </p:spTree>
    <p:extLst>
      <p:ext uri="{BB962C8B-B14F-4D97-AF65-F5344CB8AC3E}">
        <p14:creationId xmlns:p14="http://schemas.microsoft.com/office/powerpoint/2010/main" val="2409505252"/>
      </p:ext>
    </p:extLst>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The Federal Reserve System </a:t>
            </a:r>
            <a:r>
              <a:rPr lang="en-US" sz="2000" b="0" dirty="0">
                <a:ea typeface="ヒラギノ角ゴ Pro W3" charset="-128"/>
              </a:rPr>
              <a:t>(3 of </a:t>
            </a:r>
            <a:r>
              <a:rPr lang="en-US" sz="2000" b="0" dirty="0" smtClean="0">
                <a:ea typeface="ヒラギノ角ゴ Pro W3" charset="-128"/>
              </a:rPr>
              <a:t>4)</a:t>
            </a:r>
            <a:endParaRPr lang="en-US" dirty="0"/>
          </a:p>
        </p:txBody>
      </p:sp>
      <p:sp>
        <p:nvSpPr>
          <p:cNvPr id="3" name="Content Placeholder 2"/>
          <p:cNvSpPr>
            <a:spLocks noGrp="1"/>
          </p:cNvSpPr>
          <p:nvPr>
            <p:ph idx="1"/>
          </p:nvPr>
        </p:nvSpPr>
        <p:spPr/>
        <p:txBody>
          <a:bodyPr/>
          <a:lstStyle/>
          <a:p>
            <a:r>
              <a:rPr lang="en-US" dirty="0"/>
              <a:t>The Federal Reserve System consists of the following</a:t>
            </a:r>
            <a:r>
              <a:rPr lang="en-US" altLang="en-US" dirty="0">
                <a:ea typeface="ヒラギノ角ゴ Pro W3" charset="-128"/>
              </a:rPr>
              <a:t>:</a:t>
            </a:r>
          </a:p>
          <a:p>
            <a:pPr lvl="1"/>
            <a:r>
              <a:rPr lang="en-US" sz="2200" b="1" dirty="0"/>
              <a:t>The Federal Reserve Board of Governors (FRB) </a:t>
            </a:r>
            <a:r>
              <a:rPr lang="en-US" sz="2200" dirty="0"/>
              <a:t>which mainly assumes regulatory and supervisory responsibilities over member banks.</a:t>
            </a:r>
          </a:p>
          <a:p>
            <a:pPr lvl="1"/>
            <a:r>
              <a:rPr lang="en-US" sz="2200" dirty="0">
                <a:solidFill>
                  <a:srgbClr val="FF0000"/>
                </a:solidFill>
              </a:rPr>
              <a:t>The </a:t>
            </a:r>
            <a:r>
              <a:rPr lang="en-US" sz="2200" b="1" dirty="0">
                <a:solidFill>
                  <a:srgbClr val="FF0000"/>
                </a:solidFill>
              </a:rPr>
              <a:t>Federal Open Market Committee (FOMC)</a:t>
            </a:r>
            <a:r>
              <a:rPr lang="en-US" sz="2200" dirty="0">
                <a:solidFill>
                  <a:srgbClr val="FF0000"/>
                </a:solidFill>
              </a:rPr>
              <a:t>: comprises 12 members— seven members of the Federal Reserve Board of Governors, president of the Federal Reserve bank of New York, and 4 of the regional Federal Reserve bank presidents</a:t>
            </a:r>
            <a:r>
              <a:rPr lang="en-US" sz="2200" dirty="0" smtClean="0">
                <a:solidFill>
                  <a:srgbClr val="FF0000"/>
                </a:solidFill>
              </a:rPr>
              <a:t>.</a:t>
            </a:r>
          </a:p>
          <a:p>
            <a:pPr lvl="2"/>
            <a:r>
              <a:rPr lang="en-US" sz="2200" dirty="0" smtClean="0">
                <a:solidFill>
                  <a:srgbClr val="FF0000"/>
                </a:solidFill>
              </a:rPr>
              <a:t>Voting member</a:t>
            </a:r>
            <a:r>
              <a:rPr lang="en-US" sz="2200" baseline="0" dirty="0" smtClean="0">
                <a:solidFill>
                  <a:srgbClr val="FF0000"/>
                </a:solidFill>
              </a:rPr>
              <a:t> in 2020: </a:t>
            </a:r>
            <a:r>
              <a:rPr lang="en-US" altLang="zh-TW" sz="2000" dirty="0">
                <a:hlinkClick r:id="rId2"/>
              </a:rPr>
              <a:t>https://www.federalreserve.gov/monetarypolicy/fomc.htm</a:t>
            </a:r>
            <a:endParaRPr lang="en-US" sz="2200" dirty="0">
              <a:solidFill>
                <a:srgbClr val="FF0000"/>
              </a:solidFill>
            </a:endParaRPr>
          </a:p>
          <a:p>
            <a:pPr lvl="2"/>
            <a:r>
              <a:rPr lang="en-US" sz="2200" dirty="0"/>
              <a:t> The FOMC convenes eight times a year to </a:t>
            </a:r>
            <a:r>
              <a:rPr lang="en-US" sz="2200" dirty="0">
                <a:solidFill>
                  <a:srgbClr val="FF0000"/>
                </a:solidFill>
              </a:rPr>
              <a:t>decide on the interest rates and monetary policy.</a:t>
            </a:r>
          </a:p>
        </p:txBody>
      </p:sp>
    </p:spTree>
    <p:extLst>
      <p:ext uri="{BB962C8B-B14F-4D97-AF65-F5344CB8AC3E}">
        <p14:creationId xmlns:p14="http://schemas.microsoft.com/office/powerpoint/2010/main" val="3725799848"/>
      </p:ext>
    </p:extLst>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en-US" dirty="0">
                <a:ea typeface="ヒラギノ角ゴ Pro W3" charset="-128"/>
              </a:rPr>
              <a:t>The Federal Reserve System </a:t>
            </a:r>
            <a:r>
              <a:rPr lang="en-US" altLang="zh-TW" sz="2000" b="0" dirty="0" smtClean="0">
                <a:ea typeface="ヒラギノ角ゴ Pro W3" charset="-128"/>
              </a:rPr>
              <a:t>(4 </a:t>
            </a:r>
            <a:r>
              <a:rPr lang="en-US" altLang="zh-TW" sz="2000" b="0" dirty="0">
                <a:ea typeface="ヒラギノ角ゴ Pro W3" charset="-128"/>
              </a:rPr>
              <a:t>of </a:t>
            </a:r>
            <a:r>
              <a:rPr lang="en-US" altLang="zh-TW" sz="2000" b="0" dirty="0" smtClean="0">
                <a:ea typeface="ヒラギノ角ゴ Pro W3" charset="-128"/>
              </a:rPr>
              <a:t>4)</a:t>
            </a:r>
            <a:endParaRPr lang="zh-TW" altLang="en-US" dirty="0"/>
          </a:p>
        </p:txBody>
      </p:sp>
      <p:sp>
        <p:nvSpPr>
          <p:cNvPr id="3" name="內容版面配置區 2"/>
          <p:cNvSpPr>
            <a:spLocks noGrp="1"/>
          </p:cNvSpPr>
          <p:nvPr>
            <p:ph idx="1"/>
          </p:nvPr>
        </p:nvSpPr>
        <p:spPr/>
        <p:txBody>
          <a:bodyPr/>
          <a:lstStyle/>
          <a:p>
            <a:r>
              <a:rPr lang="en-US" altLang="zh-TW" dirty="0" smtClean="0"/>
              <a:t>The 12 Federal Reserve banks that are located in major cities throughout the nation</a:t>
            </a:r>
          </a:p>
          <a:p>
            <a:r>
              <a:rPr lang="en-US" altLang="zh-TW" dirty="0" smtClean="0"/>
              <a:t>Private U.S. member banks</a:t>
            </a:r>
          </a:p>
          <a:p>
            <a:r>
              <a:rPr lang="en-US" altLang="zh-TW" dirty="0" smtClean="0"/>
              <a:t>The Federal Advisory Council</a:t>
            </a:r>
            <a:endParaRPr lang="zh-TW" altLang="en-US" dirty="0"/>
          </a:p>
        </p:txBody>
      </p:sp>
    </p:spTree>
    <p:extLst>
      <p:ext uri="{BB962C8B-B14F-4D97-AF65-F5344CB8AC3E}">
        <p14:creationId xmlns:p14="http://schemas.microsoft.com/office/powerpoint/2010/main" val="19757709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ECB and the Fed </a:t>
            </a:r>
            <a:r>
              <a:rPr lang="en-US" sz="2000" b="0" dirty="0">
                <a:ea typeface="ヒラギノ角ゴ Pro W3" charset="-128"/>
              </a:rPr>
              <a:t>(1 of 3)</a:t>
            </a:r>
            <a:endParaRPr lang="en-US" dirty="0"/>
          </a:p>
        </p:txBody>
      </p:sp>
      <p:sp>
        <p:nvSpPr>
          <p:cNvPr id="3" name="Content Placeholder 2"/>
          <p:cNvSpPr>
            <a:spLocks noGrp="1"/>
          </p:cNvSpPr>
          <p:nvPr>
            <p:ph idx="1"/>
          </p:nvPr>
        </p:nvSpPr>
        <p:spPr/>
        <p:txBody>
          <a:bodyPr/>
          <a:lstStyle/>
          <a:p>
            <a:r>
              <a:rPr lang="en-US" sz="2300" dirty="0"/>
              <a:t>Both the ECB and the Fed are entities that bind a number of regional central banks together, 19 National Central Banks for the ECB and 12 regional Federal Reserve banks for the Fed.</a:t>
            </a:r>
          </a:p>
          <a:p>
            <a:r>
              <a:rPr lang="en-US" sz="2300" dirty="0">
                <a:solidFill>
                  <a:srgbClr val="FF0000"/>
                </a:solidFill>
              </a:rPr>
              <a:t>Both are independent institutions with a decentralized structure</a:t>
            </a:r>
          </a:p>
          <a:p>
            <a:r>
              <a:rPr lang="en-US" sz="2300" dirty="0"/>
              <a:t>The ECB supports political independence and makes monetary policy decisions independent of political authorities. </a:t>
            </a:r>
          </a:p>
          <a:p>
            <a:r>
              <a:rPr lang="en-US" sz="2300" dirty="0">
                <a:solidFill>
                  <a:srgbClr val="FF0000"/>
                </a:solidFill>
              </a:rPr>
              <a:t>The Fed is highly independent of the government</a:t>
            </a:r>
            <a:r>
              <a:rPr lang="en-US" sz="2300" dirty="0"/>
              <a:t> </a:t>
            </a:r>
            <a:r>
              <a:rPr lang="en-US" sz="2300" dirty="0">
                <a:solidFill>
                  <a:srgbClr val="FF0000"/>
                </a:solidFill>
              </a:rPr>
              <a:t>and reports to the Congress. </a:t>
            </a:r>
            <a:endParaRPr lang="en-SG" sz="2300" dirty="0">
              <a:solidFill>
                <a:srgbClr val="FF0000"/>
              </a:solidFill>
            </a:endParaRPr>
          </a:p>
        </p:txBody>
      </p:sp>
    </p:spTree>
    <p:extLst>
      <p:ext uri="{BB962C8B-B14F-4D97-AF65-F5344CB8AC3E}">
        <p14:creationId xmlns:p14="http://schemas.microsoft.com/office/powerpoint/2010/main" val="3733518366"/>
      </p:ext>
    </p:extLst>
  </p:cSld>
  <p:clrMapOvr>
    <a:masterClrMapping/>
  </p:clrMapOvr>
  <p:transition spd="slow">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ECB and the Fed </a:t>
            </a:r>
            <a:r>
              <a:rPr lang="en-US" sz="2000" b="0" dirty="0">
                <a:ea typeface="ヒラギノ角ゴ Pro W3" charset="-128"/>
              </a:rPr>
              <a:t>(2 of 3)</a:t>
            </a:r>
            <a:endParaRPr lang="en-US" dirty="0"/>
          </a:p>
        </p:txBody>
      </p:sp>
      <p:sp>
        <p:nvSpPr>
          <p:cNvPr id="3" name="Content Placeholder 2"/>
          <p:cNvSpPr>
            <a:spLocks noGrp="1"/>
          </p:cNvSpPr>
          <p:nvPr>
            <p:ph idx="1"/>
          </p:nvPr>
        </p:nvSpPr>
        <p:spPr/>
        <p:txBody>
          <a:bodyPr/>
          <a:lstStyle/>
          <a:p>
            <a:r>
              <a:rPr lang="en-US" sz="2200" dirty="0">
                <a:ea typeface="ヒラギノ角ゴ Pro W3" charset="-128"/>
              </a:rPr>
              <a:t>Important differences between the structure of the </a:t>
            </a:r>
            <a:r>
              <a:rPr lang="en-US" sz="2200" dirty="0" err="1">
                <a:ea typeface="ヒラギノ角ゴ Pro W3" charset="-128"/>
              </a:rPr>
              <a:t>Eurosystem</a:t>
            </a:r>
            <a:r>
              <a:rPr lang="en-US" sz="2200" dirty="0">
                <a:ea typeface="ヒラギノ角ゴ Pro W3" charset="-128"/>
              </a:rPr>
              <a:t> and that of the Fed: </a:t>
            </a:r>
          </a:p>
          <a:p>
            <a:pPr lvl="1"/>
            <a:r>
              <a:rPr lang="en-US" sz="2200" dirty="0">
                <a:ea typeface="ヒラギノ角ゴ Pro W3" charset="-128"/>
              </a:rPr>
              <a:t>The primary objective of the ECB is to achieve price stability. </a:t>
            </a:r>
            <a:r>
              <a:rPr lang="en-US" sz="2200" dirty="0">
                <a:solidFill>
                  <a:srgbClr val="FF0000"/>
                </a:solidFill>
                <a:ea typeface="ヒラギノ角ゴ Pro W3" charset="-128"/>
              </a:rPr>
              <a:t>On the other hand, the Fed’s dual mandate and monetary policy objective is to deliver price stability and consequently to support the macroeconomic objectives including those for growth and employment.</a:t>
            </a:r>
            <a:r>
              <a:rPr lang="en-US" sz="2200" dirty="0">
                <a:ea typeface="ヒラギノ角ゴ Pro W3" charset="-128"/>
              </a:rPr>
              <a:t> The Fed often ignores the temporary effects of price changes since it considers unemployment to be a much bigger priority. </a:t>
            </a:r>
          </a:p>
          <a:p>
            <a:pPr lvl="1"/>
            <a:r>
              <a:rPr lang="en-US" sz="2200" dirty="0">
                <a:ea typeface="ヒラギノ角ゴ Pro W3" charset="-128"/>
              </a:rPr>
              <a:t>The budgets of the Federal Reserve banks are controlled by the Board of Governors, whereas the National Central Banks control their own budgets and the budget of the ECB in Frankfurt.</a:t>
            </a:r>
            <a:endParaRPr lang="en-US" sz="2200"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ECB and the Fed </a:t>
            </a:r>
            <a:r>
              <a:rPr lang="en-US" sz="2000" b="0" dirty="0">
                <a:ea typeface="ヒラギノ角ゴ Pro W3" charset="-128"/>
              </a:rPr>
              <a:t>(3 of 3)</a:t>
            </a:r>
            <a:endParaRPr lang="en-US" dirty="0"/>
          </a:p>
        </p:txBody>
      </p:sp>
      <p:sp>
        <p:nvSpPr>
          <p:cNvPr id="3" name="Content Placeholder 2"/>
          <p:cNvSpPr>
            <a:spLocks noGrp="1"/>
          </p:cNvSpPr>
          <p:nvPr>
            <p:ph idx="1"/>
          </p:nvPr>
        </p:nvSpPr>
        <p:spPr/>
        <p:txBody>
          <a:bodyPr/>
          <a:lstStyle/>
          <a:p>
            <a:pPr lvl="1"/>
            <a:r>
              <a:rPr lang="en-US" sz="2200" dirty="0">
                <a:ea typeface="ヒラギノ角ゴ Pro W3" charset="-128"/>
              </a:rPr>
              <a:t>The monetary operations of the Euro system are not centralized but conducted by the National Central Banks while </a:t>
            </a:r>
            <a:r>
              <a:rPr lang="en-US" sz="2200" dirty="0">
                <a:solidFill>
                  <a:srgbClr val="FF0000"/>
                </a:solidFill>
                <a:ea typeface="ヒラギノ角ゴ Pro W3" charset="-128"/>
              </a:rPr>
              <a:t>monetary operations are centralized in the Federal Reserve System</a:t>
            </a:r>
            <a:r>
              <a:rPr lang="en-US" sz="2200" dirty="0">
                <a:ea typeface="ヒラギノ角ゴ Pro W3" charset="-128"/>
              </a:rPr>
              <a:t>. </a:t>
            </a:r>
          </a:p>
          <a:p>
            <a:pPr lvl="1"/>
            <a:r>
              <a:rPr lang="en-US" sz="2200" dirty="0">
                <a:ea typeface="ヒラギノ角ゴ Pro W3" charset="-128"/>
              </a:rPr>
              <a:t>The ECB is not involved in supervision and regulation of financial institutions as these tasks are left to the individual countries in the European Monetary Union, while the Federal Reserve is involved in these areas. </a:t>
            </a:r>
          </a:p>
          <a:p>
            <a:pPr lvl="1"/>
            <a:r>
              <a:rPr lang="en-US" sz="2200" dirty="0">
                <a:ea typeface="ヒラギノ角ゴ Pro W3" charset="-128"/>
              </a:rPr>
              <a:t>In financing fiscal budget deficits, the Fed buys government bonds outright, while the ECB accepts them as collateral for new loans to the banking system.</a:t>
            </a:r>
            <a:endParaRPr lang="en-US" sz="2200" dirty="0"/>
          </a:p>
        </p:txBody>
      </p:sp>
    </p:spTree>
    <p:extLst>
      <p:ext uri="{BB962C8B-B14F-4D97-AF65-F5344CB8AC3E}">
        <p14:creationId xmlns:p14="http://schemas.microsoft.com/office/powerpoint/2010/main" val="2238374126"/>
      </p:ext>
    </p:extLst>
  </p:cSld>
  <p:clrMapOvr>
    <a:masterClrMapping/>
  </p:clrMapOvr>
  <p:transition spd="slow">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Bank of England </a:t>
            </a:r>
            <a:r>
              <a:rPr lang="en-US" sz="2000" b="0" dirty="0">
                <a:ea typeface="ヒラギノ角ゴ Pro W3" charset="-128"/>
              </a:rPr>
              <a:t>(1 of 4)</a:t>
            </a:r>
            <a:endParaRPr lang="en-US" dirty="0"/>
          </a:p>
        </p:txBody>
      </p:sp>
      <p:sp>
        <p:nvSpPr>
          <p:cNvPr id="3" name="Content Placeholder 2"/>
          <p:cNvSpPr>
            <a:spLocks noGrp="1"/>
          </p:cNvSpPr>
          <p:nvPr>
            <p:ph idx="1"/>
          </p:nvPr>
        </p:nvSpPr>
        <p:spPr/>
        <p:txBody>
          <a:bodyPr/>
          <a:lstStyle/>
          <a:p>
            <a:r>
              <a:rPr lang="en-US" dirty="0"/>
              <a:t>The British central bank or the Bank of England (BoE), known as the ‘Old Lady’ of </a:t>
            </a:r>
            <a:r>
              <a:rPr lang="en-US" dirty="0" err="1"/>
              <a:t>Threadneedle</a:t>
            </a:r>
            <a:r>
              <a:rPr lang="en-US" dirty="0"/>
              <a:t> Street, was founded in 1694. </a:t>
            </a:r>
          </a:p>
          <a:p>
            <a:r>
              <a:rPr lang="en-US" dirty="0"/>
              <a:t>As the second-oldest central bank in the world, the BoE model has been the basis of most other central banks of the world.</a:t>
            </a:r>
          </a:p>
          <a:p>
            <a:r>
              <a:rPr lang="en-US" dirty="0"/>
              <a:t>The BoE is accountable to the U.K. Parliament.  As the United Kingdom is not a member of the euro area, the BoE makes its monetary policy decisions independently from the ECB.</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Bank of England </a:t>
            </a:r>
            <a:r>
              <a:rPr lang="en-US" sz="2000" b="0" dirty="0" smtClean="0">
                <a:ea typeface="ヒラギノ角ゴ Pro W3" charset="-128"/>
              </a:rPr>
              <a:t>(2 </a:t>
            </a:r>
            <a:r>
              <a:rPr lang="en-US" sz="2000" b="0" dirty="0">
                <a:ea typeface="ヒラギノ角ゴ Pro W3" charset="-128"/>
              </a:rPr>
              <a:t>of 4)</a:t>
            </a:r>
            <a:endParaRPr lang="en-US" dirty="0"/>
          </a:p>
        </p:txBody>
      </p:sp>
      <p:sp>
        <p:nvSpPr>
          <p:cNvPr id="3" name="Content Placeholder 2"/>
          <p:cNvSpPr>
            <a:spLocks noGrp="1"/>
          </p:cNvSpPr>
          <p:nvPr>
            <p:ph idx="1"/>
          </p:nvPr>
        </p:nvSpPr>
        <p:spPr/>
        <p:txBody>
          <a:bodyPr/>
          <a:lstStyle/>
          <a:p>
            <a:r>
              <a:rPr lang="en-US" sz="2200" dirty="0"/>
              <a:t>The Bank’s Monetary Policy Committee (MPC) is responsible for conducting monetary policy. </a:t>
            </a:r>
            <a:endParaRPr lang="en-SG" sz="2200" dirty="0"/>
          </a:p>
          <a:p>
            <a:r>
              <a:rPr lang="en-US" sz="2200" dirty="0"/>
              <a:t>It has 9 members, of which 5 are BoE staff and 4 members of the Committee are independent experts chosen from outside the bank.</a:t>
            </a:r>
          </a:p>
          <a:p>
            <a:r>
              <a:rPr lang="en-US" sz="2200" dirty="0"/>
              <a:t>The MPC meets over three days, eight times a year to: </a:t>
            </a:r>
            <a:endParaRPr lang="en-US" altLang="en-US" sz="2200" dirty="0">
              <a:ea typeface="ヒラギノ角ゴ Pro W3" charset="-128"/>
            </a:endParaRPr>
          </a:p>
          <a:p>
            <a:pPr lvl="1"/>
            <a:r>
              <a:rPr lang="en-US" sz="2200" dirty="0"/>
              <a:t>deliver price stability </a:t>
            </a:r>
          </a:p>
          <a:p>
            <a:pPr lvl="1"/>
            <a:r>
              <a:rPr lang="en-US" sz="2200" dirty="0"/>
              <a:t>support the government’s economic objectives including those for growth and employment.</a:t>
            </a:r>
            <a:endParaRPr lang="en-SG" sz="2200" dirty="0"/>
          </a:p>
        </p:txBody>
      </p:sp>
    </p:spTree>
    <p:extLst>
      <p:ext uri="{BB962C8B-B14F-4D97-AF65-F5344CB8AC3E}">
        <p14:creationId xmlns:p14="http://schemas.microsoft.com/office/powerpoint/2010/main" val="1292989847"/>
      </p:ext>
    </p:extLst>
  </p:cSld>
  <p:clrMapOvr>
    <a:masterClrMapping/>
  </p:clrMapOvr>
  <p:transition spd="slow">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Bank of England </a:t>
            </a:r>
            <a:r>
              <a:rPr lang="en-US" sz="2000" b="0" dirty="0" smtClean="0">
                <a:ea typeface="ヒラギノ角ゴ Pro W3" charset="-128"/>
              </a:rPr>
              <a:t>(3 </a:t>
            </a:r>
            <a:r>
              <a:rPr lang="en-US" sz="2000" b="0" dirty="0">
                <a:ea typeface="ヒラギノ角ゴ Pro W3" charset="-128"/>
              </a:rPr>
              <a:t>of 4)</a:t>
            </a:r>
            <a:endParaRPr lang="en-US" dirty="0"/>
          </a:p>
        </p:txBody>
      </p:sp>
      <p:sp>
        <p:nvSpPr>
          <p:cNvPr id="3" name="Content Placeholder 2"/>
          <p:cNvSpPr>
            <a:spLocks noGrp="1"/>
          </p:cNvSpPr>
          <p:nvPr>
            <p:ph idx="1"/>
          </p:nvPr>
        </p:nvSpPr>
        <p:spPr/>
        <p:txBody>
          <a:bodyPr/>
          <a:lstStyle/>
          <a:p>
            <a:r>
              <a:rPr lang="en-US" sz="2200" dirty="0"/>
              <a:t>Interest rate is the main policy tool that the BoE uses for controlling growth.</a:t>
            </a:r>
          </a:p>
          <a:p>
            <a:r>
              <a:rPr lang="en-US" sz="2200" dirty="0"/>
              <a:t>However, as interest rates were cut close to zero since the global financial crisis, many central banks including the BoE have used quantitative easing as an unconventional form of monetary policy.</a:t>
            </a:r>
          </a:p>
          <a:p>
            <a:r>
              <a:rPr lang="en-US" sz="2200" dirty="0"/>
              <a:t>Quantitative easing aims to directly increase private sec- tor spending in the economy and return inflation to target.</a:t>
            </a:r>
          </a:p>
        </p:txBody>
      </p:sp>
    </p:spTree>
    <p:extLst>
      <p:ext uri="{BB962C8B-B14F-4D97-AF65-F5344CB8AC3E}">
        <p14:creationId xmlns:p14="http://schemas.microsoft.com/office/powerpoint/2010/main" val="2716837003"/>
      </p:ext>
    </p:extLst>
  </p:cSld>
  <p:clrMapOvr>
    <a:masterClrMapping/>
  </p:clrMapOvr>
  <p:transition spd="slow">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Bank of England </a:t>
            </a:r>
            <a:r>
              <a:rPr lang="en-US" sz="2000" b="0" dirty="0" smtClean="0">
                <a:ea typeface="ヒラギノ角ゴ Pro W3" charset="-128"/>
              </a:rPr>
              <a:t>(4 </a:t>
            </a:r>
            <a:r>
              <a:rPr lang="en-US" sz="2000" b="0" dirty="0">
                <a:ea typeface="ヒラギノ角ゴ Pro W3" charset="-128"/>
              </a:rPr>
              <a:t>of 4)</a:t>
            </a:r>
            <a:endParaRPr lang="en-US" dirty="0"/>
          </a:p>
        </p:txBody>
      </p:sp>
      <p:sp>
        <p:nvSpPr>
          <p:cNvPr id="3" name="Content Placeholder 2"/>
          <p:cNvSpPr>
            <a:spLocks noGrp="1"/>
          </p:cNvSpPr>
          <p:nvPr>
            <p:ph idx="1"/>
          </p:nvPr>
        </p:nvSpPr>
        <p:spPr/>
        <p:txBody>
          <a:bodyPr/>
          <a:lstStyle/>
          <a:p>
            <a:r>
              <a:rPr lang="en-US" sz="2200" dirty="0"/>
              <a:t>The government’s inflation target is announced each year by the Chancellor of the Exchequer in the annual Budget statement. </a:t>
            </a:r>
          </a:p>
          <a:p>
            <a:r>
              <a:rPr lang="en-US" sz="2200" dirty="0"/>
              <a:t>The minutes of the MPC meetings are published simultaneously with the interest rate decision.</a:t>
            </a:r>
          </a:p>
          <a:p>
            <a:r>
              <a:rPr lang="en-US" sz="2200" dirty="0"/>
              <a:t>This gives the BoE less autonomy in comparison to the Fed.</a:t>
            </a:r>
            <a:endParaRPr lang="en-SG" sz="2200" dirty="0"/>
          </a:p>
        </p:txBody>
      </p:sp>
    </p:spTree>
    <p:extLst>
      <p:ext uri="{BB962C8B-B14F-4D97-AF65-F5344CB8AC3E}">
        <p14:creationId xmlns:p14="http://schemas.microsoft.com/office/powerpoint/2010/main" val="2734137390"/>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t>
            </a:r>
            <a:r>
              <a:rPr lang="en-US" dirty="0" smtClean="0"/>
              <a:t>Objectives </a:t>
            </a:r>
            <a:r>
              <a:rPr lang="en-US" sz="2000" b="0" dirty="0" smtClean="0"/>
              <a:t>(2 of 2)</a:t>
            </a:r>
            <a:endParaRPr lang="en-US" b="0" dirty="0"/>
          </a:p>
        </p:txBody>
      </p:sp>
      <p:sp>
        <p:nvSpPr>
          <p:cNvPr id="3" name="Content Placeholder 2"/>
          <p:cNvSpPr>
            <a:spLocks noGrp="1"/>
          </p:cNvSpPr>
          <p:nvPr>
            <p:ph idx="1"/>
          </p:nvPr>
        </p:nvSpPr>
        <p:spPr/>
        <p:txBody>
          <a:bodyPr/>
          <a:lstStyle/>
          <a:p>
            <a:r>
              <a:rPr lang="en-US" dirty="0">
                <a:ea typeface="ヒラギノ角ゴ Pro W3" charset="-128"/>
              </a:rPr>
              <a:t>Discuss the structure and degree of independence of banks in emerging market economies.</a:t>
            </a:r>
          </a:p>
          <a:p>
            <a:r>
              <a:rPr lang="en-US" dirty="0"/>
              <a:t>Assess the degree of independence of central banks around the world.</a:t>
            </a:r>
          </a:p>
        </p:txBody>
      </p:sp>
    </p:spTree>
    <p:extLst>
      <p:ext uri="{BB962C8B-B14F-4D97-AF65-F5344CB8AC3E}">
        <p14:creationId xmlns:p14="http://schemas.microsoft.com/office/powerpoint/2010/main" val="2013521558"/>
      </p:ext>
    </p:extLst>
  </p:cSld>
  <p:clrMapOvr>
    <a:masterClrMapping/>
  </p:clrMapOvr>
  <p:transition spd="slow">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Brexit and the BOE </a:t>
            </a:r>
            <a:r>
              <a:rPr lang="en-US" sz="2000" b="0" dirty="0">
                <a:ea typeface="ヒラギノ角ゴ Pro W3" charset="-128"/>
              </a:rPr>
              <a:t>(1 of 3)</a:t>
            </a:r>
            <a:endParaRPr lang="en-US" dirty="0"/>
          </a:p>
        </p:txBody>
      </p:sp>
      <p:sp>
        <p:nvSpPr>
          <p:cNvPr id="3" name="Content Placeholder 2"/>
          <p:cNvSpPr>
            <a:spLocks noGrp="1"/>
          </p:cNvSpPr>
          <p:nvPr>
            <p:ph idx="1"/>
          </p:nvPr>
        </p:nvSpPr>
        <p:spPr/>
        <p:txBody>
          <a:bodyPr/>
          <a:lstStyle/>
          <a:p>
            <a:r>
              <a:rPr lang="en-US" sz="2200" dirty="0"/>
              <a:t>Brexit refers to the United Kingdom’s intended withdrawal from the EU in the wake of a 51.9% referendum vote on June 23, 2016. </a:t>
            </a:r>
          </a:p>
          <a:p>
            <a:r>
              <a:rPr lang="en-US" sz="2200" dirty="0"/>
              <a:t>United Kingdom’s financial services sector provides 75% of foreign exchange trading and supports half of all lending for the EU with British investment banks providing 75% of all hedging products.</a:t>
            </a:r>
          </a:p>
          <a:p>
            <a:r>
              <a:rPr lang="en-US" sz="2200" dirty="0"/>
              <a:t>Brexit will have economic and financial repercussions on the United Kingdom.</a:t>
            </a:r>
          </a:p>
          <a:p>
            <a:r>
              <a:rPr lang="en-US" sz="2200" dirty="0"/>
              <a:t>The extent of the repercussions of Brexit depends largely on the kind of future relationship that the United Kingdom will develop with the EU. </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a:t>Global: Brexit and the BOE </a:t>
            </a:r>
            <a:r>
              <a:rPr lang="en-US" sz="2000" b="0" dirty="0">
                <a:ea typeface="ヒラギノ角ゴ Pro W3" charset="-128"/>
              </a:rPr>
              <a:t>(2 of 3)</a:t>
            </a:r>
            <a:endParaRPr lang="en-US" dirty="0"/>
          </a:p>
        </p:txBody>
      </p:sp>
      <p:sp>
        <p:nvSpPr>
          <p:cNvPr id="3" name="Content Placeholder 2"/>
          <p:cNvSpPr>
            <a:spLocks noGrp="1"/>
          </p:cNvSpPr>
          <p:nvPr>
            <p:ph idx="1"/>
          </p:nvPr>
        </p:nvSpPr>
        <p:spPr>
          <a:xfrm>
            <a:off x="457200" y="1676400"/>
            <a:ext cx="8229600" cy="4648200"/>
          </a:xfrm>
        </p:spPr>
        <p:txBody>
          <a:bodyPr/>
          <a:lstStyle/>
          <a:p>
            <a:r>
              <a:rPr lang="en-US" sz="2300" dirty="0"/>
              <a:t>A hard Brexit arrangement, or no exit agreement with the EU, would likely see the United Kingdom give up full access to the single market. This would give Britain full control over its borders enabling it to increase customs.</a:t>
            </a:r>
          </a:p>
          <a:p>
            <a:r>
              <a:rPr lang="en-US" sz="2300" dirty="0"/>
              <a:t>A hard Brexit means that financial firms would not be able to keep their “</a:t>
            </a:r>
            <a:r>
              <a:rPr lang="en-US" sz="2300" dirty="0" err="1"/>
              <a:t>passporting</a:t>
            </a:r>
            <a:r>
              <a:rPr lang="en-US" sz="2300" dirty="0"/>
              <a:t>” rights to sell services and operate branches freely in the United Kingdom without the authorization of the BoE. </a:t>
            </a:r>
          </a:p>
          <a:p>
            <a:r>
              <a:rPr lang="en-US" sz="2300" dirty="0"/>
              <a:t>This would increase operational costs and supervision costs as well as magnify the risk of unexpected breaks in the provision of financial services such as loans</a:t>
            </a:r>
            <a:r>
              <a:rPr lang="en-SG" sz="2300" dirty="0"/>
              <a:t> </a:t>
            </a:r>
            <a:r>
              <a:rPr lang="en-US" sz="2300" dirty="0"/>
              <a:t>to firms and consumers. </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Brexit and the BOE </a:t>
            </a:r>
            <a:r>
              <a:rPr lang="en-US" sz="2000" b="0" dirty="0">
                <a:ea typeface="ヒラギノ角ゴ Pro W3" charset="-128"/>
              </a:rPr>
              <a:t>(3 of 3)</a:t>
            </a:r>
            <a:endParaRPr lang="en-US" dirty="0"/>
          </a:p>
        </p:txBody>
      </p:sp>
      <p:sp>
        <p:nvSpPr>
          <p:cNvPr id="3" name="Content Placeholder 2"/>
          <p:cNvSpPr>
            <a:spLocks noGrp="1"/>
          </p:cNvSpPr>
          <p:nvPr>
            <p:ph idx="1"/>
          </p:nvPr>
        </p:nvSpPr>
        <p:spPr/>
        <p:txBody>
          <a:bodyPr/>
          <a:lstStyle/>
          <a:p>
            <a:r>
              <a:rPr lang="en-US" dirty="0"/>
              <a:t>On the other hand, a soft Brexit arrangement would leave the United Kingdom’s relationship with the EU as close as possible to the existing arrangements.</a:t>
            </a:r>
          </a:p>
          <a:p>
            <a:r>
              <a:rPr lang="en-US" dirty="0"/>
              <a:t>Hence, before leaving the EU by March 2019, an adequate implementation period is desirable in order to give U.K. and EU firms more time to make the necessary changes.</a:t>
            </a:r>
            <a:endParaRPr lang="en-SG"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Structure of Central Banks in Larger Economies</a:t>
            </a:r>
            <a:endParaRPr lang="en-US" dirty="0"/>
          </a:p>
        </p:txBody>
      </p:sp>
      <p:sp>
        <p:nvSpPr>
          <p:cNvPr id="3" name="Content Placeholder 2"/>
          <p:cNvSpPr>
            <a:spLocks noGrp="1"/>
          </p:cNvSpPr>
          <p:nvPr>
            <p:ph idx="1"/>
          </p:nvPr>
        </p:nvSpPr>
        <p:spPr/>
        <p:txBody>
          <a:bodyPr/>
          <a:lstStyle/>
          <a:p>
            <a:r>
              <a:rPr lang="en-US" dirty="0"/>
              <a:t>We next examine the structure and degree of independence of three other important and large central banks: </a:t>
            </a:r>
          </a:p>
          <a:p>
            <a:pPr lvl="1">
              <a:buFont typeface="Arial" pitchFamily="34" charset="0"/>
              <a:buChar char="—"/>
            </a:pPr>
            <a:r>
              <a:rPr lang="en-US" dirty="0"/>
              <a:t>Bank of Canada,</a:t>
            </a:r>
          </a:p>
          <a:p>
            <a:pPr lvl="1">
              <a:buFont typeface="Arial" pitchFamily="34" charset="0"/>
              <a:buChar char="—"/>
            </a:pPr>
            <a:r>
              <a:rPr lang="en-US" dirty="0"/>
              <a:t>Bank of Japan</a:t>
            </a:r>
          </a:p>
          <a:p>
            <a:pPr lvl="1">
              <a:buFont typeface="Arial" pitchFamily="34" charset="0"/>
              <a:buChar char="—"/>
            </a:pPr>
            <a:r>
              <a:rPr lang="en-US" dirty="0"/>
              <a:t>People’s Bank of China</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a:t>The Bank of Canada </a:t>
            </a:r>
            <a:r>
              <a:rPr lang="en-US" sz="2000" b="0" dirty="0">
                <a:ea typeface="ヒラギノ角ゴ Pro W3" charset="-128"/>
              </a:rPr>
              <a:t>(1 of 4)</a:t>
            </a:r>
            <a:endParaRPr lang="en-US" dirty="0"/>
          </a:p>
        </p:txBody>
      </p:sp>
      <p:sp>
        <p:nvSpPr>
          <p:cNvPr id="3" name="Content Placeholder 2"/>
          <p:cNvSpPr>
            <a:spLocks noGrp="1"/>
          </p:cNvSpPr>
          <p:nvPr>
            <p:ph idx="1"/>
          </p:nvPr>
        </p:nvSpPr>
        <p:spPr>
          <a:xfrm>
            <a:off x="457200" y="1066800"/>
            <a:ext cx="8229600" cy="5059363"/>
          </a:xfrm>
        </p:spPr>
        <p:txBody>
          <a:bodyPr/>
          <a:lstStyle/>
          <a:p>
            <a:r>
              <a:rPr lang="en-US" sz="2300" dirty="0"/>
              <a:t>The Bank of Canada (</a:t>
            </a:r>
            <a:r>
              <a:rPr lang="en-US" sz="2300" dirty="0" err="1"/>
              <a:t>BoC</a:t>
            </a:r>
            <a:r>
              <a:rPr lang="en-US" sz="2300" dirty="0"/>
              <a:t>) started in 1935 as a privately owned financial institution but was turned into public ownership since 1938. </a:t>
            </a:r>
          </a:p>
          <a:p>
            <a:r>
              <a:rPr lang="en-US" sz="2300" dirty="0"/>
              <a:t>There are five Regional Bank of Canada offices in Vancouver, Calgary, Toronto, Montreal, and Halifax. </a:t>
            </a:r>
          </a:p>
          <a:p>
            <a:r>
              <a:rPr lang="en-US" sz="2300" dirty="0"/>
              <a:t>The </a:t>
            </a:r>
            <a:r>
              <a:rPr lang="en-US" sz="2300" dirty="0" err="1"/>
              <a:t>BoC</a:t>
            </a:r>
            <a:r>
              <a:rPr lang="en-US" sz="2300" dirty="0"/>
              <a:t> practices regulatory and supervisory responsibilities over Canadian banks and reports its monetary policy decisions to the House of Commons.</a:t>
            </a:r>
          </a:p>
          <a:p>
            <a:r>
              <a:rPr lang="en-US" sz="2300" dirty="0"/>
              <a:t>While the Bank of Canada controls  monetary  policy, the Bank Act amendment in 1967 gives the ultimate responsibility for monetary policy to the government.  When disagreement  arises, the minister of finance can issue a directive that the </a:t>
            </a:r>
            <a:r>
              <a:rPr lang="en-US" sz="2300" dirty="0" err="1"/>
              <a:t>BoC</a:t>
            </a:r>
            <a:r>
              <a:rPr lang="en-US" sz="2300" dirty="0"/>
              <a:t> must follow. </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a:t>The Bank of Canada </a:t>
            </a:r>
            <a:r>
              <a:rPr lang="en-US" sz="2000" b="0" dirty="0">
                <a:ea typeface="ヒラギノ角ゴ Pro W3" charset="-128"/>
              </a:rPr>
              <a:t>(2 of 4)</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200" dirty="0"/>
              <a:t>The main mandate of the </a:t>
            </a:r>
            <a:r>
              <a:rPr lang="en-US" sz="2200" dirty="0" err="1"/>
              <a:t>BoC</a:t>
            </a:r>
            <a:r>
              <a:rPr lang="en-US" sz="2200" dirty="0"/>
              <a:t> is to preserve the value of money by keeping inflation low, stable and predictable. </a:t>
            </a:r>
          </a:p>
          <a:p>
            <a:r>
              <a:rPr lang="en-US" sz="2200" dirty="0" err="1"/>
              <a:t>BoC</a:t>
            </a:r>
            <a:r>
              <a:rPr lang="en-US" sz="2200" dirty="0"/>
              <a:t> adopts a dual key monetary policy framework comprising inflation-control target and flexible exchange rate. </a:t>
            </a:r>
          </a:p>
          <a:p>
            <a:r>
              <a:rPr lang="en-US" sz="2200" dirty="0"/>
              <a:t>The </a:t>
            </a:r>
            <a:r>
              <a:rPr lang="en-US" sz="2200" dirty="0" err="1"/>
              <a:t>BoC</a:t>
            </a:r>
            <a:r>
              <a:rPr lang="en-US" sz="2200" dirty="0"/>
              <a:t> decisions are announced eight times a year.</a:t>
            </a:r>
          </a:p>
          <a:p>
            <a:r>
              <a:rPr lang="en-US" sz="2200" dirty="0"/>
              <a:t>The Governing Council of the </a:t>
            </a:r>
            <a:r>
              <a:rPr lang="en-US" sz="2200" dirty="0" err="1"/>
              <a:t>BoC</a:t>
            </a:r>
            <a:r>
              <a:rPr lang="en-US" sz="2200" dirty="0"/>
              <a:t> is the main monetary policy-making body.</a:t>
            </a:r>
          </a:p>
          <a:p>
            <a:r>
              <a:rPr lang="en-US" sz="2200" dirty="0"/>
              <a:t>Other major participants that assist the Governing Council in the monetary policy decision-making are the Monetary Policy Review Committee (MPRC) and the four economics departments at the </a:t>
            </a:r>
            <a:r>
              <a:rPr lang="en-US" sz="2200" dirty="0" err="1"/>
              <a:t>BoC</a:t>
            </a:r>
            <a:r>
              <a:rPr lang="en-US" sz="2200" dirty="0"/>
              <a:t>.</a:t>
            </a:r>
            <a:endParaRPr lang="en-SG" sz="2200" dirty="0"/>
          </a:p>
        </p:txBody>
      </p:sp>
    </p:spTree>
    <p:extLst>
      <p:ext uri="{BB962C8B-B14F-4D97-AF65-F5344CB8AC3E}">
        <p14:creationId xmlns:p14="http://schemas.microsoft.com/office/powerpoint/2010/main" val="2166497312"/>
      </p:ext>
    </p:extLst>
  </p:cSld>
  <p:clrMapOvr>
    <a:masterClrMapping/>
  </p:clrMapOvr>
  <p:transition spd="slow">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a:t>The Bank of Canada </a:t>
            </a:r>
            <a:r>
              <a:rPr lang="en-US" sz="2000" b="0" dirty="0">
                <a:ea typeface="ヒラギノ角ゴ Pro W3" charset="-128"/>
              </a:rPr>
              <a:t>(3 of 4)</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200" dirty="0"/>
              <a:t>The monetary policy decision-making is a complicated process that goes through the following five key stages. </a:t>
            </a:r>
          </a:p>
          <a:p>
            <a:pPr lvl="1"/>
            <a:r>
              <a:rPr lang="en-US" sz="2200" dirty="0"/>
              <a:t>The </a:t>
            </a:r>
            <a:r>
              <a:rPr lang="en-US" sz="2200" dirty="0" err="1"/>
              <a:t>BoC’s</a:t>
            </a:r>
            <a:r>
              <a:rPr lang="en-US" sz="2200" dirty="0"/>
              <a:t> staff present their initial projection of monetary policy to the Governing Council about two and a half weeks before the interest rate decision. This projection uses economic modeling and simulation to produce a base-case or most likely scenario. </a:t>
            </a:r>
          </a:p>
          <a:p>
            <a:pPr lvl="1"/>
            <a:r>
              <a:rPr lang="en-US" sz="2200" dirty="0"/>
              <a:t>A second major briefing occurs one week before the decision. It includes an update on economic developments, risks, business outlook, inflation, credit conditions, financial market conditions, and monetary policy expectations in Canada, the United States, and globally.</a:t>
            </a:r>
            <a:endParaRPr lang="en-SG" sz="2200" dirty="0"/>
          </a:p>
        </p:txBody>
      </p:sp>
    </p:spTree>
    <p:extLst>
      <p:ext uri="{BB962C8B-B14F-4D97-AF65-F5344CB8AC3E}">
        <p14:creationId xmlns:p14="http://schemas.microsoft.com/office/powerpoint/2010/main" val="2325762536"/>
      </p:ext>
    </p:extLst>
  </p:cSld>
  <p:clrMapOvr>
    <a:masterClrMapping/>
  </p:clrMapOvr>
  <p:transition spd="slow">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dirty="0"/>
              <a:t>The Bank of Canada </a:t>
            </a:r>
            <a:r>
              <a:rPr lang="en-US" sz="2000" b="0" dirty="0">
                <a:ea typeface="ヒラギノ角ゴ Pro W3" charset="-128"/>
              </a:rPr>
              <a:t>(4 of 4)</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200" dirty="0"/>
              <a:t>The monetary policy decision-making is a complicated process that goes through the following five key stage (contd.). </a:t>
            </a:r>
          </a:p>
          <a:p>
            <a:pPr lvl="1"/>
            <a:r>
              <a:rPr lang="en-US" sz="2200" dirty="0"/>
              <a:t>Final policy recommendations are presented two days after the major briefing and serve as the starting point for an extensive discussion by the entire MPRC</a:t>
            </a:r>
          </a:p>
          <a:p>
            <a:pPr lvl="1"/>
            <a:r>
              <a:rPr lang="en-US" sz="2200" dirty="0"/>
              <a:t>Deliberations take place Thursdays through Mondays and decisions are taken on Tuesdays</a:t>
            </a:r>
          </a:p>
          <a:p>
            <a:pPr lvl="1"/>
            <a:r>
              <a:rPr lang="en-US" sz="2200" dirty="0"/>
              <a:t>The </a:t>
            </a:r>
            <a:r>
              <a:rPr lang="en-US" sz="2200" dirty="0" err="1"/>
              <a:t>BoC</a:t>
            </a:r>
            <a:r>
              <a:rPr lang="en-US" sz="2200" dirty="0"/>
              <a:t> announces its decision on Wednesday and publishes a press release that explains the reasons behind its decision</a:t>
            </a:r>
            <a:endParaRPr lang="en-SG" sz="2200"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99028"/>
          </a:xfrm>
        </p:spPr>
        <p:txBody>
          <a:bodyPr/>
          <a:lstStyle/>
          <a:p>
            <a:r>
              <a:rPr lang="en-US" dirty="0"/>
              <a:t>The Bank of Japan </a:t>
            </a:r>
            <a:r>
              <a:rPr lang="en-US" altLang="en-US" sz="2000" b="0" dirty="0">
                <a:ea typeface="ヒラギノ角ゴ Pro W3" charset="-128"/>
              </a:rPr>
              <a:t>(1 of 3)</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a:t>The Bank of Japan (</a:t>
            </a:r>
            <a:r>
              <a:rPr lang="en-US" dirty="0" err="1"/>
              <a:t>BoJ</a:t>
            </a:r>
            <a:r>
              <a:rPr lang="en-US" dirty="0"/>
              <a:t>), Nippon </a:t>
            </a:r>
            <a:r>
              <a:rPr lang="en-US" dirty="0" err="1"/>
              <a:t>Ginko</a:t>
            </a:r>
            <a:r>
              <a:rPr lang="en-US" dirty="0"/>
              <a:t> or </a:t>
            </a:r>
            <a:r>
              <a:rPr lang="en-US" dirty="0" err="1"/>
              <a:t>Nichigin</a:t>
            </a:r>
            <a:r>
              <a:rPr lang="en-US" dirty="0"/>
              <a:t>, was founded in 1882 during the Meiji Restoration.</a:t>
            </a:r>
          </a:p>
          <a:p>
            <a:r>
              <a:rPr lang="en-US" dirty="0"/>
              <a:t>It is headquartered in Tokyo and has 32 branches, the largest being in Osaka. The Bank of Japan was restructured after WWII in 1949. </a:t>
            </a:r>
          </a:p>
          <a:p>
            <a:r>
              <a:rPr lang="en-US" dirty="0"/>
              <a:t>Up until the early nineties, the main monetary policy tool used by the </a:t>
            </a:r>
            <a:r>
              <a:rPr lang="en-US" dirty="0" err="1"/>
              <a:t>BoJ</a:t>
            </a:r>
            <a:r>
              <a:rPr lang="en-US" dirty="0"/>
              <a:t> was the imposition of bank credit growth quotas on the commercial banks. </a:t>
            </a:r>
          </a:p>
          <a:p>
            <a:r>
              <a:rPr lang="en-US" dirty="0"/>
              <a:t>The Bank of Japan was not formally independent of the government, with the ultimate power residing with the Ministry of Finance until the Bank of Japan Act of 1997 changed this situation. </a:t>
            </a:r>
            <a:endParaRPr lang="en-SG"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99028"/>
          </a:xfrm>
        </p:spPr>
        <p:txBody>
          <a:bodyPr/>
          <a:lstStyle/>
          <a:p>
            <a:r>
              <a:rPr lang="en-US" dirty="0"/>
              <a:t>The Bank of Japan </a:t>
            </a:r>
            <a:r>
              <a:rPr lang="en-US" altLang="en-US" sz="2000" b="0" dirty="0">
                <a:ea typeface="ヒラギノ角ゴ Pro W3" charset="-128"/>
              </a:rPr>
              <a:t>(2 of 3)</a:t>
            </a:r>
            <a:endParaRPr lang="en-US" dirty="0"/>
          </a:p>
        </p:txBody>
      </p:sp>
      <p:sp>
        <p:nvSpPr>
          <p:cNvPr id="3" name="Content Placeholder 2"/>
          <p:cNvSpPr>
            <a:spLocks noGrp="1"/>
          </p:cNvSpPr>
          <p:nvPr>
            <p:ph idx="1"/>
          </p:nvPr>
        </p:nvSpPr>
        <p:spPr>
          <a:xfrm>
            <a:off x="457200" y="1066800"/>
            <a:ext cx="8229600" cy="5059363"/>
          </a:xfrm>
        </p:spPr>
        <p:txBody>
          <a:bodyPr/>
          <a:lstStyle/>
          <a:p>
            <a:r>
              <a:rPr lang="en-US" sz="2300" dirty="0"/>
              <a:t>The two main mandates of the </a:t>
            </a:r>
            <a:r>
              <a:rPr lang="en-US" sz="2300" dirty="0" err="1"/>
              <a:t>BoJ</a:t>
            </a:r>
            <a:r>
              <a:rPr lang="en-US" sz="2300" dirty="0"/>
              <a:t> are price stability and financial sector stability in order to achieve stable and sustainable macroeconomic growth. </a:t>
            </a:r>
          </a:p>
          <a:p>
            <a:r>
              <a:rPr lang="en-US" sz="2300" dirty="0"/>
              <a:t>The Bank of Japan Act granted greater instrument and goal independence to the </a:t>
            </a:r>
            <a:r>
              <a:rPr lang="en-US" sz="2300" dirty="0" err="1"/>
              <a:t>BoJ</a:t>
            </a:r>
            <a:r>
              <a:rPr lang="en-US" sz="2300" dirty="0"/>
              <a:t>.</a:t>
            </a:r>
          </a:p>
          <a:p>
            <a:r>
              <a:rPr lang="en-US" sz="2300" dirty="0"/>
              <a:t>Monetary policy is determined by the Policy Board of the </a:t>
            </a:r>
            <a:r>
              <a:rPr lang="en-US" sz="2300" dirty="0" err="1"/>
              <a:t>BoJ</a:t>
            </a:r>
            <a:r>
              <a:rPr lang="en-US" sz="2300" dirty="0"/>
              <a:t> which makes monetary policy decisions eight times a year.  It is regarded as the outcome of a bargaining process between the government and the Bank of Japan.</a:t>
            </a:r>
          </a:p>
          <a:p>
            <a:r>
              <a:rPr lang="en-US" sz="2300" dirty="0"/>
              <a:t>The Ministry of Finance has lost its authority to oversee many operations of the </a:t>
            </a:r>
            <a:r>
              <a:rPr lang="en-US" sz="2300" dirty="0" err="1"/>
              <a:t>BoJ</a:t>
            </a:r>
            <a:r>
              <a:rPr lang="en-US" sz="2300" dirty="0"/>
              <a:t>, particularly the right to dismiss senior officials but continues to have control over the part of the bank’s budget that is unrelated to monetary policy. </a:t>
            </a:r>
            <a:endParaRPr lang="en-SG" sz="2300" dirty="0"/>
          </a:p>
        </p:txBody>
      </p:sp>
    </p:spTree>
    <p:extLst>
      <p:ext uri="{BB962C8B-B14F-4D97-AF65-F5344CB8AC3E}">
        <p14:creationId xmlns:p14="http://schemas.microsoft.com/office/powerpoint/2010/main" val="3067001196"/>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Origins of the </a:t>
            </a:r>
            <a:r>
              <a:rPr lang="en-US" altLang="en-US" dirty="0">
                <a:ea typeface="ヒラギノ角ゴ Pro W3" charset="-128"/>
              </a:rPr>
              <a:t>Central Banking System </a:t>
            </a:r>
            <a:r>
              <a:rPr lang="en-US" sz="2000" b="0" dirty="0">
                <a:ea typeface="ヒラギノ角ゴ Pro W3" charset="-128"/>
              </a:rPr>
              <a:t>(1 of 2)</a:t>
            </a:r>
            <a:endParaRPr lang="en-US" dirty="0"/>
          </a:p>
        </p:txBody>
      </p:sp>
      <p:sp>
        <p:nvSpPr>
          <p:cNvPr id="3" name="Content Placeholder 2"/>
          <p:cNvSpPr>
            <a:spLocks noGrp="1"/>
          </p:cNvSpPr>
          <p:nvPr>
            <p:ph idx="1"/>
          </p:nvPr>
        </p:nvSpPr>
        <p:spPr/>
        <p:txBody>
          <a:bodyPr/>
          <a:lstStyle/>
          <a:p>
            <a:r>
              <a:rPr lang="en-US" dirty="0"/>
              <a:t>The </a:t>
            </a:r>
            <a:r>
              <a:rPr lang="en-US" dirty="0" err="1"/>
              <a:t>Sveriges</a:t>
            </a:r>
            <a:r>
              <a:rPr lang="en-US" dirty="0"/>
              <a:t> </a:t>
            </a:r>
            <a:r>
              <a:rPr lang="en-US" dirty="0" err="1"/>
              <a:t>Riksbank</a:t>
            </a:r>
            <a:r>
              <a:rPr lang="en-US" dirty="0"/>
              <a:t> or the Bank of Sweden, was established in 1668, with its main function being lending money to the government of Sweden. </a:t>
            </a:r>
          </a:p>
          <a:p>
            <a:r>
              <a:rPr lang="en-US" dirty="0"/>
              <a:t>Rising global trade increased the volume of international payments in the seventeenth century, hence the need to create more central banks throughout Europe.</a:t>
            </a:r>
            <a:endParaRPr lang="en-SG" dirty="0"/>
          </a:p>
          <a:p>
            <a:r>
              <a:rPr lang="en-US" dirty="0"/>
              <a:t>The founding of the Bank of England (BoE) in 1694 marks the de facto origin of central banking. </a:t>
            </a:r>
          </a:p>
          <a:p>
            <a:r>
              <a:rPr lang="en-US" dirty="0"/>
              <a:t>Gradually, the central banking functions evolved in order to safeguard monetary stability, which required central banks to answer to their parliaments.</a:t>
            </a:r>
            <a:endParaRPr lang="en-SG"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99028"/>
          </a:xfrm>
        </p:spPr>
        <p:txBody>
          <a:bodyPr/>
          <a:lstStyle/>
          <a:p>
            <a:r>
              <a:rPr lang="en-US" dirty="0"/>
              <a:t>The Bank of Japan </a:t>
            </a:r>
            <a:r>
              <a:rPr lang="en-US" altLang="en-US" sz="2000" b="0" dirty="0">
                <a:ea typeface="ヒラギノ角ゴ Pro W3" charset="-128"/>
              </a:rPr>
              <a:t>(3 of 3)</a:t>
            </a:r>
            <a:endParaRPr lang="en-US" dirty="0"/>
          </a:p>
        </p:txBody>
      </p:sp>
      <p:sp>
        <p:nvSpPr>
          <p:cNvPr id="3" name="Content Placeholder 2"/>
          <p:cNvSpPr>
            <a:spLocks noGrp="1"/>
          </p:cNvSpPr>
          <p:nvPr>
            <p:ph idx="1"/>
          </p:nvPr>
        </p:nvSpPr>
        <p:spPr>
          <a:xfrm>
            <a:off x="457200" y="1066800"/>
            <a:ext cx="8229600" cy="5059363"/>
          </a:xfrm>
        </p:spPr>
        <p:txBody>
          <a:bodyPr/>
          <a:lstStyle/>
          <a:p>
            <a:r>
              <a:rPr lang="en-US" sz="2300" dirty="0"/>
              <a:t>The </a:t>
            </a:r>
            <a:r>
              <a:rPr lang="en-US" sz="2300" dirty="0" err="1"/>
              <a:t>BoJ</a:t>
            </a:r>
            <a:r>
              <a:rPr lang="en-US" sz="2300" dirty="0"/>
              <a:t> lacks the autonomy to influence the yen exchange rate.</a:t>
            </a:r>
          </a:p>
          <a:p>
            <a:r>
              <a:rPr lang="en-US" sz="2300" dirty="0"/>
              <a:t>The </a:t>
            </a:r>
            <a:r>
              <a:rPr lang="en-US" sz="2300" dirty="0" err="1"/>
              <a:t>BoJ</a:t>
            </a:r>
            <a:r>
              <a:rPr lang="en-US" sz="2300" dirty="0"/>
              <a:t> acts on behalf of the Ministry of Finance which instructs the central bank to conduct foreign exchange intervention by buying or selling yen against foreign currencies using government funds as well as the foreign assets of the central bank. </a:t>
            </a:r>
          </a:p>
          <a:p>
            <a:r>
              <a:rPr lang="en-US" sz="2300" dirty="0"/>
              <a:t>The 1997 Bank of Japan Act has reduced the scope of action and the independence of the </a:t>
            </a:r>
            <a:r>
              <a:rPr lang="en-US" sz="2300" dirty="0" err="1"/>
              <a:t>BoJ</a:t>
            </a:r>
            <a:r>
              <a:rPr lang="en-US" sz="2300" dirty="0"/>
              <a:t> in comparison to its European counterparts.</a:t>
            </a:r>
            <a:endParaRPr lang="en-SG" sz="2300" dirty="0"/>
          </a:p>
        </p:txBody>
      </p:sp>
    </p:spTree>
    <p:extLst>
      <p:ext uri="{BB962C8B-B14F-4D97-AF65-F5344CB8AC3E}">
        <p14:creationId xmlns:p14="http://schemas.microsoft.com/office/powerpoint/2010/main" val="3802061125"/>
      </p:ext>
    </p:extLst>
  </p:cSld>
  <p:clrMapOvr>
    <a:masterClrMapping/>
  </p:clrMapOvr>
  <p:transition spd="slow">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99028"/>
          </a:xfrm>
        </p:spPr>
        <p:txBody>
          <a:bodyPr/>
          <a:lstStyle/>
          <a:p>
            <a:r>
              <a:rPr lang="en-US" dirty="0"/>
              <a:t>The People’s Bank of China </a:t>
            </a:r>
            <a:r>
              <a:rPr lang="en-US" altLang="en-US" sz="2000" b="0" dirty="0">
                <a:ea typeface="ヒラギノ角ゴ Pro W3" charset="-128"/>
              </a:rPr>
              <a:t>(1 of 3)</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a:t>The Chinese central bank is known as the People’s Bank of China (</a:t>
            </a:r>
            <a:r>
              <a:rPr lang="en-US" dirty="0" err="1"/>
              <a:t>PBoC</a:t>
            </a:r>
            <a:r>
              <a:rPr lang="en-US" dirty="0"/>
              <a:t>). The </a:t>
            </a:r>
            <a:r>
              <a:rPr lang="en-US" dirty="0" err="1"/>
              <a:t>PBoC</a:t>
            </a:r>
            <a:r>
              <a:rPr lang="en-US" dirty="0"/>
              <a:t> was founded in 1949 as a result of the merger of three of the largest commercial banks.</a:t>
            </a:r>
          </a:p>
          <a:p>
            <a:r>
              <a:rPr lang="en-US" dirty="0"/>
              <a:t> As of 2017, the People’s Bank of China has the largest financial asset holdings and foreign currency reserves held by any central bank in the world.</a:t>
            </a:r>
          </a:p>
          <a:p>
            <a:r>
              <a:rPr lang="en-US" dirty="0"/>
              <a:t>The main mandate of the People’s Bank of China is to maintain the stability of the value of the currency, reduce overall risk and promote stability of the financial system to enhance economic growth. </a:t>
            </a:r>
            <a:endParaRPr lang="en-SG"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99028"/>
          </a:xfrm>
        </p:spPr>
        <p:txBody>
          <a:bodyPr/>
          <a:lstStyle/>
          <a:p>
            <a:r>
              <a:rPr lang="en-US" dirty="0"/>
              <a:t>The People’s Bank of China </a:t>
            </a:r>
            <a:r>
              <a:rPr lang="en-US" altLang="en-US" sz="2000" b="0" dirty="0">
                <a:ea typeface="ヒラギノ角ゴ Pro W3" charset="-128"/>
              </a:rPr>
              <a:t>(2 of 3)</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a:t>The </a:t>
            </a:r>
            <a:r>
              <a:rPr lang="en-US" dirty="0" err="1"/>
              <a:t>PBoC</a:t>
            </a:r>
            <a:r>
              <a:rPr lang="en-US" dirty="0"/>
              <a:t> reports to the Standing Committee of the National People’s Congress. </a:t>
            </a:r>
          </a:p>
          <a:p>
            <a:r>
              <a:rPr lang="en-US" dirty="0"/>
              <a:t>The Monetary Policy Committee (MPC) consists of 13 members comprising of the </a:t>
            </a:r>
            <a:r>
              <a:rPr lang="en-US" dirty="0" err="1"/>
              <a:t>PBoC’s</a:t>
            </a:r>
            <a:r>
              <a:rPr lang="en-US" dirty="0"/>
              <a:t> governor, two deputy governors, and key representatives of various government institutions.</a:t>
            </a:r>
          </a:p>
          <a:p>
            <a:r>
              <a:rPr lang="en-US" dirty="0"/>
              <a:t>The MPC convenes on a quarterly basis to make monetary policy decisions employing interest rates and reserve requirements as the main policy tools. </a:t>
            </a:r>
          </a:p>
          <a:p>
            <a:r>
              <a:rPr lang="en-US" dirty="0"/>
              <a:t>The </a:t>
            </a:r>
            <a:r>
              <a:rPr lang="en-US" dirty="0" err="1"/>
              <a:t>PBoC</a:t>
            </a:r>
            <a:r>
              <a:rPr lang="en-US" dirty="0"/>
              <a:t> imposes high reserve requirement which  sometimes reaches 18-20%.</a:t>
            </a:r>
            <a:endParaRPr lang="en-SG" dirty="0"/>
          </a:p>
        </p:txBody>
      </p:sp>
    </p:spTree>
    <p:extLst>
      <p:ext uri="{BB962C8B-B14F-4D97-AF65-F5344CB8AC3E}">
        <p14:creationId xmlns:p14="http://schemas.microsoft.com/office/powerpoint/2010/main" val="2258783392"/>
      </p:ext>
    </p:extLst>
  </p:cSld>
  <p:clrMapOvr>
    <a:masterClrMapping/>
  </p:clrMapOvr>
  <p:transition spd="slow">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99028"/>
          </a:xfrm>
        </p:spPr>
        <p:txBody>
          <a:bodyPr/>
          <a:lstStyle/>
          <a:p>
            <a:r>
              <a:rPr lang="en-US" dirty="0"/>
              <a:t>The People’s Bank of China </a:t>
            </a:r>
            <a:r>
              <a:rPr lang="en-US" altLang="en-US" sz="2000" b="0" dirty="0">
                <a:ea typeface="ヒラギノ角ゴ Pro W3" charset="-128"/>
              </a:rPr>
              <a:t>(3 of 3)</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a:t>In earlier years, the </a:t>
            </a:r>
            <a:r>
              <a:rPr lang="en-US" dirty="0" err="1"/>
              <a:t>PBoC</a:t>
            </a:r>
            <a:r>
              <a:rPr lang="en-US" dirty="0"/>
              <a:t> held a three-percentage point gap between deposit and lending rates which provided easy profits for banks when deposits are turned into loans. </a:t>
            </a:r>
          </a:p>
          <a:p>
            <a:r>
              <a:rPr lang="en-US" dirty="0"/>
              <a:t>The </a:t>
            </a:r>
            <a:r>
              <a:rPr lang="en-US" dirty="0" err="1"/>
              <a:t>PBoC</a:t>
            </a:r>
            <a:r>
              <a:rPr lang="en-US" dirty="0"/>
              <a:t> has been slowly liberalizing interest rates since the turn of the century. </a:t>
            </a:r>
          </a:p>
          <a:p>
            <a:r>
              <a:rPr lang="en-US" dirty="0"/>
              <a:t>While it still continues to publish benchmark deposit and lending rates, the </a:t>
            </a:r>
            <a:r>
              <a:rPr lang="en-US" dirty="0" err="1"/>
              <a:t>PBoC</a:t>
            </a:r>
            <a:r>
              <a:rPr lang="en-US" dirty="0"/>
              <a:t> has now set banks free and allowed them to pay depositors whatever interest they like. </a:t>
            </a:r>
          </a:p>
          <a:p>
            <a:r>
              <a:rPr lang="en-US" dirty="0"/>
              <a:t>The </a:t>
            </a:r>
            <a:r>
              <a:rPr lang="en-US" dirty="0" err="1"/>
              <a:t>PBoC</a:t>
            </a:r>
            <a:r>
              <a:rPr lang="en-US" dirty="0"/>
              <a:t> remains one of the least independent central banks.</a:t>
            </a:r>
            <a:endParaRPr lang="en-SG" dirty="0"/>
          </a:p>
        </p:txBody>
      </p:sp>
    </p:spTree>
    <p:extLst>
      <p:ext uri="{BB962C8B-B14F-4D97-AF65-F5344CB8AC3E}">
        <p14:creationId xmlns:p14="http://schemas.microsoft.com/office/powerpoint/2010/main" val="4073993805"/>
      </p:ext>
    </p:extLst>
  </p:cSld>
  <p:clrMapOvr>
    <a:masterClrMapping/>
  </p:clrMapOvr>
  <p:transition spd="slow">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and Independence of Central Banks of Emerging Market Economies </a:t>
            </a:r>
            <a:r>
              <a:rPr lang="en-US" altLang="en-US" sz="2000" b="0" dirty="0">
                <a:ea typeface="ヒラギノ角ゴ Pro W3" charset="-128"/>
              </a:rPr>
              <a:t>(1 of 3)</a:t>
            </a:r>
            <a:endParaRPr lang="en-US" dirty="0"/>
          </a:p>
        </p:txBody>
      </p:sp>
      <p:sp>
        <p:nvSpPr>
          <p:cNvPr id="3" name="Content Placeholder 2"/>
          <p:cNvSpPr>
            <a:spLocks noGrp="1"/>
          </p:cNvSpPr>
          <p:nvPr>
            <p:ph idx="1"/>
          </p:nvPr>
        </p:nvSpPr>
        <p:spPr/>
        <p:txBody>
          <a:bodyPr/>
          <a:lstStyle/>
          <a:p>
            <a:r>
              <a:rPr lang="en-US" sz="2300" b="1" dirty="0"/>
              <a:t>Emerging markets economies (EMEs) </a:t>
            </a:r>
            <a:r>
              <a:rPr lang="en-US" sz="2300" dirty="0"/>
              <a:t>are economies of Asia, Latin America, and Eastern Europe that are growing rapidly and experiencing booming industrialization and increased exports.</a:t>
            </a:r>
          </a:p>
          <a:p>
            <a:r>
              <a:rPr lang="en-US" sz="2300" dirty="0"/>
              <a:t>Central banks of EMEs assume a more complex role in comparison to their counterparts in industrial nations.</a:t>
            </a:r>
          </a:p>
          <a:p>
            <a:r>
              <a:rPr lang="en-US" sz="2300" dirty="0"/>
              <a:t>Apart from central banking functions, banks of EMEs build and reform the financial infrastructure, develop the financial markets, and help with macroeconomic development.  They also manage foreign exchange reserves and implement policies that promote growth and exports. </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and Independence of Central Banks of Emerging Market Economies </a:t>
            </a:r>
            <a:r>
              <a:rPr lang="en-US" altLang="en-US" sz="2000" b="0" dirty="0">
                <a:ea typeface="ヒラギノ角ゴ Pro W3" charset="-128"/>
              </a:rPr>
              <a:t>(2 of 3)</a:t>
            </a:r>
            <a:endParaRPr lang="en-US" dirty="0"/>
          </a:p>
        </p:txBody>
      </p:sp>
      <p:sp>
        <p:nvSpPr>
          <p:cNvPr id="3" name="Content Placeholder 2"/>
          <p:cNvSpPr>
            <a:spLocks noGrp="1"/>
          </p:cNvSpPr>
          <p:nvPr>
            <p:ph idx="1"/>
          </p:nvPr>
        </p:nvSpPr>
        <p:spPr/>
        <p:txBody>
          <a:bodyPr/>
          <a:lstStyle/>
          <a:p>
            <a:r>
              <a:rPr lang="en-US" sz="2300" dirty="0"/>
              <a:t>The Reserve Bank of India (RBI), South African Reserve Bank, Banco do </a:t>
            </a:r>
            <a:r>
              <a:rPr lang="en-US" sz="2300" dirty="0" err="1"/>
              <a:t>Brasil</a:t>
            </a:r>
            <a:r>
              <a:rPr lang="en-US" sz="2300" dirty="0"/>
              <a:t>, and Bank Negara Malaysia are among the most successful central banks in EMEs.</a:t>
            </a:r>
          </a:p>
          <a:p>
            <a:r>
              <a:rPr lang="en-US" sz="2300" dirty="0"/>
              <a:t>These central banks have successfully reformed their banking sectors and supervised them to shelter the EMEs from contagion during the global financial crisis.</a:t>
            </a:r>
          </a:p>
          <a:p>
            <a:r>
              <a:rPr lang="en-US" sz="2300" dirty="0"/>
              <a:t>The central banks of EMEs pursue “</a:t>
            </a:r>
            <a:r>
              <a:rPr lang="en-US" sz="2300" b="1" dirty="0"/>
              <a:t>financial inclusion policies</a:t>
            </a:r>
            <a:r>
              <a:rPr lang="en-US" sz="2300" dirty="0"/>
              <a:t>” which involve enhancing credit flow to productive export-oriented industries and employment intensive sectors.  They also subsidize banks and increase access to affordable financial services, promote financial education and literacy, and support small local rural banks. </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and Independence of Central Banks of Emerging Market Economies </a:t>
            </a:r>
            <a:r>
              <a:rPr lang="en-US" altLang="en-US" sz="2000" b="0" dirty="0">
                <a:ea typeface="ヒラギノ角ゴ Pro W3" charset="-128"/>
              </a:rPr>
              <a:t>(3 of 3)</a:t>
            </a:r>
            <a:endParaRPr lang="en-US" dirty="0"/>
          </a:p>
        </p:txBody>
      </p:sp>
      <p:sp>
        <p:nvSpPr>
          <p:cNvPr id="3" name="Content Placeholder 2"/>
          <p:cNvSpPr>
            <a:spLocks noGrp="1"/>
          </p:cNvSpPr>
          <p:nvPr>
            <p:ph idx="1"/>
          </p:nvPr>
        </p:nvSpPr>
        <p:spPr/>
        <p:txBody>
          <a:bodyPr/>
          <a:lstStyle/>
          <a:p>
            <a:r>
              <a:rPr lang="en-US" dirty="0"/>
              <a:t>To achieve these development roles, the central banks often coordinate monetary policy decisions with fiscal agents.</a:t>
            </a:r>
          </a:p>
          <a:p>
            <a:r>
              <a:rPr lang="en-US" dirty="0"/>
              <a:t>The central banks in EMEs have less independence because many decisions regarding foreign exchange, developing financial institutions and markets, and extending loans to priority regions and sectors are made jointly with the government.</a:t>
            </a:r>
            <a:endParaRPr lang="en-SG"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Should Central Banks be Independent? </a:t>
            </a:r>
            <a:r>
              <a:rPr lang="en-US" altLang="en-US" sz="2000" b="0" dirty="0">
                <a:ea typeface="ヒラギノ角ゴ Pro W3" charset="-128"/>
              </a:rPr>
              <a:t>(1 of 6)</a:t>
            </a:r>
            <a:endParaRPr lang="en-US" dirty="0"/>
          </a:p>
        </p:txBody>
      </p:sp>
      <p:sp>
        <p:nvSpPr>
          <p:cNvPr id="3" name="Content Placeholder 2"/>
          <p:cNvSpPr>
            <a:spLocks noGrp="1"/>
          </p:cNvSpPr>
          <p:nvPr>
            <p:ph idx="1"/>
          </p:nvPr>
        </p:nvSpPr>
        <p:spPr/>
        <p:txBody>
          <a:bodyPr/>
          <a:lstStyle/>
          <a:p>
            <a:r>
              <a:rPr lang="en-US" dirty="0">
                <a:ea typeface="ヒラギノ角ゴ Pro W3" charset="-128"/>
              </a:rPr>
              <a:t>During the last four decades, both theory and empirical evidence have suggested </a:t>
            </a:r>
            <a:r>
              <a:rPr lang="en-US" dirty="0" smtClean="0">
                <a:ea typeface="ヒラギノ角ゴ Pro W3" charset="-128"/>
              </a:rPr>
              <a:t>that monetary policy is more effective when a central bank is more independent. </a:t>
            </a:r>
            <a:r>
              <a:rPr lang="en-US" dirty="0">
                <a:ea typeface="ヒラギノ角ゴ Pro W3" charset="-128"/>
              </a:rPr>
              <a:t>There are two key </a:t>
            </a:r>
            <a:r>
              <a:rPr lang="en-US" dirty="0" smtClean="0">
                <a:ea typeface="ヒラギノ角ゴ Pro W3" charset="-128"/>
              </a:rPr>
              <a:t>dimensions </a:t>
            </a:r>
            <a:r>
              <a:rPr lang="en-US" dirty="0">
                <a:ea typeface="ヒラギノ角ゴ Pro W3" charset="-128"/>
              </a:rPr>
              <a:t>of central bank independence. </a:t>
            </a:r>
          </a:p>
          <a:p>
            <a:pPr lvl="1"/>
            <a:r>
              <a:rPr lang="en-US" dirty="0">
                <a:ea typeface="ヒラギノ角ゴ Pro W3" charset="-128"/>
              </a:rPr>
              <a:t>Goal independence which encompasses the institutional characteristics that insulate the central bank from political influence in defining its monetary policy objectives. </a:t>
            </a:r>
          </a:p>
          <a:p>
            <a:pPr lvl="1"/>
            <a:r>
              <a:rPr lang="en-US" dirty="0">
                <a:ea typeface="ヒラギノ角ゴ Pro W3" charset="-128"/>
              </a:rPr>
              <a:t>Instrument independence which refers to the ability of the central bank to freely implement policy instruments in its pursuit to meet the monetary goals.</a:t>
            </a:r>
            <a:endParaRPr lang="en-US"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Should Central Banks be Independent? </a:t>
            </a:r>
            <a:r>
              <a:rPr lang="en-US" altLang="en-US" sz="2000" b="0" dirty="0">
                <a:ea typeface="ヒラギノ角ゴ Pro W3" charset="-128"/>
              </a:rPr>
              <a:t>(2 of 6)</a:t>
            </a:r>
            <a:endParaRPr lang="en-US" dirty="0"/>
          </a:p>
        </p:txBody>
      </p:sp>
      <p:sp>
        <p:nvSpPr>
          <p:cNvPr id="3" name="Content Placeholder 2"/>
          <p:cNvSpPr>
            <a:spLocks noGrp="1"/>
          </p:cNvSpPr>
          <p:nvPr>
            <p:ph idx="1"/>
          </p:nvPr>
        </p:nvSpPr>
        <p:spPr/>
        <p:txBody>
          <a:bodyPr/>
          <a:lstStyle/>
          <a:p>
            <a:r>
              <a:rPr lang="en-US" dirty="0"/>
              <a:t>The case for independence:</a:t>
            </a:r>
            <a:r>
              <a:rPr lang="en-US" dirty="0">
                <a:ea typeface="ヒラギノ角ゴ Pro W3" charset="-128"/>
              </a:rPr>
              <a:t> </a:t>
            </a:r>
          </a:p>
          <a:p>
            <a:pPr lvl="1"/>
            <a:r>
              <a:rPr lang="en-US" dirty="0"/>
              <a:t>Potential inflationary biases that are likely to exert themselves as a result of political pressure to boost output in the short run. This tends to lead to a </a:t>
            </a:r>
            <a:r>
              <a:rPr lang="en-US" b="1" dirty="0"/>
              <a:t>political business cycle</a:t>
            </a:r>
            <a:r>
              <a:rPr lang="en-US" dirty="0"/>
              <a:t>, in which these expansionary monetary policies are reversed after the election to limit inflation, thus leading to booms and busts in the economy.</a:t>
            </a:r>
          </a:p>
          <a:p>
            <a:pPr lvl="1"/>
            <a:r>
              <a:rPr lang="en-US" dirty="0"/>
              <a:t>The public generally distrusts politicians in regard to making politically motivated decision and their lack of expertise in conducting monetary policy.</a:t>
            </a:r>
            <a:endParaRPr lang="en-SG"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ea typeface="ヒラギノ角ゴ Pro W3" charset="-128"/>
              </a:rPr>
              <a:t>Should Central Banks be Independent? </a:t>
            </a:r>
            <a:r>
              <a:rPr lang="en-US" altLang="en-US" sz="1800" b="0" dirty="0">
                <a:ea typeface="ヒラギノ角ゴ Pro W3" charset="-128"/>
              </a:rPr>
              <a:t>(3 of 6)</a:t>
            </a:r>
            <a:endParaRPr lang="en-US" sz="3200" dirty="0"/>
          </a:p>
        </p:txBody>
      </p:sp>
      <p:sp>
        <p:nvSpPr>
          <p:cNvPr id="3" name="Content Placeholder 2"/>
          <p:cNvSpPr>
            <a:spLocks noGrp="1"/>
          </p:cNvSpPr>
          <p:nvPr>
            <p:ph idx="1"/>
          </p:nvPr>
        </p:nvSpPr>
        <p:spPr/>
        <p:txBody>
          <a:bodyPr/>
          <a:lstStyle/>
          <a:p>
            <a:r>
              <a:rPr lang="en-US" dirty="0"/>
              <a:t>The case for independence:</a:t>
            </a:r>
            <a:endParaRPr lang="en-US" dirty="0">
              <a:ea typeface="ヒラギノ角ゴ Pro W3" charset="-128"/>
            </a:endParaRPr>
          </a:p>
          <a:p>
            <a:pPr lvl="1"/>
            <a:r>
              <a:rPr lang="en-US" dirty="0"/>
              <a:t>Politicians often opt for more central bank independence when there is disagreement between policymakers regarding unpopular macroeconomic decisions. The politicians grant more independence to the central bank in order to avoid public criticism. This was the case in many EMEs that were forced to float or liberalize their domestic currencies in order to integrate with global financial markets. </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Origins of the </a:t>
            </a:r>
            <a:r>
              <a:rPr lang="en-US" altLang="en-US" dirty="0">
                <a:ea typeface="ヒラギノ角ゴ Pro W3" charset="-128"/>
              </a:rPr>
              <a:t>Central Banking System </a:t>
            </a:r>
            <a:r>
              <a:rPr lang="en-US" sz="2000" b="0" dirty="0">
                <a:ea typeface="ヒラギノ角ゴ Pro W3" charset="-128"/>
              </a:rPr>
              <a:t>(2 of 2)</a:t>
            </a:r>
            <a:r>
              <a:rPr lang="en-US" altLang="en-US" dirty="0">
                <a:ea typeface="ヒラギノ角ゴ Pro W3" charset="-128"/>
              </a:rPr>
              <a:t> </a:t>
            </a:r>
            <a:endParaRPr lang="en-US" dirty="0"/>
          </a:p>
        </p:txBody>
      </p:sp>
      <p:sp>
        <p:nvSpPr>
          <p:cNvPr id="3" name="Content Placeholder 2"/>
          <p:cNvSpPr>
            <a:spLocks noGrp="1"/>
          </p:cNvSpPr>
          <p:nvPr>
            <p:ph idx="1"/>
          </p:nvPr>
        </p:nvSpPr>
        <p:spPr/>
        <p:txBody>
          <a:bodyPr/>
          <a:lstStyle/>
          <a:p>
            <a:r>
              <a:rPr lang="en-US" sz="2200" dirty="0"/>
              <a:t>To avoid the risk of power concentration, the structure of the Federal Reserve System, which was established in 1913, was designed to distribute power over 12 regional </a:t>
            </a:r>
            <a:r>
              <a:rPr lang="en-US" sz="2200" b="1" dirty="0"/>
              <a:t>Federal Reserve banks</a:t>
            </a:r>
            <a:r>
              <a:rPr lang="en-US" sz="2200" dirty="0"/>
              <a:t> and remained privately owned by its member banks.</a:t>
            </a:r>
            <a:endParaRPr lang="en-SG" sz="2200" dirty="0"/>
          </a:p>
          <a:p>
            <a:r>
              <a:rPr lang="en-US" sz="2200" dirty="0"/>
              <a:t>Most emerging market economies established their central banks after WWII. The structure of these banks became similar to those of ECBs.</a:t>
            </a:r>
          </a:p>
          <a:p>
            <a:r>
              <a:rPr lang="en-US" sz="2200" dirty="0"/>
              <a:t>Over the last two centuries, the functions of central banks throughout the world expanded to regulating the value of the national currency, financing the government, and acting as a ‘lender of last resort’ to banks suffering from liquidity and/or credit crises.</a:t>
            </a:r>
            <a:endParaRPr lang="en-SG" sz="2200" dirty="0"/>
          </a:p>
        </p:txBody>
      </p:sp>
    </p:spTree>
    <p:extLst>
      <p:ext uri="{BB962C8B-B14F-4D97-AF65-F5344CB8AC3E}">
        <p14:creationId xmlns:p14="http://schemas.microsoft.com/office/powerpoint/2010/main" val="1037136615"/>
      </p:ext>
    </p:extLst>
  </p:cSld>
  <p:clrMapOvr>
    <a:masterClrMapping/>
  </p:clrMapOvr>
  <p:transition spd="slow">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Should Central Banks be Independent? </a:t>
            </a:r>
            <a:r>
              <a:rPr lang="en-US" altLang="en-US" sz="2000" b="0" dirty="0">
                <a:ea typeface="ヒラギノ角ゴ Pro W3" charset="-128"/>
              </a:rPr>
              <a:t>(4 of 6)</a:t>
            </a:r>
            <a:endParaRPr lang="en-US" dirty="0"/>
          </a:p>
        </p:txBody>
      </p:sp>
      <p:sp>
        <p:nvSpPr>
          <p:cNvPr id="3" name="Content Placeholder 2"/>
          <p:cNvSpPr>
            <a:spLocks noGrp="1"/>
          </p:cNvSpPr>
          <p:nvPr>
            <p:ph idx="1"/>
          </p:nvPr>
        </p:nvSpPr>
        <p:spPr/>
        <p:txBody>
          <a:bodyPr/>
          <a:lstStyle/>
          <a:p>
            <a:r>
              <a:rPr lang="en-US" dirty="0"/>
              <a:t>The case against independence:</a:t>
            </a:r>
            <a:r>
              <a:rPr lang="en-US" dirty="0">
                <a:ea typeface="ヒラギノ角ゴ Pro W3" charset="-128"/>
              </a:rPr>
              <a:t> </a:t>
            </a:r>
          </a:p>
          <a:p>
            <a:pPr lvl="1"/>
            <a:r>
              <a:rPr lang="en-US" sz="2200" dirty="0"/>
              <a:t>Macroeconomic stability can be best achieved if monetary policy is properly coordinated with fiscal policy. As the government is responsible for the country’s macroeconomic performance, it must have some control over monetary policy.</a:t>
            </a:r>
            <a:endParaRPr lang="en-SG" sz="2200" dirty="0"/>
          </a:p>
          <a:p>
            <a:pPr lvl="1"/>
            <a:r>
              <a:rPr lang="en-US" sz="2200" dirty="0"/>
              <a:t>Central banks are not immune from political pressures. The </a:t>
            </a:r>
            <a:r>
              <a:rPr lang="en-US" sz="2200" i="1" dirty="0"/>
              <a:t>theory of bureaucratic behavior </a:t>
            </a:r>
            <a:r>
              <a:rPr lang="en-US" sz="2200" dirty="0"/>
              <a:t>suggests that the objective of a bureaucracy is to maximize its own welfare just as consumer behavior aims to maximize personal welfare. Thus, the central bank can pursue a course of narrow self-interest to increase its power and prestige at the expense of public interest. </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Should Central Banks be Independent? </a:t>
            </a:r>
            <a:r>
              <a:rPr lang="en-US" altLang="en-US" sz="2000" b="0" dirty="0">
                <a:ea typeface="ヒラギノ角ゴ Pro W3" charset="-128"/>
              </a:rPr>
              <a:t>(5 of 6)</a:t>
            </a:r>
            <a:endParaRPr lang="en-US" dirty="0"/>
          </a:p>
        </p:txBody>
      </p:sp>
      <p:sp>
        <p:nvSpPr>
          <p:cNvPr id="3" name="Content Placeholder 2"/>
          <p:cNvSpPr>
            <a:spLocks noGrp="1"/>
          </p:cNvSpPr>
          <p:nvPr>
            <p:ph idx="1"/>
          </p:nvPr>
        </p:nvSpPr>
        <p:spPr/>
        <p:txBody>
          <a:bodyPr/>
          <a:lstStyle/>
          <a:p>
            <a:r>
              <a:rPr lang="en-US" dirty="0"/>
              <a:t>The trend toward greater independence:</a:t>
            </a:r>
          </a:p>
          <a:p>
            <a:pPr lvl="1"/>
            <a:r>
              <a:rPr lang="en-US" sz="2200" dirty="0"/>
              <a:t>The high correlation between macroeconomic and price stability and central bank independence has led to the trend to enhance central bank independence globally.</a:t>
            </a:r>
          </a:p>
          <a:p>
            <a:pPr lvl="1"/>
            <a:r>
              <a:rPr lang="en-US" sz="2200" dirty="0"/>
              <a:t>To ensure that central banks do not deviate from their socioeconomic goals, most central banks are made accountable to their parliaments and required to become more transparent about their operations.</a:t>
            </a:r>
          </a:p>
          <a:p>
            <a:pPr lvl="1"/>
            <a:r>
              <a:rPr lang="en-US" sz="2200" dirty="0"/>
              <a:t>While the Federal Reserve has historically been more independent than most other central banks, the structure and the level of political independence of the European Central Bank make it even more independent.</a:t>
            </a:r>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Should Central Banks be Independent? </a:t>
            </a:r>
            <a:r>
              <a:rPr lang="en-US" altLang="en-US" sz="2000" b="0" dirty="0">
                <a:ea typeface="ヒラギノ角ゴ Pro W3" charset="-128"/>
              </a:rPr>
              <a:t>(6 of 6)</a:t>
            </a:r>
            <a:endParaRPr lang="en-US" dirty="0"/>
          </a:p>
        </p:txBody>
      </p:sp>
      <p:sp>
        <p:nvSpPr>
          <p:cNvPr id="3" name="Content Placeholder 2"/>
          <p:cNvSpPr>
            <a:spLocks noGrp="1"/>
          </p:cNvSpPr>
          <p:nvPr>
            <p:ph idx="1"/>
          </p:nvPr>
        </p:nvSpPr>
        <p:spPr/>
        <p:txBody>
          <a:bodyPr/>
          <a:lstStyle/>
          <a:p>
            <a:r>
              <a:rPr lang="en-US" dirty="0"/>
              <a:t>The trend toward greater independence:</a:t>
            </a:r>
          </a:p>
          <a:p>
            <a:pPr lvl="1"/>
            <a:r>
              <a:rPr lang="en-US" sz="2200" dirty="0"/>
              <a:t>The central banks that have been traditionally subject to the intervention of the ministry of finance, such as the Bank of England and the Bank of Japan, have also been  granted more independence in the 1990s.</a:t>
            </a:r>
          </a:p>
          <a:p>
            <a:pPr lvl="1"/>
            <a:r>
              <a:rPr lang="en-US" sz="2200" dirty="0"/>
              <a:t>The Bank of England is among the most independent central banks with regard to the central banks’ functions of bank regulation and supervision, The Bank of England has formed the Financial Policy Committee and invited a non-voting member from the U.K. Treasury. Conversely, the U.S. Financial Stability Oversight Council comprises all of the principal regulators as members and the Secretary of the Treasury as chairman.</a:t>
            </a:r>
            <a:endParaRPr lang="en-SG" sz="2200" dirty="0"/>
          </a:p>
        </p:txBody>
      </p:sp>
    </p:spTree>
    <p:extLst>
      <p:ext uri="{BB962C8B-B14F-4D97-AF65-F5344CB8AC3E}">
        <p14:creationId xmlns:p14="http://schemas.microsoft.com/office/powerpoint/2010/main" val="1087297119"/>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22828"/>
          </a:xfrm>
        </p:spPr>
        <p:txBody>
          <a:bodyPr/>
          <a:lstStyle/>
          <a:p>
            <a:r>
              <a:rPr lang="en-US" altLang="en-US" dirty="0">
                <a:ea typeface="ヒラギノ角ゴ Pro W3" charset="-128"/>
              </a:rPr>
              <a:t>Global: Who Should Own Central Banks</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a:t>Arguments for public ownership: </a:t>
            </a:r>
          </a:p>
          <a:p>
            <a:pPr lvl="1"/>
            <a:r>
              <a:rPr lang="en-US" sz="2000" dirty="0"/>
              <a:t>Central banks act in the ultimate public interest.</a:t>
            </a:r>
          </a:p>
          <a:p>
            <a:pPr lvl="1"/>
            <a:r>
              <a:rPr lang="en-US" sz="2000" dirty="0"/>
              <a:t>Private ownership bias central banks toward self-serving profit-making interests, hence increasing risk-taking and balance sheet troubles. </a:t>
            </a:r>
          </a:p>
          <a:p>
            <a:pPr lvl="1"/>
            <a:r>
              <a:rPr lang="en-US" sz="2000" dirty="0"/>
              <a:t>The global financial crisis highlighted concerns that the profit-making target of private shareholders could hamper them from saving the financial sector during financial crises.</a:t>
            </a:r>
          </a:p>
          <a:p>
            <a:r>
              <a:rPr lang="en-US" dirty="0"/>
              <a:t>Arguments for private ownership:</a:t>
            </a:r>
          </a:p>
          <a:p>
            <a:pPr lvl="1"/>
            <a:r>
              <a:rPr lang="en-US" sz="2000" dirty="0"/>
              <a:t>guarantees central bank independence </a:t>
            </a:r>
          </a:p>
          <a:p>
            <a:pPr lvl="1"/>
            <a:r>
              <a:rPr lang="en-US" sz="2000" dirty="0"/>
              <a:t>restricts the distribution of dividends per share</a:t>
            </a:r>
          </a:p>
          <a:p>
            <a:pPr lvl="1"/>
            <a:r>
              <a:rPr lang="en-US" sz="2000" dirty="0"/>
              <a:t>private owners are required to recapitalize the central bank in the case of losses which  lifts this burden off the fiscal budget. </a:t>
            </a:r>
            <a:endParaRPr lang="en-SG" dirty="0"/>
          </a:p>
        </p:txBody>
      </p:sp>
    </p:spTree>
    <p:extLst>
      <p:ext uri="{BB962C8B-B14F-4D97-AF65-F5344CB8AC3E}">
        <p14:creationId xmlns:p14="http://schemas.microsoft.com/office/powerpoint/2010/main" val="3129915224"/>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80028"/>
          </a:xfrm>
        </p:spPr>
        <p:txBody>
          <a:bodyPr/>
          <a:lstStyle/>
          <a:p>
            <a:r>
              <a:rPr lang="en-US" dirty="0"/>
              <a:t>Variations in the Functions and Structures of Central Banks </a:t>
            </a:r>
          </a:p>
        </p:txBody>
      </p:sp>
      <p:sp>
        <p:nvSpPr>
          <p:cNvPr id="3" name="Content Placeholder 2"/>
          <p:cNvSpPr>
            <a:spLocks noGrp="1"/>
          </p:cNvSpPr>
          <p:nvPr>
            <p:ph idx="1"/>
          </p:nvPr>
        </p:nvSpPr>
        <p:spPr>
          <a:xfrm>
            <a:off x="457200" y="1447800"/>
            <a:ext cx="8229600" cy="4678363"/>
          </a:xfrm>
        </p:spPr>
        <p:txBody>
          <a:bodyPr/>
          <a:lstStyle/>
          <a:p>
            <a:pPr>
              <a:buFont typeface="Arial" charset="0"/>
              <a:buChar char="•"/>
              <a:defRPr/>
            </a:pPr>
            <a:r>
              <a:rPr lang="en-US" dirty="0"/>
              <a:t>The roles of central banks have grown in importance as their activities evolve over time. </a:t>
            </a:r>
          </a:p>
          <a:p>
            <a:pPr>
              <a:buFont typeface="Arial" charset="0"/>
              <a:buChar char="•"/>
              <a:defRPr/>
            </a:pPr>
            <a:r>
              <a:rPr lang="en-US" dirty="0"/>
              <a:t>There are differences in the structure and policy tools that each central bank adopts depending on the level of sophistication of the banking and financial sectors.</a:t>
            </a:r>
          </a:p>
          <a:p>
            <a:pPr>
              <a:buFont typeface="Arial" charset="0"/>
              <a:buChar char="•"/>
              <a:defRPr/>
            </a:pPr>
            <a:r>
              <a:rPr lang="en-US" dirty="0"/>
              <a:t>Central banks have taken on increasing responsibilities which required more independence from fiscal authorities and political institutions.</a:t>
            </a:r>
          </a:p>
        </p:txBody>
      </p:sp>
    </p:spTree>
    <p:extLst>
      <p:ext uri="{BB962C8B-B14F-4D97-AF65-F5344CB8AC3E}">
        <p14:creationId xmlns:p14="http://schemas.microsoft.com/office/powerpoint/2010/main" val="3385254847"/>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sz="3000" dirty="0"/>
              <a:t>The European Central Bank, the Euro System, and the European System of Central Banks </a:t>
            </a:r>
            <a:r>
              <a:rPr lang="en-US" sz="2000" b="0" dirty="0">
                <a:ea typeface="ヒラギノ角ゴ Pro W3" charset="-128"/>
              </a:rPr>
              <a:t>(1 of 5)</a:t>
            </a:r>
            <a:endParaRPr lang="en-US" sz="2000" b="0" dirty="0"/>
          </a:p>
        </p:txBody>
      </p:sp>
      <p:sp>
        <p:nvSpPr>
          <p:cNvPr id="3" name="Content Placeholder 2"/>
          <p:cNvSpPr>
            <a:spLocks noGrp="1"/>
          </p:cNvSpPr>
          <p:nvPr>
            <p:ph idx="1"/>
          </p:nvPr>
        </p:nvSpPr>
        <p:spPr/>
        <p:txBody>
          <a:bodyPr/>
          <a:lstStyle/>
          <a:p>
            <a:r>
              <a:rPr lang="en-US" dirty="0"/>
              <a:t>The </a:t>
            </a:r>
            <a:r>
              <a:rPr lang="en-US" b="1" dirty="0"/>
              <a:t>European Central Bank (ECB) </a:t>
            </a:r>
            <a:r>
              <a:rPr lang="en-US" dirty="0"/>
              <a:t>came into existence on June 1, 1998, to handle the transitional issues of the nations that comprise the Eurozone. </a:t>
            </a:r>
          </a:p>
          <a:p>
            <a:r>
              <a:rPr lang="en-US" dirty="0"/>
              <a:t>The Eurozone is an economic and monetary union consisting of the member states of the European Union (EU) that have adopted the euro as their currency. </a:t>
            </a:r>
          </a:p>
          <a:p>
            <a:r>
              <a:rPr lang="en-US" dirty="0"/>
              <a:t>The creation of the Eurozone and of the new supranational institution, the ECB, was a milestone of European integration. </a:t>
            </a:r>
            <a:endParaRPr lang="en-SG" dirty="0"/>
          </a:p>
          <a:p>
            <a:r>
              <a:rPr lang="en-US" dirty="0"/>
              <a:t>All of the member states of the European Union have to comply with a set of economic and legal conditions.</a:t>
            </a:r>
            <a:endParaRPr lang="en-SG" dirty="0"/>
          </a:p>
        </p:txBody>
      </p:sp>
    </p:spTree>
    <p:extLst>
      <p:ext uri="{BB962C8B-B14F-4D97-AF65-F5344CB8AC3E}">
        <p14:creationId xmlns:p14="http://schemas.microsoft.com/office/powerpoint/2010/main" val="3954078413"/>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7552</TotalTime>
  <Words>5840</Words>
  <Application>Microsoft Office PowerPoint</Application>
  <PresentationFormat>如螢幕大小 (4:3)</PresentationFormat>
  <Paragraphs>279</Paragraphs>
  <Slides>62</Slides>
  <Notes>1</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62</vt:i4>
      </vt:variant>
    </vt:vector>
  </HeadingPairs>
  <TitlesOfParts>
    <vt:vector size="70" baseType="lpstr">
      <vt:lpstr>ＭＳ Ｐゴシック</vt:lpstr>
      <vt:lpstr>ヒラギノ角ゴ Pro W3</vt:lpstr>
      <vt:lpstr>微軟正黑體</vt:lpstr>
      <vt:lpstr>Arial</vt:lpstr>
      <vt:lpstr>Times New Roman</vt:lpstr>
      <vt:lpstr>Verdana</vt:lpstr>
      <vt:lpstr>Wingdings</vt:lpstr>
      <vt:lpstr>508 Lecture</vt:lpstr>
      <vt:lpstr>The Economics of Money, Banking, and Financial Markets</vt:lpstr>
      <vt:lpstr>Preview</vt:lpstr>
      <vt:lpstr>Learning Objectives (1 of 2)</vt:lpstr>
      <vt:lpstr>Learning Objectives (2 of 2)</vt:lpstr>
      <vt:lpstr>Origins of the Central Banking System (1 of 2)</vt:lpstr>
      <vt:lpstr>Origins of the Central Banking System (2 of 2) </vt:lpstr>
      <vt:lpstr>Global: Who Should Own Central Banks</vt:lpstr>
      <vt:lpstr>Variations in the Functions and Structures of Central Banks </vt:lpstr>
      <vt:lpstr>The European Central Bank, the Euro System, and the European System of Central Banks (1 of 5)</vt:lpstr>
      <vt:lpstr>The European Central Bank, the Euro System, and the European System of Central Banks (2 of 5)</vt:lpstr>
      <vt:lpstr>The European Central Bank, the Euro System, and the European System of Central Banks (3 of 5)</vt:lpstr>
      <vt:lpstr>The European Central Bank, the Euro System, and the European System of Central Banks (4 of 5)</vt:lpstr>
      <vt:lpstr>Figure 1 The Organization of the ESCB</vt:lpstr>
      <vt:lpstr>The European Central Bank, the Euro System, and the European System of Central Banks (5 of 5)</vt:lpstr>
      <vt:lpstr>Decision-Making Bodies of the ECB (1 of 5)</vt:lpstr>
      <vt:lpstr>Figure 2 Structure and Responsibility for Policy Tools within the ESCB</vt:lpstr>
      <vt:lpstr>Decision-Making Bodies of the ECB (2 of 5)</vt:lpstr>
      <vt:lpstr>Decision-Making Bodies of the ECB (3 of 5)</vt:lpstr>
      <vt:lpstr>Decision-Making Bodies of the ECB (4 of 5)</vt:lpstr>
      <vt:lpstr>Decision-Making Bodies of the ECB (5 of 5)</vt:lpstr>
      <vt:lpstr>How Monetary Policy is Conducted within the ECB (1 of 8)</vt:lpstr>
      <vt:lpstr>How Monetary Policy is Conducted within the ECB (2 of 8)</vt:lpstr>
      <vt:lpstr>How Monetary Policy is Conducted within the ECB (3 of 8)</vt:lpstr>
      <vt:lpstr>How Monetary Policy is Conducted within the ECB (4 of 8)</vt:lpstr>
      <vt:lpstr>How Monetary Policy is Conducted within the ECB (5 of 8)</vt:lpstr>
      <vt:lpstr>How Monetary Policy is Conducted within the ECB (6 of 8)</vt:lpstr>
      <vt:lpstr>How Monetary Policy is Conducted within the ECB (7 of 8)</vt:lpstr>
      <vt:lpstr>How Monetary Policy is Conducted within the ECB (8 of 8)</vt:lpstr>
      <vt:lpstr>The Federal Reserve System (1 of 4)</vt:lpstr>
      <vt:lpstr>The Federal Reserve System (2 of 4)</vt:lpstr>
      <vt:lpstr>The Federal Reserve System (3 of 4)</vt:lpstr>
      <vt:lpstr>The Federal Reserve System (4 of 4)</vt:lpstr>
      <vt:lpstr>Comparing the ECB and the Fed (1 of 3)</vt:lpstr>
      <vt:lpstr>Comparing the ECB and the Fed (2 of 3)</vt:lpstr>
      <vt:lpstr>Comparing the ECB and the Fed (3 of 3)</vt:lpstr>
      <vt:lpstr>The Bank of England (1 of 4)</vt:lpstr>
      <vt:lpstr>The Bank of England (2 of 4)</vt:lpstr>
      <vt:lpstr>The Bank of England (3 of 4)</vt:lpstr>
      <vt:lpstr>The Bank of England (4 of 4)</vt:lpstr>
      <vt:lpstr>Global: Brexit and the BOE (1 of 3)</vt:lpstr>
      <vt:lpstr>Global: Brexit and the BOE (2 of 3)</vt:lpstr>
      <vt:lpstr>Global: Brexit and the BOE (3 of 3)</vt:lpstr>
      <vt:lpstr>Structure of Central Banks in Larger Economies</vt:lpstr>
      <vt:lpstr>The Bank of Canada (1 of 4)</vt:lpstr>
      <vt:lpstr>The Bank of Canada (2 of 4)</vt:lpstr>
      <vt:lpstr>The Bank of Canada (3 of 4)</vt:lpstr>
      <vt:lpstr>The Bank of Canada (4 of 4)</vt:lpstr>
      <vt:lpstr>The Bank of Japan (1 of 3)</vt:lpstr>
      <vt:lpstr>The Bank of Japan (2 of 3)</vt:lpstr>
      <vt:lpstr>The Bank of Japan (3 of 3)</vt:lpstr>
      <vt:lpstr>The People’s Bank of China (1 of 3)</vt:lpstr>
      <vt:lpstr>The People’s Bank of China (2 of 3)</vt:lpstr>
      <vt:lpstr>The People’s Bank of China (3 of 3)</vt:lpstr>
      <vt:lpstr>Structure and Independence of Central Banks of Emerging Market Economies (1 of 3)</vt:lpstr>
      <vt:lpstr>Structure and Independence of Central Banks of Emerging Market Economies (2 of 3)</vt:lpstr>
      <vt:lpstr>Structure and Independence of Central Banks of Emerging Market Economies (3 of 3)</vt:lpstr>
      <vt:lpstr>Should Central Banks be Independent? (1 of 6)</vt:lpstr>
      <vt:lpstr>Should Central Banks be Independent? (2 of 6)</vt:lpstr>
      <vt:lpstr>Should Central Banks be Independent? (3 of 6)</vt:lpstr>
      <vt:lpstr>Should Central Banks be Independent? (4 of 6)</vt:lpstr>
      <vt:lpstr>Should Central Banks be Independent? (5 of 6)</vt:lpstr>
      <vt:lpstr>Should Central Banks be Independent? (6 of 6)</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twlai</cp:lastModifiedBy>
  <cp:revision>460</cp:revision>
  <dcterms:created xsi:type="dcterms:W3CDTF">2014-07-14T20:04:21Z</dcterms:created>
  <dcterms:modified xsi:type="dcterms:W3CDTF">2020-03-05T13:23:39Z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