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90" r:id="rId15"/>
    <p:sldId id="272" r:id="rId16"/>
    <p:sldId id="274" r:id="rId17"/>
    <p:sldId id="275" r:id="rId18"/>
    <p:sldId id="276" r:id="rId19"/>
    <p:sldId id="278" r:id="rId20"/>
    <p:sldId id="279" r:id="rId21"/>
    <p:sldId id="280" r:id="rId22"/>
    <p:sldId id="281" r:id="rId23"/>
    <p:sldId id="283" r:id="rId24"/>
    <p:sldId id="284" r:id="rId25"/>
    <p:sldId id="285" r:id="rId26"/>
    <p:sldId id="282" r:id="rId27"/>
    <p:sldId id="286" r:id="rId28"/>
    <p:sldId id="287" r:id="rId29"/>
    <p:sldId id="288" r:id="rId30"/>
    <p:sldId id="28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99" autoAdjust="0"/>
    <p:restoredTop sz="96840" autoAdjust="0"/>
  </p:normalViewPr>
  <p:slideViewPr>
    <p:cSldViewPr>
      <p:cViewPr varScale="1">
        <p:scale>
          <a:sx n="83" d="100"/>
          <a:sy n="83" d="100"/>
        </p:scale>
        <p:origin x="1637" y="77"/>
      </p:cViewPr>
      <p:guideLst>
        <p:guide orient="horz" pos="2160"/>
        <p:guide pos="2880"/>
      </p:guideLst>
    </p:cSldViewPr>
  </p:slideViewPr>
  <p:outlineViewPr>
    <p:cViewPr>
      <p:scale>
        <a:sx n="33" d="100"/>
        <a:sy n="33" d="100"/>
      </p:scale>
      <p:origin x="0" y="-1326"/>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3" d="100"/>
          <a:sy n="53" d="100"/>
        </p:scale>
        <p:origin x="-22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3/27/2020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3/27/2020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t>
            </a:r>
            <a:r>
              <a:rPr lang="en-IN" smtClean="0"/>
              <a:t>available)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987733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3/27/2020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3/27/2020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3/27/2020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3/27/2020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3/27/2020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3/27/2020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3/27/2020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3/27/2020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dirty="0">
                <a:solidFill>
                  <a:schemeClr val="tx1"/>
                </a:solidFill>
                <a:latin typeface="Verdana"/>
                <a:ea typeface="Verdana" panose="020B0604030504040204" pitchFamily="34" charset="0"/>
                <a:cs typeface="Verdana" panose="020B0604030504040204" pitchFamily="34" charset="0"/>
              </a:defRPr>
            </a:lvl1pPr>
          </a:lstStyle>
          <a:p>
            <a:r>
              <a:rPr lang="en-US" altLang="en-US" dirty="0" smtClean="0"/>
              <a:t>Copyright © 2019 Pearson Education, Ltd.</a:t>
            </a:r>
            <a:endParaRPr lang="en-US" altLang="en-US" dirty="0"/>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3/27/2020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3/27/2020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3/27/2020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3/27/2020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3/27/2020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3/27/2020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3/27/2020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3/27/2020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03828"/>
          </a:xfrm>
        </p:spPr>
        <p:txBody>
          <a:bodyPr/>
          <a:lstStyle/>
          <a:p>
            <a:r>
              <a:rPr lang="en-US" dirty="0"/>
              <a:t>The Economics of Money, Banking, and Financial Markets</a:t>
            </a:r>
          </a:p>
        </p:txBody>
      </p:sp>
      <p:sp>
        <p:nvSpPr>
          <p:cNvPr id="3" name="Text Placeholder 2"/>
          <p:cNvSpPr>
            <a:spLocks noGrp="1"/>
          </p:cNvSpPr>
          <p:nvPr>
            <p:ph type="body" sz="quarter" idx="13"/>
          </p:nvPr>
        </p:nvSpPr>
        <p:spPr>
          <a:xfrm>
            <a:off x="457200" y="1307592"/>
            <a:ext cx="8229600" cy="292608"/>
          </a:xfrm>
        </p:spPr>
        <p:txBody>
          <a:bodyPr/>
          <a:lstStyle/>
          <a:p>
            <a:r>
              <a:rPr lang="en-US" dirty="0"/>
              <a:t>Twelfth Edition, Global Edition</a:t>
            </a:r>
          </a:p>
        </p:txBody>
      </p:sp>
      <p:sp>
        <p:nvSpPr>
          <p:cNvPr id="4" name="Text Placeholder 3"/>
          <p:cNvSpPr>
            <a:spLocks noGrp="1"/>
          </p:cNvSpPr>
          <p:nvPr>
            <p:ph type="body" sz="quarter" idx="14"/>
          </p:nvPr>
        </p:nvSpPr>
        <p:spPr>
          <a:xfrm>
            <a:off x="5029200" y="1828800"/>
            <a:ext cx="3657600" cy="1219199"/>
          </a:xfrm>
        </p:spPr>
        <p:txBody>
          <a:bodyPr/>
          <a:lstStyle/>
          <a:p>
            <a:r>
              <a:rPr lang="en-US" dirty="0"/>
              <a:t>Chapter </a:t>
            </a:r>
            <a:r>
              <a:rPr lang="en-US" dirty="0" smtClean="0"/>
              <a:t>17</a:t>
            </a:r>
            <a:endParaRPr lang="en-US" dirty="0"/>
          </a:p>
        </p:txBody>
      </p:sp>
      <p:sp>
        <p:nvSpPr>
          <p:cNvPr id="5" name="Text Placeholder 4"/>
          <p:cNvSpPr>
            <a:spLocks noGrp="1"/>
          </p:cNvSpPr>
          <p:nvPr>
            <p:ph type="body" sz="quarter" idx="15"/>
          </p:nvPr>
        </p:nvSpPr>
        <p:spPr/>
        <p:txBody>
          <a:bodyPr/>
          <a:lstStyle/>
          <a:p>
            <a:r>
              <a:rPr lang="en-US" dirty="0"/>
              <a:t>The Conduct </a:t>
            </a:r>
            <a:r>
              <a:rPr lang="en-US" dirty="0" smtClean="0"/>
              <a:t>of Monetary </a:t>
            </a:r>
            <a:r>
              <a:rPr lang="en-US" dirty="0"/>
              <a:t>Policy: Strategy and Tactics</a:t>
            </a:r>
          </a:p>
        </p:txBody>
      </p:sp>
      <p:sp>
        <p:nvSpPr>
          <p:cNvPr id="6" name="Text Placeholder 5"/>
          <p:cNvSpPr>
            <a:spLocks noGrp="1"/>
          </p:cNvSpPr>
          <p:nvPr>
            <p:ph type="body" sz="quarter" idx="16"/>
          </p:nvPr>
        </p:nvSpPr>
        <p:spPr/>
        <p:txBody>
          <a:bodyPr/>
          <a:lstStyle/>
          <a:p>
            <a:r>
              <a:rPr lang="en-US" altLang="en-US" dirty="0"/>
              <a:t>Copyright © 2019 Pearson Education, Ltd.</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44662" y="1714670"/>
            <a:ext cx="3678219" cy="4624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621358"/>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Figure </a:t>
            </a:r>
            <a:r>
              <a:rPr lang="en-US" sz="2600" dirty="0" smtClean="0"/>
              <a:t>1 Inflation </a:t>
            </a:r>
            <a:r>
              <a:rPr lang="en-US" sz="2600" dirty="0"/>
              <a:t>Rates and Inflation Targets for New Zealand, Canada, and the United Kingdom, 1980–2017</a:t>
            </a:r>
          </a:p>
        </p:txBody>
      </p:sp>
      <p:pic>
        <p:nvPicPr>
          <p:cNvPr id="1026" name="Picture 2" descr="&quot;The vertical axis of the first graph is labeled &quot;&quot;New Zealand Inflation (percent)&quot;&quot; and ranges from 0 to 20 in increments of 5. The horizontal axis lists dates from 1981 to 2017. The line for inflation rate starts at 18.5 percent before 1981 and falls to 15 percent by 1981. The line falls further to 4 percent by 1984 but recovers to 11 percent by 1986. With slight fluctuations the line drops down to 5 percent by 1889 and further to 1 percent by 1992. The line remains in this range until 2000 where it increases slightly. The line keeps fluctuating between 1 and 5 percent thereafter. A vertical line immediately after year 1989 shows the date when the inflation targeting begins. Two sets of two parallel lines indicate the target range with a dotted line in the middle indicating the target midpoint. The first set of lines start in 1994 with lower line overlapping the horizontal axis and the upper line at 2 percent. The upper line ends at 1997 while the lower line extends until 2002. The second set shows the upper line at 2.5 percent from 1997 to 2017 and the lower line at 0.5 percent from 2003 to 2017.&#10;The vertical axis of the second graph is labeled &quot;&quot;Canada Inflation (percent)&quot;&quot; and ranges from negative 2 to 15 in increments of 5 (the first increment of 2). The horizontal axis lists dates from 1981 to 2017. The line for inflation rate starts at 9.5 percent before 1981 and increases to 11 percent by 1981. The line falls to 5 percent by 1983 and remains unchanged until 1991 where it decline further and reaches a value of 0 percent by 1994. With slight fluctuations the line remains in the range between 0 and 5 percent thereafter with the lowest value as negative 1 for 2009. A vertical line at year 1991 shows the date when the inflation targeting begins. A set of two parallel lines from 1996 to 2017 indicate the target range with a dotted line in the middle indicating the target midpoint. The upper line is at 3 percent and the lower line at 1 percent.&#10;The vertical axis of the third graph is labeled &quot;&quot;United Kingdom Inflation (percent)&quot;&quot; and ranges from 0 to 25 in increments of 5. The horizontal axis lists dates from 1981 to 2017. The line for inflation rate starts at 9.5 percent before 1981, and drops down to 11 percent by 1981. The line falls further to 5 percent by 1983, and to 2.5 percent by 1987. The line recovers and reaches 7 percent by 1989, and 9 percent by 1991 but falls to 1 percent by 1993. With slight fluctuations, the line remains in the range between 1 and 5 percent thereafter with the lowest value as 0 for 2000 and 2015. A vertical line just before year 1993 shows the date when the inflation targeting begins. Three sets containing two parallel lines each indicate the target range with a dotted line in the middle indicating the target midpoint. In the first set the upper line is at 4.5 percent from 1993 to 2003, and the lower line is at 1 percent for the same date range. In the third set, the upper line is at 4.0 percent from 2003 to 2017 and the lower line is at 0.5 percent for the same date range. The values used in the description are approximate.&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2942" y="1531548"/>
            <a:ext cx="4658117" cy="4758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2294837"/>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Inflation </a:t>
            </a:r>
            <a:r>
              <a:rPr lang="en-US" dirty="0" smtClean="0"/>
              <a:t>Targeting</a:t>
            </a:r>
            <a:r>
              <a:rPr lang="en-US" sz="2000" b="0" dirty="0" smtClean="0"/>
              <a:t> (3 of 3)</a:t>
            </a:r>
            <a:endParaRPr lang="en-US" sz="2000" b="0" dirty="0"/>
          </a:p>
        </p:txBody>
      </p:sp>
      <p:sp>
        <p:nvSpPr>
          <p:cNvPr id="3" name="Content Placeholder 2"/>
          <p:cNvSpPr>
            <a:spLocks noGrp="1"/>
          </p:cNvSpPr>
          <p:nvPr>
            <p:ph idx="1"/>
          </p:nvPr>
        </p:nvSpPr>
        <p:spPr/>
        <p:txBody>
          <a:bodyPr/>
          <a:lstStyle/>
          <a:p>
            <a:pPr>
              <a:lnSpc>
                <a:spcPct val="90000"/>
              </a:lnSpc>
            </a:pPr>
            <a:r>
              <a:rPr lang="en-US" dirty="0">
                <a:ea typeface="ヒラギノ角ゴ Pro W3" charset="-128"/>
              </a:rPr>
              <a:t>Advantages:</a:t>
            </a:r>
          </a:p>
          <a:p>
            <a:pPr lvl="1">
              <a:lnSpc>
                <a:spcPct val="90000"/>
              </a:lnSpc>
              <a:defRPr/>
            </a:pPr>
            <a:r>
              <a:rPr lang="en-US" altLang="zh-TW" dirty="0">
                <a:ea typeface="ヒラギノ角ゴ Pro W3" pitchFamily="-84" charset="-128"/>
              </a:rPr>
              <a:t>Reduction of the time-inconsistency problem</a:t>
            </a:r>
          </a:p>
          <a:p>
            <a:pPr lvl="1">
              <a:lnSpc>
                <a:spcPct val="90000"/>
              </a:lnSpc>
              <a:defRPr/>
            </a:pPr>
            <a:r>
              <a:rPr lang="en-US" altLang="zh-TW" dirty="0">
                <a:ea typeface="ヒラギノ角ゴ Pro W3" pitchFamily="-84" charset="-128"/>
              </a:rPr>
              <a:t>Increased transparency</a:t>
            </a:r>
          </a:p>
          <a:p>
            <a:pPr lvl="1">
              <a:lnSpc>
                <a:spcPct val="90000"/>
              </a:lnSpc>
              <a:defRPr/>
            </a:pPr>
            <a:r>
              <a:rPr lang="en-US" altLang="zh-TW" dirty="0">
                <a:ea typeface="ヒラギノ角ゴ Pro W3" pitchFamily="-84" charset="-128"/>
              </a:rPr>
              <a:t>Increased accountability</a:t>
            </a:r>
          </a:p>
          <a:p>
            <a:pPr lvl="1">
              <a:lnSpc>
                <a:spcPct val="90000"/>
              </a:lnSpc>
              <a:defRPr/>
            </a:pPr>
            <a:r>
              <a:rPr lang="en-US" altLang="zh-TW" dirty="0">
                <a:ea typeface="ヒラギノ角ゴ Pro W3" pitchFamily="-84" charset="-128"/>
              </a:rPr>
              <a:t>Consistency with democratic principles</a:t>
            </a:r>
          </a:p>
          <a:p>
            <a:pPr lvl="1">
              <a:lnSpc>
                <a:spcPct val="90000"/>
              </a:lnSpc>
              <a:defRPr/>
            </a:pPr>
            <a:r>
              <a:rPr lang="en-US" altLang="zh-TW" dirty="0">
                <a:ea typeface="ヒラギノ角ゴ Pro W3" pitchFamily="-84" charset="-128"/>
              </a:rPr>
              <a:t>Improved performance</a:t>
            </a:r>
          </a:p>
          <a:p>
            <a:pPr>
              <a:lnSpc>
                <a:spcPct val="90000"/>
              </a:lnSpc>
            </a:pPr>
            <a:r>
              <a:rPr lang="en-US" dirty="0" smtClean="0">
                <a:ea typeface="ヒラギノ角ゴ Pro W3" charset="-128"/>
              </a:rPr>
              <a:t>Disadvantages</a:t>
            </a:r>
            <a:r>
              <a:rPr lang="en-US" dirty="0">
                <a:ea typeface="ヒラギノ角ゴ Pro W3" charset="-128"/>
              </a:rPr>
              <a:t>:</a:t>
            </a:r>
          </a:p>
          <a:p>
            <a:pPr lvl="1">
              <a:lnSpc>
                <a:spcPct val="90000"/>
              </a:lnSpc>
            </a:pPr>
            <a:r>
              <a:rPr lang="en-US" dirty="0">
                <a:ea typeface="ヒラギノ角ゴ Pro W3" charset="-128"/>
              </a:rPr>
              <a:t>Delayed signaling</a:t>
            </a:r>
          </a:p>
          <a:p>
            <a:pPr lvl="1">
              <a:lnSpc>
                <a:spcPct val="90000"/>
              </a:lnSpc>
            </a:pPr>
            <a:r>
              <a:rPr lang="en-US" dirty="0">
                <a:ea typeface="ヒラギノ角ゴ Pro W3" charset="-128"/>
              </a:rPr>
              <a:t>Too much rigidity</a:t>
            </a:r>
          </a:p>
          <a:p>
            <a:pPr lvl="1">
              <a:lnSpc>
                <a:spcPct val="90000"/>
              </a:lnSpc>
            </a:pPr>
            <a:r>
              <a:rPr lang="en-US" dirty="0">
                <a:ea typeface="ヒラギノ角ゴ Pro W3" charset="-128"/>
              </a:rPr>
              <a:t>Potential for increased output fluctuations</a:t>
            </a:r>
          </a:p>
          <a:p>
            <a:pPr lvl="1">
              <a:lnSpc>
                <a:spcPct val="90000"/>
              </a:lnSpc>
            </a:pPr>
            <a:r>
              <a:rPr lang="en-US" dirty="0">
                <a:ea typeface="ヒラギノ角ゴ Pro W3" charset="-128"/>
              </a:rPr>
              <a:t>Low economic growth during </a:t>
            </a:r>
            <a:r>
              <a:rPr lang="en-US" dirty="0" smtClean="0">
                <a:ea typeface="ヒラギノ角ゴ Pro W3" charset="-128"/>
              </a:rPr>
              <a:t>disinflation</a:t>
            </a:r>
            <a:endParaRPr lang="en-US" dirty="0"/>
          </a:p>
        </p:txBody>
      </p:sp>
    </p:spTree>
    <p:extLst>
      <p:ext uri="{BB962C8B-B14F-4D97-AF65-F5344CB8AC3E}">
        <p14:creationId xmlns:p14="http://schemas.microsoft.com/office/powerpoint/2010/main" val="2169629557"/>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Evolution of the Federal Reserve’s Monetary Policy </a:t>
            </a:r>
            <a:r>
              <a:rPr lang="en-US" dirty="0" smtClean="0"/>
              <a:t>Strategy</a:t>
            </a:r>
            <a:r>
              <a:rPr lang="en-US" b="0" dirty="0" smtClean="0"/>
              <a:t> </a:t>
            </a:r>
            <a:r>
              <a:rPr lang="en-US" sz="2000" b="0" dirty="0" smtClean="0"/>
              <a:t>(1 of 2)</a:t>
            </a:r>
            <a:endParaRPr lang="en-US" sz="2000" b="0" dirty="0"/>
          </a:p>
        </p:txBody>
      </p:sp>
      <p:sp>
        <p:nvSpPr>
          <p:cNvPr id="3" name="Content Placeholder 2"/>
          <p:cNvSpPr>
            <a:spLocks noGrp="1"/>
          </p:cNvSpPr>
          <p:nvPr>
            <p:ph idx="1"/>
          </p:nvPr>
        </p:nvSpPr>
        <p:spPr/>
        <p:txBody>
          <a:bodyPr/>
          <a:lstStyle/>
          <a:p>
            <a:r>
              <a:rPr lang="en-US" dirty="0">
                <a:ea typeface="ヒラギノ角ゴ Pro W3" charset="-128"/>
              </a:rPr>
              <a:t>The United States has achieved excellent macroeconomic performance (including low and stable inflation) until the onset of the global financial crisis without using an explicit nominal anchor such as an inflation target.</a:t>
            </a:r>
          </a:p>
          <a:p>
            <a:r>
              <a:rPr lang="en-US" dirty="0">
                <a:ea typeface="ヒラギノ角ゴ Pro W3" charset="-128"/>
              </a:rPr>
              <a:t>History:</a:t>
            </a:r>
          </a:p>
          <a:p>
            <a:pPr lvl="1">
              <a:spcBef>
                <a:spcPct val="40000"/>
              </a:spcBef>
            </a:pPr>
            <a:r>
              <a:rPr lang="en-US" sz="2200" dirty="0">
                <a:ea typeface="ヒラギノ角ゴ Pro W3" charset="-128"/>
              </a:rPr>
              <a:t>Fed began to announce publicly targets for money supply growth in 1975</a:t>
            </a:r>
          </a:p>
          <a:p>
            <a:pPr lvl="1"/>
            <a:r>
              <a:rPr lang="en-US" sz="2200" dirty="0">
                <a:ea typeface="ヒラギノ角ゴ Pro W3" charset="-128"/>
              </a:rPr>
              <a:t>Paul Volker (1979) focused more in </a:t>
            </a:r>
            <a:r>
              <a:rPr lang="en-US" sz="2200" dirty="0" err="1">
                <a:ea typeface="ヒラギノ角ゴ Pro W3" charset="-128"/>
              </a:rPr>
              <a:t>nonborrowed</a:t>
            </a:r>
            <a:r>
              <a:rPr lang="en-US" sz="2200" dirty="0">
                <a:ea typeface="ヒラギノ角ゴ Pro W3" charset="-128"/>
              </a:rPr>
              <a:t> reserves</a:t>
            </a:r>
          </a:p>
          <a:p>
            <a:pPr lvl="1">
              <a:spcBef>
                <a:spcPct val="40000"/>
              </a:spcBef>
            </a:pPr>
            <a:r>
              <a:rPr lang="en-US" sz="2200" dirty="0">
                <a:ea typeface="ヒラギノ角ゴ Pro W3" charset="-128"/>
              </a:rPr>
              <a:t>Greenspan announced in July 1993 that the Fed would not use any monetary aggregates as a guide for conducting monetary </a:t>
            </a:r>
            <a:r>
              <a:rPr lang="en-US" sz="2200" dirty="0" smtClean="0">
                <a:ea typeface="ヒラギノ角ゴ Pro W3" charset="-128"/>
              </a:rPr>
              <a:t>policy</a:t>
            </a:r>
            <a:endParaRPr lang="en-US" sz="2200" dirty="0"/>
          </a:p>
        </p:txBody>
      </p:sp>
    </p:spTree>
    <p:extLst>
      <p:ext uri="{BB962C8B-B14F-4D97-AF65-F5344CB8AC3E}">
        <p14:creationId xmlns:p14="http://schemas.microsoft.com/office/powerpoint/2010/main" val="4029237685"/>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The Evolution of the Federal Reserve’s Monetary Policy </a:t>
            </a:r>
            <a:r>
              <a:rPr lang="en-US" dirty="0" smtClean="0">
                <a:ea typeface="ヒラギノ角ゴ Pro W3" charset="-128"/>
              </a:rPr>
              <a:t>Strategy</a:t>
            </a:r>
            <a:r>
              <a:rPr lang="en-US" b="0" dirty="0"/>
              <a:t> </a:t>
            </a:r>
            <a:r>
              <a:rPr lang="en-US" sz="2000" b="0" dirty="0" smtClean="0"/>
              <a:t>(2 </a:t>
            </a:r>
            <a:r>
              <a:rPr lang="en-US" sz="2000" b="0" dirty="0"/>
              <a:t>of 2)</a:t>
            </a:r>
            <a:endParaRPr lang="en-US" sz="2000" dirty="0"/>
          </a:p>
        </p:txBody>
      </p:sp>
      <p:sp>
        <p:nvSpPr>
          <p:cNvPr id="3" name="Content Placeholder 2"/>
          <p:cNvSpPr>
            <a:spLocks noGrp="1"/>
          </p:cNvSpPr>
          <p:nvPr>
            <p:ph idx="1"/>
          </p:nvPr>
        </p:nvSpPr>
        <p:spPr/>
        <p:txBody>
          <a:bodyPr/>
          <a:lstStyle/>
          <a:p>
            <a:pPr>
              <a:buFontTx/>
              <a:buChar char="•"/>
            </a:pPr>
            <a:r>
              <a:rPr lang="en-US" dirty="0">
                <a:ea typeface="ヒラギノ角ゴ Pro W3" charset="-128"/>
              </a:rPr>
              <a:t>There is no explicit nominal anchor in the form of an overriding concern for the Fed.</a:t>
            </a:r>
          </a:p>
          <a:p>
            <a:pPr>
              <a:buFontTx/>
              <a:buChar char="•"/>
            </a:pPr>
            <a:r>
              <a:rPr lang="en-US" dirty="0">
                <a:ea typeface="ヒラギノ角ゴ Pro W3" charset="-128"/>
              </a:rPr>
              <a:t>Forward looking behavior and periodic </a:t>
            </a:r>
            <a:r>
              <a:rPr lang="en-US" dirty="0" smtClean="0">
                <a:ea typeface="ヒラギノ角ゴ Pro W3" charset="-128"/>
              </a:rPr>
              <a:t>“</a:t>
            </a:r>
            <a:r>
              <a:rPr lang="en-US" altLang="ja-JP" dirty="0" smtClean="0">
                <a:ea typeface="ヒラギノ角ゴ Pro W3" charset="-128"/>
              </a:rPr>
              <a:t>preemptive strikes”</a:t>
            </a:r>
            <a:endParaRPr lang="en-US" altLang="ja-JP" dirty="0">
              <a:ea typeface="ヒラギノ角ゴ Pro W3" charset="-128"/>
            </a:endParaRPr>
          </a:p>
          <a:p>
            <a:pPr>
              <a:buFontTx/>
              <a:buChar char="•"/>
            </a:pPr>
            <a:r>
              <a:rPr lang="en-US" dirty="0">
                <a:ea typeface="ヒラギノ角ゴ Pro W3" charset="-128"/>
              </a:rPr>
              <a:t>The goal is to prevent inflation from getting started.</a:t>
            </a:r>
          </a:p>
          <a:p>
            <a:pPr>
              <a:lnSpc>
                <a:spcPct val="90000"/>
              </a:lnSpc>
              <a:buFontTx/>
              <a:buChar char="•"/>
            </a:pPr>
            <a:r>
              <a:rPr lang="en-US" dirty="0">
                <a:ea typeface="ヒラギノ角ゴ Pro W3" charset="-128"/>
              </a:rPr>
              <a:t>Advantages</a:t>
            </a:r>
          </a:p>
          <a:p>
            <a:pPr lvl="1">
              <a:lnSpc>
                <a:spcPct val="90000"/>
              </a:lnSpc>
              <a:buFontTx/>
              <a:buChar char="–"/>
            </a:pPr>
            <a:r>
              <a:rPr lang="en-US" dirty="0">
                <a:ea typeface="ヒラギノ角ゴ Pro W3" charset="-128"/>
              </a:rPr>
              <a:t>Uses many sources of information</a:t>
            </a:r>
          </a:p>
          <a:p>
            <a:pPr lvl="1">
              <a:lnSpc>
                <a:spcPct val="90000"/>
              </a:lnSpc>
              <a:buFontTx/>
              <a:buChar char="–"/>
            </a:pPr>
            <a:r>
              <a:rPr lang="en-US" dirty="0">
                <a:ea typeface="ヒラギノ角ゴ Pro W3" charset="-128"/>
              </a:rPr>
              <a:t>Demonstrated success</a:t>
            </a:r>
          </a:p>
          <a:p>
            <a:pPr>
              <a:lnSpc>
                <a:spcPct val="90000"/>
              </a:lnSpc>
              <a:buFontTx/>
              <a:buChar char="•"/>
            </a:pPr>
            <a:r>
              <a:rPr lang="en-US" dirty="0">
                <a:ea typeface="ヒラギノ角ゴ Pro W3" charset="-128"/>
              </a:rPr>
              <a:t>Disadvantages</a:t>
            </a:r>
          </a:p>
          <a:p>
            <a:pPr lvl="1">
              <a:lnSpc>
                <a:spcPct val="90000"/>
              </a:lnSpc>
              <a:buFontTx/>
              <a:buChar char="–"/>
            </a:pPr>
            <a:r>
              <a:rPr lang="en-US" dirty="0">
                <a:ea typeface="ヒラギノ角ゴ Pro W3" charset="-128"/>
              </a:rPr>
              <a:t>Lack of </a:t>
            </a:r>
            <a:r>
              <a:rPr lang="en-US" dirty="0" smtClean="0">
                <a:ea typeface="ヒラギノ角ゴ Pro W3" charset="-128"/>
              </a:rPr>
              <a:t>accountability (there is no predetermined criteria for judging its performance)</a:t>
            </a:r>
            <a:endParaRPr lang="en-US" dirty="0">
              <a:ea typeface="ヒラギノ角ゴ Pro W3" charset="-128"/>
            </a:endParaRPr>
          </a:p>
          <a:p>
            <a:pPr lvl="1">
              <a:lnSpc>
                <a:spcPct val="90000"/>
              </a:lnSpc>
              <a:buFontTx/>
              <a:buChar char="–"/>
            </a:pPr>
            <a:r>
              <a:rPr lang="en-US" dirty="0">
                <a:ea typeface="ヒラギノ角ゴ Pro W3" charset="-128"/>
              </a:rPr>
              <a:t>Inconsistent with democratic principles</a:t>
            </a:r>
          </a:p>
        </p:txBody>
      </p:sp>
    </p:spTree>
    <p:extLst>
      <p:ext uri="{BB962C8B-B14F-4D97-AF65-F5344CB8AC3E}">
        <p14:creationId xmlns:p14="http://schemas.microsoft.com/office/powerpoint/2010/main" val="833368649"/>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The Fed’s “Just Do It” Monetary Policy </a:t>
            </a:r>
            <a:r>
              <a:rPr lang="en-US" altLang="zh-TW" dirty="0" smtClean="0"/>
              <a:t>Strategy </a:t>
            </a:r>
            <a:r>
              <a:rPr lang="en-US" altLang="zh-TW" sz="2000" b="0" dirty="0"/>
              <a:t>(1 of 2)</a:t>
            </a:r>
            <a:endParaRPr lang="zh-TW" altLang="en-US" sz="2000" dirty="0"/>
          </a:p>
        </p:txBody>
      </p:sp>
      <p:sp>
        <p:nvSpPr>
          <p:cNvPr id="3" name="內容版面配置區 2"/>
          <p:cNvSpPr>
            <a:spLocks noGrp="1"/>
          </p:cNvSpPr>
          <p:nvPr>
            <p:ph idx="1"/>
          </p:nvPr>
        </p:nvSpPr>
        <p:spPr/>
        <p:txBody>
          <a:bodyPr/>
          <a:lstStyle/>
          <a:p>
            <a:r>
              <a:rPr lang="en-US" altLang="zh-TW" dirty="0"/>
              <a:t>Fed’s policy regime prior to the global financial crisis might best </a:t>
            </a:r>
            <a:r>
              <a:rPr lang="en-US" altLang="zh-TW" dirty="0" smtClean="0"/>
              <a:t>be described </a:t>
            </a:r>
            <a:r>
              <a:rPr lang="en-US" altLang="zh-TW" dirty="0"/>
              <a:t>as a “just do it” </a:t>
            </a:r>
            <a:r>
              <a:rPr lang="en-US" altLang="zh-TW" dirty="0" smtClean="0"/>
              <a:t>policy</a:t>
            </a:r>
          </a:p>
        </p:txBody>
      </p:sp>
    </p:spTree>
    <p:extLst>
      <p:ext uri="{BB962C8B-B14F-4D97-AF65-F5344CB8AC3E}">
        <p14:creationId xmlns:p14="http://schemas.microsoft.com/office/powerpoint/2010/main" val="2200540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Fed’s “Just Do It” Monetary Policy </a:t>
            </a:r>
            <a:r>
              <a:rPr lang="en-US" dirty="0" smtClean="0"/>
              <a:t>Strategy </a:t>
            </a:r>
            <a:r>
              <a:rPr lang="en-US" altLang="zh-TW" sz="2000" b="0" dirty="0" smtClean="0"/>
              <a:t>(2 </a:t>
            </a:r>
            <a:r>
              <a:rPr lang="en-US" altLang="zh-TW" sz="2000" b="0" dirty="0"/>
              <a:t>of 2)</a:t>
            </a:r>
            <a:endParaRPr lang="en-US" sz="2000" dirty="0"/>
          </a:p>
        </p:txBody>
      </p:sp>
      <p:sp>
        <p:nvSpPr>
          <p:cNvPr id="3" name="Content Placeholder 2"/>
          <p:cNvSpPr>
            <a:spLocks noGrp="1"/>
          </p:cNvSpPr>
          <p:nvPr>
            <p:ph idx="1"/>
          </p:nvPr>
        </p:nvSpPr>
        <p:spPr/>
        <p:txBody>
          <a:bodyPr/>
          <a:lstStyle/>
          <a:p>
            <a:r>
              <a:rPr lang="en-US" dirty="0">
                <a:ea typeface="ヒラギノ角ゴ Pro W3" charset="-128"/>
              </a:rPr>
              <a:t>Advantages of the </a:t>
            </a:r>
            <a:r>
              <a:rPr lang="en-US" dirty="0" smtClean="0">
                <a:ea typeface="ヒラギノ角ゴ Pro W3" charset="-128"/>
              </a:rPr>
              <a:t>Fed’</a:t>
            </a:r>
            <a:r>
              <a:rPr lang="en-US" altLang="ja-JP" dirty="0" smtClean="0">
                <a:ea typeface="ヒラギノ角ゴ Pro W3" charset="-128"/>
              </a:rPr>
              <a:t>s “Just </a:t>
            </a:r>
            <a:r>
              <a:rPr lang="en-US" altLang="ja-JP" dirty="0">
                <a:ea typeface="ヒラギノ角ゴ Pro W3" charset="-128"/>
              </a:rPr>
              <a:t>Do </a:t>
            </a:r>
            <a:r>
              <a:rPr lang="en-US" altLang="ja-JP" dirty="0" smtClean="0">
                <a:ea typeface="ヒラギノ角ゴ Pro W3" charset="-128"/>
              </a:rPr>
              <a:t>It” </a:t>
            </a:r>
            <a:r>
              <a:rPr lang="en-US" altLang="ja-JP" dirty="0">
                <a:ea typeface="ヒラギノ角ゴ Pro W3" charset="-128"/>
              </a:rPr>
              <a:t>Approach:</a:t>
            </a:r>
            <a:r>
              <a:rPr lang="en-US" altLang="ja-JP" b="1" dirty="0">
                <a:ea typeface="ヒラギノ角ゴ Pro W3" charset="-128"/>
              </a:rPr>
              <a:t> </a:t>
            </a:r>
          </a:p>
          <a:p>
            <a:pPr lvl="1"/>
            <a:r>
              <a:rPr lang="en-US" dirty="0">
                <a:ea typeface="ヒラギノ角ゴ Pro W3" charset="-128"/>
              </a:rPr>
              <a:t>forward-looking behavior and stress on price stability also help to discourage overly expansionary monetary policy, thereby ameliorating the time-inconsistency problem</a:t>
            </a:r>
          </a:p>
          <a:p>
            <a:r>
              <a:rPr lang="en-US" dirty="0" smtClean="0">
                <a:ea typeface="ヒラギノ角ゴ Pro W3" charset="-128"/>
              </a:rPr>
              <a:t>Disadvantages </a:t>
            </a:r>
            <a:r>
              <a:rPr lang="en-US" dirty="0">
                <a:ea typeface="ヒラギノ角ゴ Pro W3" charset="-128"/>
              </a:rPr>
              <a:t>of the </a:t>
            </a:r>
            <a:r>
              <a:rPr lang="en-US" dirty="0" smtClean="0">
                <a:ea typeface="ヒラギノ角ゴ Pro W3" charset="-128"/>
              </a:rPr>
              <a:t>Fed’</a:t>
            </a:r>
            <a:r>
              <a:rPr lang="en-US" altLang="ja-JP" dirty="0" smtClean="0">
                <a:ea typeface="ヒラギノ角ゴ Pro W3" charset="-128"/>
              </a:rPr>
              <a:t>s “Just </a:t>
            </a:r>
            <a:r>
              <a:rPr lang="en-US" altLang="ja-JP" dirty="0">
                <a:ea typeface="ヒラギノ角ゴ Pro W3" charset="-128"/>
              </a:rPr>
              <a:t>Do </a:t>
            </a:r>
            <a:r>
              <a:rPr lang="en-US" altLang="ja-JP" dirty="0" smtClean="0">
                <a:ea typeface="ヒラギノ角ゴ Pro W3" charset="-128"/>
              </a:rPr>
              <a:t>It” </a:t>
            </a:r>
            <a:r>
              <a:rPr lang="en-US" altLang="ja-JP" dirty="0">
                <a:ea typeface="ヒラギノ角ゴ Pro W3" charset="-128"/>
              </a:rPr>
              <a:t>Approach:</a:t>
            </a:r>
          </a:p>
          <a:p>
            <a:pPr lvl="1"/>
            <a:r>
              <a:rPr lang="en-US" dirty="0">
                <a:ea typeface="ヒラギノ角ゴ Pro W3" charset="-128"/>
              </a:rPr>
              <a:t>lack of </a:t>
            </a:r>
            <a:r>
              <a:rPr lang="en-US" dirty="0" smtClean="0">
                <a:ea typeface="ヒラギノ角ゴ Pro W3" charset="-128"/>
              </a:rPr>
              <a:t>transparency (for the lack of an explicit nominal anchor); </a:t>
            </a:r>
            <a:r>
              <a:rPr lang="en-US" dirty="0">
                <a:ea typeface="ヒラギノ角ゴ Pro W3" charset="-128"/>
              </a:rPr>
              <a:t>strong dependence on the preferences, skills, and trustworthiness of the individuals in charge of the central </a:t>
            </a:r>
            <a:r>
              <a:rPr lang="en-US" dirty="0" smtClean="0">
                <a:ea typeface="ヒラギノ角ゴ Pro W3" charset="-128"/>
              </a:rPr>
              <a:t>bank</a:t>
            </a:r>
            <a:endParaRPr lang="en-US" dirty="0"/>
          </a:p>
        </p:txBody>
      </p:sp>
    </p:spTree>
    <p:extLst>
      <p:ext uri="{BB962C8B-B14F-4D97-AF65-F5344CB8AC3E}">
        <p14:creationId xmlns:p14="http://schemas.microsoft.com/office/powerpoint/2010/main" val="2546962952"/>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Inside the Fed: Ben Bernanke’s Advocacy of Inflation Targeting</a:t>
            </a:r>
          </a:p>
        </p:txBody>
      </p:sp>
      <p:sp>
        <p:nvSpPr>
          <p:cNvPr id="3" name="Content Placeholder 2"/>
          <p:cNvSpPr>
            <a:spLocks noGrp="1"/>
          </p:cNvSpPr>
          <p:nvPr>
            <p:ph idx="1"/>
          </p:nvPr>
        </p:nvSpPr>
        <p:spPr/>
        <p:txBody>
          <a:bodyPr/>
          <a:lstStyle/>
          <a:p>
            <a:r>
              <a:rPr lang="en-US" dirty="0"/>
              <a:t>While a professor at Princeton, Bernanke, in several articles and in a book </a:t>
            </a:r>
            <a:r>
              <a:rPr lang="en-US" dirty="0" err="1" smtClean="0"/>
              <a:t>cowritten</a:t>
            </a:r>
            <a:r>
              <a:rPr lang="en-US" dirty="0" smtClean="0"/>
              <a:t> </a:t>
            </a:r>
            <a:r>
              <a:rPr lang="en-US" dirty="0"/>
              <a:t>with the author of this book, argued that inflation targeting would be a major step forward for the Federal Reserve and would produce better economic outcomes, for many of the reasons outlined earlier. When Bernanke took his position as a governor of the Federal Reserve from 2002 to 2005, he continued to advocate the adoption of an inflation target</a:t>
            </a:r>
            <a:r>
              <a:rPr lang="en-US" dirty="0" smtClean="0"/>
              <a:t>.</a:t>
            </a:r>
            <a:endParaRPr lang="en-US" dirty="0"/>
          </a:p>
        </p:txBody>
      </p:sp>
    </p:spTree>
    <p:extLst>
      <p:ext uri="{BB962C8B-B14F-4D97-AF65-F5344CB8AC3E}">
        <p14:creationId xmlns:p14="http://schemas.microsoft.com/office/powerpoint/2010/main" val="2538393351"/>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Global: The European Central Bank’s Monetary Policy Strategy</a:t>
            </a:r>
            <a:endParaRPr lang="en-US" dirty="0"/>
          </a:p>
        </p:txBody>
      </p:sp>
      <p:sp>
        <p:nvSpPr>
          <p:cNvPr id="3" name="Content Placeholder 2"/>
          <p:cNvSpPr>
            <a:spLocks noGrp="1"/>
          </p:cNvSpPr>
          <p:nvPr>
            <p:ph idx="1"/>
          </p:nvPr>
        </p:nvSpPr>
        <p:spPr/>
        <p:txBody>
          <a:bodyPr/>
          <a:lstStyle/>
          <a:p>
            <a:r>
              <a:rPr lang="en-US" dirty="0"/>
              <a:t>The European Central Bank (ECB) has also been slow to move toward inflation targeting, adopting a hybrid monetary strategy that includes some elements of inflation targeting</a:t>
            </a:r>
            <a:r>
              <a:rPr lang="en-US" dirty="0" smtClean="0"/>
              <a:t>.</a:t>
            </a:r>
            <a:endParaRPr lang="en-US" dirty="0"/>
          </a:p>
        </p:txBody>
      </p:sp>
    </p:spTree>
    <p:extLst>
      <p:ext uri="{BB962C8B-B14F-4D97-AF65-F5344CB8AC3E}">
        <p14:creationId xmlns:p14="http://schemas.microsoft.com/office/powerpoint/2010/main" val="3867744305"/>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for Monetary Policy Strategy from the Global Financial Crisis</a:t>
            </a:r>
          </a:p>
        </p:txBody>
      </p:sp>
      <p:sp>
        <p:nvSpPr>
          <p:cNvPr id="3" name="Content Placeholder 2"/>
          <p:cNvSpPr>
            <a:spLocks noGrp="1"/>
          </p:cNvSpPr>
          <p:nvPr>
            <p:ph idx="1"/>
          </p:nvPr>
        </p:nvSpPr>
        <p:spPr/>
        <p:txBody>
          <a:bodyPr/>
          <a:lstStyle/>
          <a:p>
            <a:pPr marL="457200" indent="-457200">
              <a:lnSpc>
                <a:spcPct val="90000"/>
              </a:lnSpc>
              <a:buFont typeface="Verdana" charset="0"/>
              <a:buAutoNum type="arabicPeriod"/>
            </a:pPr>
            <a:r>
              <a:rPr lang="en-US" dirty="0">
                <a:ea typeface="ヒラギノ角ゴ Pro W3" charset="-128"/>
              </a:rPr>
              <a:t>Developments in the financial sector have a far greater impact on economic activity than was earlier realized.</a:t>
            </a:r>
          </a:p>
          <a:p>
            <a:pPr marL="457200" indent="-457200">
              <a:lnSpc>
                <a:spcPct val="90000"/>
              </a:lnSpc>
              <a:buFont typeface="Verdana" charset="0"/>
              <a:buAutoNum type="arabicPeriod"/>
            </a:pPr>
            <a:r>
              <a:rPr lang="en-US" dirty="0" smtClean="0">
                <a:ea typeface="ヒラギノ角ゴ Pro W3" charset="-128"/>
              </a:rPr>
              <a:t>The </a:t>
            </a:r>
            <a:r>
              <a:rPr lang="en-US" dirty="0">
                <a:ea typeface="ヒラギノ角ゴ Pro W3" charset="-128"/>
              </a:rPr>
              <a:t>zero-lower-bound on interest rates can be a serious problem.</a:t>
            </a:r>
          </a:p>
          <a:p>
            <a:pPr marL="457200" indent="-457200">
              <a:lnSpc>
                <a:spcPct val="90000"/>
              </a:lnSpc>
              <a:buFont typeface="Verdana" charset="0"/>
              <a:buAutoNum type="arabicPeriod"/>
            </a:pPr>
            <a:r>
              <a:rPr lang="en-US" dirty="0" smtClean="0">
                <a:ea typeface="ヒラギノ角ゴ Pro W3" charset="-128"/>
              </a:rPr>
              <a:t>The </a:t>
            </a:r>
            <a:r>
              <a:rPr lang="en-US" dirty="0">
                <a:ea typeface="ヒラギノ角ゴ Pro W3" charset="-128"/>
              </a:rPr>
              <a:t>cost of cleaning up after a financial crisis is very high.</a:t>
            </a:r>
          </a:p>
          <a:p>
            <a:pPr marL="457200" indent="-457200">
              <a:lnSpc>
                <a:spcPct val="90000"/>
              </a:lnSpc>
              <a:buFont typeface="Verdana" charset="0"/>
              <a:buAutoNum type="arabicPeriod"/>
            </a:pPr>
            <a:r>
              <a:rPr lang="en-US" dirty="0" smtClean="0">
                <a:ea typeface="ヒラギノ角ゴ Pro W3" charset="-128"/>
              </a:rPr>
              <a:t>Price </a:t>
            </a:r>
            <a:r>
              <a:rPr lang="en-US" dirty="0">
                <a:ea typeface="ヒラギノ角ゴ Pro W3" charset="-128"/>
              </a:rPr>
              <a:t>and output stability do not ensure financial stability</a:t>
            </a:r>
            <a:r>
              <a:rPr lang="en-US" dirty="0" smtClean="0">
                <a:ea typeface="ヒラギノ角ゴ Pro W3" charset="-128"/>
              </a:rPr>
              <a:t>.</a:t>
            </a:r>
            <a:endParaRPr lang="en-US" dirty="0"/>
          </a:p>
        </p:txBody>
      </p:sp>
    </p:spTree>
    <p:extLst>
      <p:ext uri="{BB962C8B-B14F-4D97-AF65-F5344CB8AC3E}">
        <p14:creationId xmlns:p14="http://schemas.microsoft.com/office/powerpoint/2010/main" val="2912812999"/>
      </p:ext>
    </p:extLst>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01000" cy="1097280"/>
          </a:xfrm>
        </p:spPr>
        <p:txBody>
          <a:bodyPr/>
          <a:lstStyle/>
          <a:p>
            <a:r>
              <a:rPr lang="en-US" dirty="0"/>
              <a:t>Should </a:t>
            </a:r>
            <a:r>
              <a:rPr lang="en-US" dirty="0" smtClean="0"/>
              <a:t>Central Banks Respond </a:t>
            </a:r>
            <a:r>
              <a:rPr lang="en-US" dirty="0"/>
              <a:t>to </a:t>
            </a:r>
            <a:r>
              <a:rPr lang="en-US" dirty="0" smtClean="0"/>
              <a:t>Bubbles? </a:t>
            </a:r>
            <a:r>
              <a:rPr lang="en-US" sz="2000" b="0" dirty="0" smtClean="0"/>
              <a:t>(1 of 2)</a:t>
            </a:r>
            <a:endParaRPr lang="en-US" b="0" dirty="0"/>
          </a:p>
        </p:txBody>
      </p:sp>
      <p:sp>
        <p:nvSpPr>
          <p:cNvPr id="3" name="Content Placeholder 2"/>
          <p:cNvSpPr>
            <a:spLocks noGrp="1"/>
          </p:cNvSpPr>
          <p:nvPr>
            <p:ph idx="1"/>
          </p:nvPr>
        </p:nvSpPr>
        <p:spPr/>
        <p:txBody>
          <a:bodyPr/>
          <a:lstStyle/>
          <a:p>
            <a:r>
              <a:rPr lang="en-US" dirty="0">
                <a:ea typeface="ヒラギノ角ゴ Pro W3" charset="-128"/>
              </a:rPr>
              <a:t>How should Central banks respond to asset price bubbles?</a:t>
            </a:r>
          </a:p>
          <a:p>
            <a:pPr lvl="1"/>
            <a:r>
              <a:rPr lang="en-US" b="1" dirty="0">
                <a:ea typeface="ヒラギノ角ゴ Pro W3" charset="-128"/>
              </a:rPr>
              <a:t>Asset-price bubble</a:t>
            </a:r>
            <a:r>
              <a:rPr lang="en-US" dirty="0">
                <a:ea typeface="ヒラギノ角ゴ Pro W3" charset="-128"/>
              </a:rPr>
              <a:t>: pronounced increase in asset prices that depart from fundamental values, which eventually burst.</a:t>
            </a:r>
          </a:p>
          <a:p>
            <a:r>
              <a:rPr lang="en-US" dirty="0">
                <a:ea typeface="ヒラギノ角ゴ Pro W3" charset="-128"/>
              </a:rPr>
              <a:t>Types of asset-price bubbles</a:t>
            </a:r>
          </a:p>
          <a:p>
            <a:pPr lvl="1"/>
            <a:r>
              <a:rPr lang="en-US" altLang="zh-TW" b="1" dirty="0">
                <a:ea typeface="ヒラギノ角ゴ Pro W3" pitchFamily="-84" charset="-128"/>
              </a:rPr>
              <a:t>Credit-driven bubbles</a:t>
            </a:r>
          </a:p>
          <a:p>
            <a:pPr lvl="2"/>
            <a:r>
              <a:rPr lang="en-US" altLang="zh-TW" dirty="0">
                <a:ea typeface="ヒラギノ角ゴ Pro W3" pitchFamily="-84" charset="-128"/>
              </a:rPr>
              <a:t>Housing price bubble</a:t>
            </a:r>
          </a:p>
          <a:p>
            <a:pPr lvl="1"/>
            <a:r>
              <a:rPr lang="en-US" altLang="zh-TW" b="1" dirty="0">
                <a:ea typeface="ヒラギノ角ゴ Pro W3" pitchFamily="-84" charset="-128"/>
              </a:rPr>
              <a:t>Bubbles driven solely by overly optimistic expectations, dubbed by “irrational exuberance”</a:t>
            </a:r>
          </a:p>
          <a:p>
            <a:pPr lvl="2"/>
            <a:r>
              <a:rPr lang="en-US" altLang="zh-TW" dirty="0">
                <a:ea typeface="ヒラギノ角ゴ Pro W3" pitchFamily="-84" charset="-128"/>
              </a:rPr>
              <a:t>Tech-stock bubble</a:t>
            </a:r>
          </a:p>
          <a:p>
            <a:pPr lvl="2"/>
            <a:r>
              <a:rPr lang="en-US" altLang="zh-TW" dirty="0">
                <a:ea typeface="ヒラギノ角ゴ Pro W3" pitchFamily="-84" charset="-128"/>
              </a:rPr>
              <a:t>Less dangerous </a:t>
            </a:r>
          </a:p>
        </p:txBody>
      </p:sp>
    </p:spTree>
    <p:extLst>
      <p:ext uri="{BB962C8B-B14F-4D97-AF65-F5344CB8AC3E}">
        <p14:creationId xmlns:p14="http://schemas.microsoft.com/office/powerpoint/2010/main" val="1451587604"/>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Preview</a:t>
            </a:r>
          </a:p>
        </p:txBody>
      </p:sp>
      <p:sp>
        <p:nvSpPr>
          <p:cNvPr id="3" name="Content Placeholder 2"/>
          <p:cNvSpPr>
            <a:spLocks noGrp="1"/>
          </p:cNvSpPr>
          <p:nvPr>
            <p:ph idx="1"/>
          </p:nvPr>
        </p:nvSpPr>
        <p:spPr/>
        <p:txBody>
          <a:bodyPr/>
          <a:lstStyle/>
          <a:p>
            <a:r>
              <a:rPr lang="en-US" dirty="0">
                <a:ea typeface="ヒラギノ角ゴ Pro W3" charset="-128"/>
              </a:rPr>
              <a:t>This chapter examines the goals of monetary policy and then considers one of the most important strategies for the conduct of monetary policy, inflation </a:t>
            </a:r>
            <a:r>
              <a:rPr lang="en-US" dirty="0" smtClean="0">
                <a:ea typeface="ヒラギノ角ゴ Pro W3" charset="-128"/>
              </a:rPr>
              <a:t>targeting</a:t>
            </a:r>
            <a:endParaRPr lang="en-US" dirty="0"/>
          </a:p>
        </p:txBody>
      </p:sp>
    </p:spTree>
    <p:extLst>
      <p:ext uri="{BB962C8B-B14F-4D97-AF65-F5344CB8AC3E}">
        <p14:creationId xmlns:p14="http://schemas.microsoft.com/office/powerpoint/2010/main" val="2608675843"/>
      </p:ext>
    </p:extLst>
  </p:cSld>
  <p:clrMapOvr>
    <a:masterClrMapping/>
  </p:clrMapOvr>
  <p:transition spd="slow">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dirty="0"/>
              <a:t>Should </a:t>
            </a:r>
            <a:r>
              <a:rPr lang="en-US" dirty="0" smtClean="0"/>
              <a:t>Central Banks Respond </a:t>
            </a:r>
            <a:r>
              <a:rPr lang="en-US" dirty="0"/>
              <a:t>to </a:t>
            </a:r>
            <a:r>
              <a:rPr lang="en-US" dirty="0" smtClean="0"/>
              <a:t>Bubbles?</a:t>
            </a:r>
            <a:r>
              <a:rPr lang="en-US" b="0" dirty="0"/>
              <a:t> </a:t>
            </a:r>
            <a:r>
              <a:rPr lang="en-US" sz="2000" b="0" dirty="0" smtClean="0"/>
              <a:t>(2 </a:t>
            </a:r>
            <a:r>
              <a:rPr lang="en-US" sz="2000" b="0" dirty="0"/>
              <a:t>of 2)</a:t>
            </a:r>
            <a:endParaRPr lang="en-US" dirty="0"/>
          </a:p>
        </p:txBody>
      </p:sp>
      <p:sp>
        <p:nvSpPr>
          <p:cNvPr id="3" name="Content Placeholder 2"/>
          <p:cNvSpPr>
            <a:spLocks noGrp="1"/>
          </p:cNvSpPr>
          <p:nvPr>
            <p:ph idx="1"/>
          </p:nvPr>
        </p:nvSpPr>
        <p:spPr/>
        <p:txBody>
          <a:bodyPr/>
          <a:lstStyle/>
          <a:p>
            <a:r>
              <a:rPr lang="en-US" dirty="0">
                <a:ea typeface="ヒラギノ角ゴ Pro W3" charset="-128"/>
              </a:rPr>
              <a:t>Strong argument for not responding to bubbles driven by irrational </a:t>
            </a:r>
            <a:r>
              <a:rPr lang="en-US" dirty="0" smtClean="0">
                <a:ea typeface="ヒラギノ角ゴ Pro W3" charset="-128"/>
              </a:rPr>
              <a:t>exuberance.</a:t>
            </a:r>
            <a:endParaRPr lang="en-US" dirty="0">
              <a:ea typeface="ヒラギノ角ゴ Pro W3" charset="-128"/>
            </a:endParaRPr>
          </a:p>
          <a:p>
            <a:r>
              <a:rPr lang="en-US" dirty="0">
                <a:ea typeface="ヒラギノ角ゴ Pro W3" charset="-128"/>
              </a:rPr>
              <a:t>Bubbles are easier to identify when asset prices and credit are increasing rapidly at the same time.</a:t>
            </a:r>
          </a:p>
          <a:p>
            <a:r>
              <a:rPr lang="en-US" dirty="0">
                <a:ea typeface="ヒラギノ角ゴ Pro W3" charset="-128"/>
              </a:rPr>
              <a:t>Monetary policy should not be used to prick bubbles</a:t>
            </a:r>
            <a:r>
              <a:rPr lang="en-US" dirty="0" smtClean="0">
                <a:ea typeface="ヒラギノ角ゴ Pro W3" charset="-128"/>
              </a:rPr>
              <a:t>.</a:t>
            </a:r>
            <a:endParaRPr lang="en-US" dirty="0"/>
          </a:p>
        </p:txBody>
      </p:sp>
    </p:spTree>
    <p:extLst>
      <p:ext uri="{BB962C8B-B14F-4D97-AF65-F5344CB8AC3E}">
        <p14:creationId xmlns:p14="http://schemas.microsoft.com/office/powerpoint/2010/main" val="3951605265"/>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Should </a:t>
            </a:r>
            <a:r>
              <a:rPr lang="en-US" dirty="0" smtClean="0"/>
              <a:t>Central Banks Respond </a:t>
            </a:r>
            <a:r>
              <a:rPr lang="en-US"/>
              <a:t>to </a:t>
            </a:r>
            <a:r>
              <a:rPr lang="en-US" smtClean="0"/>
              <a:t>Bubbles</a:t>
            </a:r>
            <a:r>
              <a:rPr lang="en-US" dirty="0"/>
              <a:t>? </a:t>
            </a:r>
          </a:p>
        </p:txBody>
      </p:sp>
      <p:sp>
        <p:nvSpPr>
          <p:cNvPr id="3" name="Content Placeholder 2"/>
          <p:cNvSpPr>
            <a:spLocks noGrp="1"/>
          </p:cNvSpPr>
          <p:nvPr>
            <p:ph idx="1"/>
          </p:nvPr>
        </p:nvSpPr>
        <p:spPr/>
        <p:txBody>
          <a:bodyPr/>
          <a:lstStyle/>
          <a:p>
            <a:pPr>
              <a:buFontTx/>
              <a:buChar char="•"/>
            </a:pPr>
            <a:r>
              <a:rPr lang="en-US" b="1" dirty="0" err="1">
                <a:ea typeface="ヒラギノ角ゴ Pro W3" charset="-128"/>
              </a:rPr>
              <a:t>Macropudential</a:t>
            </a:r>
            <a:r>
              <a:rPr lang="en-US" b="1" dirty="0">
                <a:ea typeface="ヒラギノ角ゴ Pro W3" charset="-128"/>
              </a:rPr>
              <a:t> policy:</a:t>
            </a:r>
            <a:r>
              <a:rPr lang="en-US" dirty="0">
                <a:ea typeface="ヒラギノ角ゴ Pro W3" charset="-128"/>
              </a:rPr>
              <a:t> </a:t>
            </a:r>
            <a:r>
              <a:rPr lang="en-US" altLang="zh-TW" dirty="0"/>
              <a:t>regulatory policy to affect what is happening in credit markets in the aggregate (e.g., adequate disclosure and capital requirement, prompt corrective actions, close monitoring of financial institutions’ risk management procedures). </a:t>
            </a:r>
            <a:endParaRPr lang="en-US" altLang="zh-TW" dirty="0" smtClean="0"/>
          </a:p>
          <a:p>
            <a:pPr>
              <a:buFontTx/>
              <a:buChar char="•"/>
            </a:pPr>
            <a:endParaRPr lang="en-US" altLang="zh-TW" dirty="0" smtClean="0"/>
          </a:p>
          <a:p>
            <a:pPr>
              <a:spcBef>
                <a:spcPts val="600"/>
              </a:spcBef>
            </a:pPr>
            <a:r>
              <a:rPr lang="en-US" b="1" dirty="0" smtClean="0">
                <a:ea typeface="ヒラギノ角ゴ Pro W3" charset="-128"/>
              </a:rPr>
              <a:t>Monetary </a:t>
            </a:r>
            <a:r>
              <a:rPr lang="en-US" b="1" dirty="0">
                <a:ea typeface="ヒラギノ角ゴ Pro W3" charset="-128"/>
              </a:rPr>
              <a:t>policy:</a:t>
            </a:r>
            <a:r>
              <a:rPr lang="en-US" dirty="0">
                <a:ea typeface="ヒラギノ角ゴ Pro W3" charset="-128"/>
              </a:rPr>
              <a:t> </a:t>
            </a:r>
            <a:r>
              <a:rPr lang="en-US" altLang="zh-TW" dirty="0"/>
              <a:t>low interest rate policies were followed by excessive risk-taking, suggesting that overly easy monetary policy causes financial instability. This channel also suggests that monetary policy should be used to lean against credit booms</a:t>
            </a:r>
          </a:p>
          <a:p>
            <a:endParaRPr lang="en-US" dirty="0"/>
          </a:p>
        </p:txBody>
      </p:sp>
    </p:spTree>
    <p:extLst>
      <p:ext uri="{BB962C8B-B14F-4D97-AF65-F5344CB8AC3E}">
        <p14:creationId xmlns:p14="http://schemas.microsoft.com/office/powerpoint/2010/main" val="3586714775"/>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Tactics: Choosing the Policy Instrument</a:t>
            </a:r>
          </a:p>
        </p:txBody>
      </p:sp>
      <p:sp>
        <p:nvSpPr>
          <p:cNvPr id="3" name="Content Placeholder 2"/>
          <p:cNvSpPr>
            <a:spLocks noGrp="1"/>
          </p:cNvSpPr>
          <p:nvPr>
            <p:ph idx="1"/>
          </p:nvPr>
        </p:nvSpPr>
        <p:spPr/>
        <p:txBody>
          <a:bodyPr/>
          <a:lstStyle/>
          <a:p>
            <a:r>
              <a:rPr lang="en-US" b="1" dirty="0">
                <a:ea typeface="ヒラギノ角ゴ Pro W3" charset="-128"/>
              </a:rPr>
              <a:t>Tools</a:t>
            </a:r>
          </a:p>
          <a:p>
            <a:pPr lvl="1"/>
            <a:r>
              <a:rPr lang="en-US" dirty="0">
                <a:ea typeface="ヒラギノ角ゴ Pro W3" charset="-128"/>
              </a:rPr>
              <a:t>Open market operation</a:t>
            </a:r>
          </a:p>
          <a:p>
            <a:pPr lvl="1"/>
            <a:r>
              <a:rPr lang="en-US" dirty="0">
                <a:ea typeface="ヒラギノ角ゴ Pro W3" charset="-128"/>
              </a:rPr>
              <a:t>Reserve requirements</a:t>
            </a:r>
          </a:p>
          <a:p>
            <a:pPr lvl="1"/>
            <a:r>
              <a:rPr lang="en-US" dirty="0">
                <a:ea typeface="ヒラギノ角ゴ Pro W3" charset="-128"/>
              </a:rPr>
              <a:t>Discount rate</a:t>
            </a:r>
          </a:p>
          <a:p>
            <a:pPr>
              <a:spcBef>
                <a:spcPct val="40000"/>
              </a:spcBef>
            </a:pPr>
            <a:r>
              <a:rPr lang="en-US" b="1" dirty="0">
                <a:ea typeface="ヒラギノ角ゴ Pro W3" charset="-128"/>
              </a:rPr>
              <a:t>Policy instrument (operating instrument)</a:t>
            </a:r>
          </a:p>
          <a:p>
            <a:pPr lvl="1"/>
            <a:r>
              <a:rPr lang="en-US" dirty="0">
                <a:ea typeface="ヒラギノ角ゴ Pro W3" charset="-128"/>
              </a:rPr>
              <a:t>Reserve aggregates</a:t>
            </a:r>
          </a:p>
          <a:p>
            <a:pPr lvl="1"/>
            <a:r>
              <a:rPr lang="en-US" dirty="0">
                <a:ea typeface="ヒラギノ角ゴ Pro W3" charset="-128"/>
              </a:rPr>
              <a:t>Interest rates</a:t>
            </a:r>
          </a:p>
          <a:p>
            <a:pPr lvl="1"/>
            <a:r>
              <a:rPr lang="en-US" dirty="0">
                <a:ea typeface="ヒラギノ角ゴ Pro W3" charset="-128"/>
              </a:rPr>
              <a:t>May be linked to an intermediate target</a:t>
            </a:r>
          </a:p>
          <a:p>
            <a:pPr>
              <a:spcBef>
                <a:spcPct val="40000"/>
              </a:spcBef>
            </a:pPr>
            <a:r>
              <a:rPr lang="en-US" b="1" smtClean="0">
                <a:ea typeface="ヒラギノ角ゴ Pro W3" charset="-128"/>
              </a:rPr>
              <a:t>Interest rate </a:t>
            </a:r>
            <a:r>
              <a:rPr lang="en-US" b="1" dirty="0">
                <a:ea typeface="ヒラギノ角ゴ Pro W3" charset="-128"/>
              </a:rPr>
              <a:t>and aggregate targets are incompatible (</a:t>
            </a:r>
            <a:r>
              <a:rPr lang="en-US" b="1">
                <a:ea typeface="ヒラギノ角ゴ Pro W3" charset="-128"/>
              </a:rPr>
              <a:t>must </a:t>
            </a:r>
            <a:r>
              <a:rPr lang="en-US" b="1" smtClean="0">
                <a:ea typeface="ヒラギノ角ゴ Pro W3" charset="-128"/>
              </a:rPr>
              <a:t>choose </a:t>
            </a:r>
            <a:r>
              <a:rPr lang="en-US" b="1" dirty="0">
                <a:ea typeface="ヒラギノ角ゴ Pro W3" charset="-128"/>
              </a:rPr>
              <a:t>one or the other</a:t>
            </a:r>
            <a:r>
              <a:rPr lang="en-US" b="1" dirty="0" smtClean="0">
                <a:ea typeface="ヒラギノ角ゴ Pro W3" charset="-128"/>
              </a:rPr>
              <a:t>)</a:t>
            </a:r>
            <a:r>
              <a:rPr lang="en-US" dirty="0" smtClean="0">
                <a:ea typeface="ヒラギノ角ゴ Pro W3" charset="-128"/>
              </a:rPr>
              <a:t>.</a:t>
            </a:r>
            <a:endParaRPr lang="en-US" dirty="0"/>
          </a:p>
        </p:txBody>
      </p:sp>
    </p:spTree>
    <p:extLst>
      <p:ext uri="{BB962C8B-B14F-4D97-AF65-F5344CB8AC3E}">
        <p14:creationId xmlns:p14="http://schemas.microsoft.com/office/powerpoint/2010/main" val="3810733680"/>
      </p:ext>
    </p:extLst>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308628"/>
          </a:xfrm>
        </p:spPr>
        <p:txBody>
          <a:bodyPr anchor="ctr"/>
          <a:lstStyle/>
          <a:p>
            <a:r>
              <a:rPr lang="en-US" sz="2800" dirty="0"/>
              <a:t>Figure 2 </a:t>
            </a:r>
            <a:r>
              <a:rPr lang="en-US" sz="2800" dirty="0" smtClean="0"/>
              <a:t>Linkages Between Central Bank Tools, Policy Instruments, Intermediate Targets, and Goals of Monetary Policy</a:t>
            </a:r>
            <a:endParaRPr lang="en-US" sz="2800" dirty="0"/>
          </a:p>
        </p:txBody>
      </p:sp>
      <p:pic>
        <p:nvPicPr>
          <p:cNvPr id="2050" name="Picture 2" descr="&quot;The components in sequence from left to right with a right arrow between them are as follows:&#10;◦ Tools of the Central Bank&#10;   ‒ Open Market Operations&#10;   ‒ Discount Policy&#10;   ‒ Reserve Requirements&#10;   ‒ Interest on Reserves&#10;   ‒ Large-Scale Asset Purchases&#10;   ‒ Forward Guidance&#10;◦ Policy Instruments&#10;   ‒ Reserve Aggregates (reserves, nonborrowed&#10;reserves, monetary base, nonborrowed base)&#10;   ‒ Short-term interest rates (such as federal funds rate)&#10;◦ Intermediate Targets&#10;   ‒ Monetary Aggregates (M 1, M 2)&#10;   ‒ Interest rates (short-term and long-term)&#10;◦ Goals&#10;   ‒ Price Stability&#10;   ‒ High employment&#10;   ‒ Economic Growth&#10;   ‒ Financial Market Stability&#10;   ‒ Interest-Rate Stability&#10;   ‒ Foreign Exchange Market Stability&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478" y="2494750"/>
            <a:ext cx="8431044" cy="1868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3506868"/>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3 Result of Targeting on </a:t>
            </a:r>
            <a:r>
              <a:rPr lang="en-US" dirty="0" err="1"/>
              <a:t>Nonborrowed</a:t>
            </a:r>
            <a:r>
              <a:rPr lang="en-US" dirty="0"/>
              <a:t> Reserves</a:t>
            </a:r>
          </a:p>
        </p:txBody>
      </p:sp>
      <p:pic>
        <p:nvPicPr>
          <p:cNvPr id="3074" name="Picture 2" descr="The vertical axis is labeled &quot;Federal Funds Rate&quot; and the horizontal axis is labeled &quot;Quantity of Reserves, R.&quot; The line for supply R s is a vertical line from a point labeled as N B R asterisk on the horizontal axis. The line turns to the right and becomes parallel to the horizontal axis at federal fund rate equals i d. The line for demand R d asterisk slopes downward from the upper left corner and intersects the vertical part of the supply line R s at federal funds rate equals i asterisk f f. The line becomes parallel to the horizontal axis at, federal funds rate equals i o r. A line sub parallel to the down-sloping part of the line for R d asterisk on the left shows the leftward shift in demand line R d dash. This line also becomes parallel to the horizontal axis at the same point, and joins the horizontal part of the line for R d asterisk. A line sub parallel to the down-sloping part of the line for R d asterisk on the right shows the rightward shift in demand line R d double dash. The line intersects the vertical part of the line R s at i double dash  and joins the horizontal part of the line for R d asterisk. The dotted horizontal lines are drawn from points i double dash  equals i d, i asterisk f f, and i dash f f. An up arrow points from the line at i asterisk f f to the line at i double dash f f, and a down arrow points from the line at i asterisk f f, to the line at i dash f f. A left arrow points from line for R d asterisk, to R d dash. A right arrow points from line for R d asterisk, to R d double dash. The two steps shown in the graph are: Step 1. A rightward or leftward shift in the demand curve for reserves . . .Step 2. leads to fluctuations in the federal funds rate between i dash f f and i double dash f 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3026" y="1549596"/>
            <a:ext cx="5877948" cy="4683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6330065"/>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4 Result of Targeting on the Federal Funds Rate</a:t>
            </a:r>
            <a:endParaRPr lang="en-US" dirty="0"/>
          </a:p>
        </p:txBody>
      </p:sp>
      <p:pic>
        <p:nvPicPr>
          <p:cNvPr id="4098" name="Picture 2" descr="&quot;The vertical axis is labeled &quot;&quot;Federal Funds Rate&quot;&quot; and the horizontal axis is labeled &quot;&quot;Quantity of Reserves, R.&quot;&quot; The line for supply R s is a vertical line from a point labeled as N B R asterisk on the horizontal axis. The line turns to right and becomes parallel to the horizontal axis at federal fund rate equals i d. A dotted line sub parallel to the line for R s on the left at N B R dash shows the leftward shift in supply. This line also turns at federal fund rate equals i d and joins the horizontal part of the line R s. A dotted line sub parallel to the line for R s on the right at N B R double dash shows the rightward shift in supply. This line joins the horizontal part of the line R s. The line for demand R d asterisk slopes downward from the upper left corner and intersects the vertical part of the supply line R s at federal funds rate equals i asterisk ff. The line becomes parallel to the horizontal axis at federal funds rate equals i o r. A line sub parallel to the down-sloping part of the line for R d asterisk on the left shows the leftward shift in demand line R d dash. This line also becomes parallel to the horizontal axis at the same point and joins the horizontal part of the line for R d asterisk. The line intersects the vertical part of the supply line at N B R dash at i asterisk ff. A line sub parallel to the down-sloping part of the line for R d asterisk on the right shows the rightward shift in demand line R d double dash. The line intersects the vertical part of the supply line at N B R double dash at i asterisk  and joins the horizontal part of the line for R d asterisk. A dotted horizontal line is drawn from points i asterisk  to the point of intersections of the demand and supply lines. A left arrow points from line for R d asterisk to R d dash. A right arrow points from line for R d asterisk to R d double dash. The three steps shown in the graph are:&#10;Step 1. A rightward or leftward shift in the demand curve for reserves . . .&#10;Step 2. leads the central bank to shift the supply curve of reserves so that the federal funds rate does not change . . .&#10;Step 3. with the result that nonborrowed reserves fluctuate between N B R dash and N B R double dash.&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8444" y="1558970"/>
            <a:ext cx="6047113" cy="4692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909525"/>
      </p:ext>
    </p:extLst>
  </p:cSld>
  <p:clrMapOvr>
    <a:masterClrMapping/>
  </p:clrMapOvr>
  <p:transition spd="slow">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Criteria for Choosing the Policy Instrument</a:t>
            </a:r>
          </a:p>
        </p:txBody>
      </p:sp>
      <p:sp>
        <p:nvSpPr>
          <p:cNvPr id="3" name="Content Placeholder 2"/>
          <p:cNvSpPr>
            <a:spLocks noGrp="1"/>
          </p:cNvSpPr>
          <p:nvPr>
            <p:ph idx="1"/>
          </p:nvPr>
        </p:nvSpPr>
        <p:spPr/>
        <p:txBody>
          <a:bodyPr/>
          <a:lstStyle/>
          <a:p>
            <a:r>
              <a:rPr lang="en-US" dirty="0" err="1">
                <a:ea typeface="ヒラギノ角ゴ Pro W3" charset="-128"/>
              </a:rPr>
              <a:t>Observability</a:t>
            </a:r>
            <a:r>
              <a:rPr lang="en-US" dirty="0">
                <a:ea typeface="ヒラギノ角ゴ Pro W3" charset="-128"/>
              </a:rPr>
              <a:t> and Measurability</a:t>
            </a:r>
          </a:p>
          <a:p>
            <a:r>
              <a:rPr lang="en-US" dirty="0">
                <a:ea typeface="ヒラギノ角ゴ Pro W3" charset="-128"/>
              </a:rPr>
              <a:t>Controllability</a:t>
            </a:r>
          </a:p>
          <a:p>
            <a:r>
              <a:rPr lang="en-US" dirty="0">
                <a:ea typeface="ヒラギノ角ゴ Pro W3" charset="-128"/>
              </a:rPr>
              <a:t>Predictable effect on </a:t>
            </a:r>
            <a:r>
              <a:rPr lang="en-US" dirty="0" smtClean="0">
                <a:ea typeface="ヒラギノ角ゴ Pro W3" charset="-128"/>
              </a:rPr>
              <a:t>Goals</a:t>
            </a:r>
            <a:endParaRPr lang="en-US" dirty="0"/>
          </a:p>
        </p:txBody>
      </p:sp>
    </p:spTree>
    <p:extLst>
      <p:ext uri="{BB962C8B-B14F-4D97-AF65-F5344CB8AC3E}">
        <p14:creationId xmlns:p14="http://schemas.microsoft.com/office/powerpoint/2010/main" val="2543319484"/>
      </p:ext>
    </p:extLst>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Tactics: The Taylor Rule</a:t>
            </a:r>
            <a:endParaRPr lang="en-US" dirty="0"/>
          </a:p>
        </p:txBody>
      </p:sp>
      <p:graphicFrame>
        <p:nvGraphicFramePr>
          <p:cNvPr id="4" name="Object 3" descr="The figure shows the Taylor's Rule.&#10;Federal finds rate target is equal to, inflation rate, plus, equilibrium real fed funds rate, plus, half times inflation gap, plus, half times output gap."/>
          <p:cNvGraphicFramePr>
            <a:graphicFrameLocks noChangeAspect="1"/>
          </p:cNvGraphicFramePr>
          <p:nvPr>
            <p:extLst>
              <p:ext uri="{D42A27DB-BD31-4B8C-83A1-F6EECF244321}">
                <p14:modId xmlns:p14="http://schemas.microsoft.com/office/powerpoint/2010/main" val="1529823070"/>
              </p:ext>
            </p:extLst>
          </p:nvPr>
        </p:nvGraphicFramePr>
        <p:xfrm>
          <a:off x="1447800" y="1584960"/>
          <a:ext cx="6227763" cy="1449388"/>
        </p:xfrm>
        <a:graphic>
          <a:graphicData uri="http://schemas.openxmlformats.org/presentationml/2006/ole">
            <mc:AlternateContent xmlns:mc="http://schemas.openxmlformats.org/markup-compatibility/2006">
              <mc:Choice xmlns:v="urn:schemas-microsoft-com:vml" Requires="v">
                <p:oleObj spid="_x0000_s5243" name="Equation" r:id="rId3" imgW="2768600" imgH="660400" progId="Equation.DSMT4">
                  <p:embed/>
                </p:oleObj>
              </mc:Choice>
              <mc:Fallback>
                <p:oleObj name="Equation" r:id="rId3" imgW="2768600" imgH="660400" progId="Equation.DSMT4">
                  <p:embed/>
                  <p:pic>
                    <p:nvPicPr>
                      <p:cNvPr id="0"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584960"/>
                        <a:ext cx="6227763" cy="144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Content Placeholder 2"/>
          <p:cNvSpPr>
            <a:spLocks noGrp="1"/>
          </p:cNvSpPr>
          <p:nvPr>
            <p:ph idx="1"/>
          </p:nvPr>
        </p:nvSpPr>
        <p:spPr>
          <a:xfrm>
            <a:off x="457200" y="3261360"/>
            <a:ext cx="8229600" cy="3048000"/>
          </a:xfrm>
        </p:spPr>
        <p:txBody>
          <a:bodyPr/>
          <a:lstStyle/>
          <a:p>
            <a:r>
              <a:rPr lang="en-US" b="1" dirty="0">
                <a:ea typeface="ヒラギノ角ゴ Pro W3" charset="-128"/>
              </a:rPr>
              <a:t>An inflation gap and an output gap</a:t>
            </a:r>
          </a:p>
          <a:p>
            <a:pPr lvl="1"/>
            <a:r>
              <a:rPr lang="en-US" dirty="0">
                <a:ea typeface="ヒラギノ角ゴ Pro W3" charset="-128"/>
              </a:rPr>
              <a:t>Stabilizing real output is an important concern</a:t>
            </a:r>
          </a:p>
          <a:p>
            <a:pPr lvl="1"/>
            <a:r>
              <a:rPr lang="en-US" b="1" dirty="0">
                <a:ea typeface="ヒラギノ角ゴ Pro W3" charset="-128"/>
              </a:rPr>
              <a:t>Output gap</a:t>
            </a:r>
            <a:r>
              <a:rPr lang="en-US" dirty="0">
                <a:ea typeface="ヒラギノ角ゴ Pro W3" charset="-128"/>
              </a:rPr>
              <a:t> is an indicator of future inflation as shown by Phillips curve</a:t>
            </a:r>
          </a:p>
          <a:p>
            <a:r>
              <a:rPr lang="en-US" b="1" dirty="0">
                <a:ea typeface="ヒラギノ角ゴ Pro W3" charset="-128"/>
              </a:rPr>
              <a:t>NAIRU</a:t>
            </a:r>
          </a:p>
          <a:p>
            <a:pPr lvl="1"/>
            <a:r>
              <a:rPr lang="en-US" dirty="0">
                <a:ea typeface="ヒラギノ角ゴ Pro W3" charset="-128"/>
              </a:rPr>
              <a:t>Rate of unemployment at which there is no tendency for inflation to </a:t>
            </a:r>
            <a:r>
              <a:rPr lang="en-US" dirty="0" smtClean="0">
                <a:ea typeface="ヒラギノ角ゴ Pro W3" charset="-128"/>
              </a:rPr>
              <a:t>change</a:t>
            </a:r>
            <a:endParaRPr lang="en-US" sz="2800" dirty="0"/>
          </a:p>
        </p:txBody>
      </p:sp>
    </p:spTree>
    <p:extLst>
      <p:ext uri="{BB962C8B-B14F-4D97-AF65-F5344CB8AC3E}">
        <p14:creationId xmlns:p14="http://schemas.microsoft.com/office/powerpoint/2010/main" val="4045693280"/>
      </p:ext>
    </p:extLst>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5 The Taylor Rule for the Federal Funds Rate, </a:t>
            </a:r>
            <a:r>
              <a:rPr lang="en-US" dirty="0" smtClean="0"/>
              <a:t>1960–2017</a:t>
            </a:r>
            <a:endParaRPr lang="en-US" dirty="0"/>
          </a:p>
        </p:txBody>
      </p:sp>
      <p:pic>
        <p:nvPicPr>
          <p:cNvPr id="6146" name="Picture 2" descr="The vertical axis is labeled &quot;Federal Funds Rate (percent)&quot; and ranges from negative 5 to 20 in increments of 5. The horizontal line lists dates from 1960 to 2015 in 5-year increments. The line for the Taylor rule and federal funds rate show fluctuating trend and move together over the years showing the similar trend. The line for federal funds rate starts at 4 percent for 1960 and falls slightly to 3.5 by 1965. The line reaches 7.5 percent by 1970 but falls to 5 percent by 1975. The line keeps fluctuating and reaches 10 percent by 1980, 7 percent by 1985, 5 percent by 1995, 1 percent by 2005, and 0 percent by 2010. The line remains unchanged thereafter. The line for the Taylor rule starts at 4.5 percent for 1960 and falls slight to 3.5 by 1965. The line reaches 7.5 percent by 1970 and to 11 percent by 1975. The line keeps fluctuating and reaches 10 percent by 1980, 6 percent by 1985, 4 percent by 1995, 3 percent by 2005, and 0 percent by 2010. The line remains unchanged thereafter. The value used in the description are approxim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8216" y="1814031"/>
            <a:ext cx="8347568" cy="291036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5303520"/>
            <a:ext cx="8229600" cy="822643"/>
          </a:xfrm>
        </p:spPr>
        <p:txBody>
          <a:bodyPr/>
          <a:lstStyle/>
          <a:p>
            <a:pPr marL="0" indent="0">
              <a:buNone/>
            </a:pPr>
            <a:r>
              <a:rPr lang="en-US" sz="1400" i="1" dirty="0"/>
              <a:t>Source: </a:t>
            </a:r>
            <a:r>
              <a:rPr lang="en-US" sz="1400" dirty="0"/>
              <a:t>Calculations with Federal Reserve Bank of St. Louis FRED database: https://fred.stlouisfed.org/series/PCECTPI; https</a:t>
            </a:r>
            <a:r>
              <a:rPr lang="en-US" sz="1400" dirty="0" smtClean="0"/>
              <a:t>://fred.stlouisfed.org/series/GDPC1</a:t>
            </a:r>
            <a:r>
              <a:rPr lang="en-US" sz="1400" dirty="0"/>
              <a:t>; https://fred.stlouisfed.org/series/GDPPOT; https://fred.stlouisfed.org/series/DFFGDPC1.</a:t>
            </a:r>
          </a:p>
        </p:txBody>
      </p:sp>
    </p:spTree>
    <p:extLst>
      <p:ext uri="{BB962C8B-B14F-4D97-AF65-F5344CB8AC3E}">
        <p14:creationId xmlns:p14="http://schemas.microsoft.com/office/powerpoint/2010/main" val="2943611263"/>
      </p:ext>
    </p:extLst>
  </p:cSld>
  <p:clrMapOvr>
    <a:masterClrMapping/>
  </p:clrMapOvr>
  <p:transition spd="slow">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Inside the Fed: The Fed’s Use of the Taylor Rule</a:t>
            </a:r>
          </a:p>
        </p:txBody>
      </p:sp>
      <p:sp>
        <p:nvSpPr>
          <p:cNvPr id="3" name="Content Placeholder 2"/>
          <p:cNvSpPr>
            <a:spLocks noGrp="1"/>
          </p:cNvSpPr>
          <p:nvPr>
            <p:ph idx="1"/>
          </p:nvPr>
        </p:nvSpPr>
        <p:spPr/>
        <p:txBody>
          <a:bodyPr/>
          <a:lstStyle/>
          <a:p>
            <a:r>
              <a:rPr lang="en-US" dirty="0">
                <a:ea typeface="ヒラギノ角ゴ Pro W3" charset="-128"/>
              </a:rPr>
              <a:t>Putting monetary policy on autopilot by using a Taylor rule with fixed coefficients is problematic. The Taylor rule is useful, however, as a guide to monetary policy</a:t>
            </a:r>
            <a:r>
              <a:rPr lang="en-US" dirty="0" smtClean="0">
                <a:ea typeface="ヒラギノ角ゴ Pro W3" charset="-128"/>
              </a:rPr>
              <a:t>.</a:t>
            </a:r>
            <a:endParaRPr lang="en-US" dirty="0"/>
          </a:p>
        </p:txBody>
      </p:sp>
    </p:spTree>
    <p:extLst>
      <p:ext uri="{BB962C8B-B14F-4D97-AF65-F5344CB8AC3E}">
        <p14:creationId xmlns:p14="http://schemas.microsoft.com/office/powerpoint/2010/main" val="3069665501"/>
      </p:ext>
    </p:extLst>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a:t>
            </a:r>
            <a:r>
              <a:rPr lang="en-US" dirty="0" smtClean="0"/>
              <a:t>Objectives</a:t>
            </a:r>
            <a:r>
              <a:rPr lang="en-US" sz="2000" b="0" dirty="0" smtClean="0"/>
              <a:t> (1 of 2)</a:t>
            </a:r>
            <a:endParaRPr lang="en-US" sz="2000" b="0" dirty="0"/>
          </a:p>
        </p:txBody>
      </p:sp>
      <p:sp>
        <p:nvSpPr>
          <p:cNvPr id="3" name="Content Placeholder 2"/>
          <p:cNvSpPr>
            <a:spLocks noGrp="1"/>
          </p:cNvSpPr>
          <p:nvPr>
            <p:ph idx="1"/>
          </p:nvPr>
        </p:nvSpPr>
        <p:spPr/>
        <p:txBody>
          <a:bodyPr/>
          <a:lstStyle/>
          <a:p>
            <a:r>
              <a:rPr lang="en-US" dirty="0">
                <a:ea typeface="ヒラギノ角ゴ Pro W3" charset="-128"/>
              </a:rPr>
              <a:t>Define and recognize the importance of a nominal anchor.</a:t>
            </a:r>
          </a:p>
          <a:p>
            <a:r>
              <a:rPr lang="en-US" dirty="0">
                <a:ea typeface="ヒラギノ角ゴ Pro W3" charset="-128"/>
              </a:rPr>
              <a:t>Identify the six potential goals that monetary </a:t>
            </a:r>
            <a:r>
              <a:rPr lang="en-US" dirty="0" smtClean="0"/>
              <a:t>policy makers </a:t>
            </a:r>
            <a:r>
              <a:rPr lang="en-US" dirty="0" smtClean="0">
                <a:ea typeface="ヒラギノ角ゴ Pro W3" charset="-128"/>
              </a:rPr>
              <a:t>may </a:t>
            </a:r>
            <a:r>
              <a:rPr lang="en-US" dirty="0">
                <a:ea typeface="ヒラギノ角ゴ Pro W3" charset="-128"/>
              </a:rPr>
              <a:t>pursue.</a:t>
            </a:r>
          </a:p>
          <a:p>
            <a:r>
              <a:rPr lang="en-US" dirty="0">
                <a:ea typeface="ヒラギノ角ゴ Pro W3" charset="-128"/>
              </a:rPr>
              <a:t>Summarize the distinctions between hierarchical and dual mandates.</a:t>
            </a:r>
          </a:p>
          <a:p>
            <a:r>
              <a:rPr lang="en-US" dirty="0">
                <a:ea typeface="ヒラギノ角ゴ Pro W3" charset="-128"/>
              </a:rPr>
              <a:t>Compare and contrast the advantages and disadvantages of inflation targeting.</a:t>
            </a:r>
          </a:p>
          <a:p>
            <a:r>
              <a:rPr lang="en-US" dirty="0">
                <a:ea typeface="ヒラギノ角ゴ Pro W3" charset="-128"/>
              </a:rPr>
              <a:t>Identify the key changes made over time to the Federal Reserve monetary policy strategy</a:t>
            </a:r>
            <a:r>
              <a:rPr lang="en-US" dirty="0" smtClean="0">
                <a:ea typeface="ヒラギノ角ゴ Pro W3" charset="-128"/>
              </a:rPr>
              <a:t>.</a:t>
            </a:r>
            <a:endParaRPr lang="en-US" dirty="0"/>
          </a:p>
        </p:txBody>
      </p:sp>
    </p:spTree>
    <p:extLst>
      <p:ext uri="{BB962C8B-B14F-4D97-AF65-F5344CB8AC3E}">
        <p14:creationId xmlns:p14="http://schemas.microsoft.com/office/powerpoint/2010/main" val="1504172066"/>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Inside the Fed: Fed Watchers</a:t>
            </a:r>
          </a:p>
        </p:txBody>
      </p:sp>
      <p:sp>
        <p:nvSpPr>
          <p:cNvPr id="3" name="Content Placeholder 2"/>
          <p:cNvSpPr>
            <a:spLocks noGrp="1"/>
          </p:cNvSpPr>
          <p:nvPr>
            <p:ph idx="1"/>
          </p:nvPr>
        </p:nvSpPr>
        <p:spPr/>
        <p:txBody>
          <a:bodyPr/>
          <a:lstStyle/>
          <a:p>
            <a:r>
              <a:rPr lang="en-US" dirty="0">
                <a:ea typeface="ヒラギノ角ゴ Pro W3" charset="-128"/>
              </a:rPr>
              <a:t>Interest rates have a major impact on investors’ and financial institutions’ profits</a:t>
            </a:r>
            <a:r>
              <a:rPr lang="en-US" dirty="0" smtClean="0">
                <a:ea typeface="ヒラギノ角ゴ Pro W3" charset="-128"/>
              </a:rPr>
              <a:t>. </a:t>
            </a:r>
            <a:r>
              <a:rPr lang="en-US" dirty="0">
                <a:ea typeface="ヒラギノ角ゴ Pro W3" charset="-128"/>
              </a:rPr>
              <a:t>As a result, these parties are particularly interested in scrutinizing the Fed’s behavior. To assist in this task, financial institutions hire Fed watchers, experts on Federal Reserve behavior who may have worked in the Federal Reserve System and so have an insider’s view of Federal Reserve operations</a:t>
            </a:r>
            <a:r>
              <a:rPr lang="en-US" dirty="0" smtClean="0">
                <a:ea typeface="ヒラギノ角ゴ Pro W3" charset="-128"/>
              </a:rPr>
              <a:t>.</a:t>
            </a:r>
            <a:endParaRPr lang="en-US" dirty="0"/>
          </a:p>
        </p:txBody>
      </p:sp>
    </p:spTree>
    <p:extLst>
      <p:ext uri="{BB962C8B-B14F-4D97-AF65-F5344CB8AC3E}">
        <p14:creationId xmlns:p14="http://schemas.microsoft.com/office/powerpoint/2010/main" val="3971689390"/>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Learning Objectives</a:t>
            </a:r>
            <a:r>
              <a:rPr lang="en-US" sz="2000" b="0" dirty="0">
                <a:ea typeface="ヒラギノ角ゴ Pro W3" charset="-128"/>
              </a:rPr>
              <a:t> </a:t>
            </a:r>
            <a:r>
              <a:rPr lang="en-US" sz="2000" b="0" dirty="0" smtClean="0">
                <a:ea typeface="ヒラギノ角ゴ Pro W3" charset="-128"/>
              </a:rPr>
              <a:t>(2 of 2)</a:t>
            </a:r>
            <a:endParaRPr lang="en-US" sz="2000" b="0" dirty="0"/>
          </a:p>
        </p:txBody>
      </p:sp>
      <p:sp>
        <p:nvSpPr>
          <p:cNvPr id="3" name="Content Placeholder 2"/>
          <p:cNvSpPr>
            <a:spLocks noGrp="1"/>
          </p:cNvSpPr>
          <p:nvPr>
            <p:ph idx="1"/>
          </p:nvPr>
        </p:nvSpPr>
        <p:spPr/>
        <p:txBody>
          <a:bodyPr/>
          <a:lstStyle/>
          <a:p>
            <a:r>
              <a:rPr lang="en-US" dirty="0" smtClean="0">
                <a:ea typeface="ヒラギノ角ゴ Pro W3" charset="-128"/>
              </a:rPr>
              <a:t>List the four lessons learned from the global financial crisis and discuss what they mean to inflation targeting.</a:t>
            </a:r>
          </a:p>
          <a:p>
            <a:r>
              <a:rPr lang="en-US" dirty="0" smtClean="0">
                <a:ea typeface="ヒラギノ角ゴ Pro W3" charset="-128"/>
              </a:rPr>
              <a:t>Summarize </a:t>
            </a:r>
            <a:r>
              <a:rPr lang="en-US" dirty="0">
                <a:ea typeface="ヒラギノ角ゴ Pro W3" charset="-128"/>
              </a:rPr>
              <a:t>the arguments for and against central bank policy response to asset-price bubbles.</a:t>
            </a:r>
          </a:p>
          <a:p>
            <a:r>
              <a:rPr lang="en-US" dirty="0">
                <a:ea typeface="ヒラギノ角ゴ Pro W3" charset="-128"/>
              </a:rPr>
              <a:t>Describe and assess the four criteria for choosing a policy instrument.</a:t>
            </a:r>
          </a:p>
          <a:p>
            <a:r>
              <a:rPr lang="en-US" dirty="0">
                <a:ea typeface="ヒラギノ角ゴ Pro W3" charset="-128"/>
              </a:rPr>
              <a:t>Interpret and assess the performance of the Taylor rule as a hypothetical policy instrument for setting the federal funds rate</a:t>
            </a:r>
            <a:r>
              <a:rPr lang="en-US" dirty="0" smtClean="0">
                <a:ea typeface="ヒラギノ角ゴ Pro W3" charset="-128"/>
              </a:rPr>
              <a:t>.</a:t>
            </a:r>
            <a:endParaRPr lang="en-US" dirty="0"/>
          </a:p>
        </p:txBody>
      </p:sp>
    </p:spTree>
    <p:extLst>
      <p:ext uri="{BB962C8B-B14F-4D97-AF65-F5344CB8AC3E}">
        <p14:creationId xmlns:p14="http://schemas.microsoft.com/office/powerpoint/2010/main" val="2868026708"/>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Price Stability Goal and the Nominal Anchor</a:t>
            </a:r>
          </a:p>
        </p:txBody>
      </p:sp>
      <p:sp>
        <p:nvSpPr>
          <p:cNvPr id="3" name="Content Placeholder 2"/>
          <p:cNvSpPr>
            <a:spLocks noGrp="1"/>
          </p:cNvSpPr>
          <p:nvPr>
            <p:ph idx="1"/>
          </p:nvPr>
        </p:nvSpPr>
        <p:spPr/>
        <p:txBody>
          <a:bodyPr/>
          <a:lstStyle/>
          <a:p>
            <a:r>
              <a:rPr lang="en-US" dirty="0">
                <a:ea typeface="ヒラギノ角ゴ Pro W3" charset="-128"/>
              </a:rPr>
              <a:t>Over the past few decades, policy makers throughout the world have become increasingly aware of the social and economic costs of inflation and more concerned with maintaining a stable price level as a goal of economic policy.</a:t>
            </a:r>
          </a:p>
          <a:p>
            <a:r>
              <a:rPr lang="en-US" dirty="0">
                <a:ea typeface="ヒラギノ角ゴ Pro W3" charset="-128"/>
              </a:rPr>
              <a:t>The role of a </a:t>
            </a:r>
            <a:r>
              <a:rPr lang="en-US" b="1" dirty="0">
                <a:ea typeface="ヒラギノ角ゴ Pro W3" charset="-128"/>
              </a:rPr>
              <a:t>nominal anchor</a:t>
            </a:r>
            <a:r>
              <a:rPr lang="en-US" dirty="0">
                <a:ea typeface="ヒラギノ角ゴ Pro W3" charset="-128"/>
              </a:rPr>
              <a:t>:</a:t>
            </a:r>
            <a:r>
              <a:rPr lang="en-US" b="1" dirty="0">
                <a:ea typeface="ヒラギノ角ゴ Pro W3" charset="-128"/>
              </a:rPr>
              <a:t> </a:t>
            </a:r>
            <a:r>
              <a:rPr lang="en-US" dirty="0">
                <a:ea typeface="ヒラギノ角ゴ Pro W3" charset="-128"/>
              </a:rPr>
              <a:t>a nominal variable, such as the inflation rate or the money supply, which ties down the price level to achieve price stability</a:t>
            </a:r>
          </a:p>
          <a:p>
            <a:r>
              <a:rPr lang="en-US" dirty="0">
                <a:ea typeface="ヒラギノ角ゴ Pro W3" charset="-128"/>
              </a:rPr>
              <a:t>The time-inconsistency </a:t>
            </a:r>
            <a:r>
              <a:rPr lang="en-US" dirty="0" smtClean="0">
                <a:ea typeface="ヒラギノ角ゴ Pro W3" charset="-128"/>
              </a:rPr>
              <a:t>problem</a:t>
            </a:r>
            <a:endParaRPr lang="en-US" dirty="0"/>
          </a:p>
        </p:txBody>
      </p:sp>
    </p:spTree>
    <p:extLst>
      <p:ext uri="{BB962C8B-B14F-4D97-AF65-F5344CB8AC3E}">
        <p14:creationId xmlns:p14="http://schemas.microsoft.com/office/powerpoint/2010/main" val="2916970430"/>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Other Goals of Monetary Policy</a:t>
            </a:r>
            <a:endParaRPr lang="en-US" dirty="0"/>
          </a:p>
        </p:txBody>
      </p:sp>
      <p:sp>
        <p:nvSpPr>
          <p:cNvPr id="3" name="Content Placeholder 2"/>
          <p:cNvSpPr>
            <a:spLocks noGrp="1"/>
          </p:cNvSpPr>
          <p:nvPr>
            <p:ph idx="1"/>
          </p:nvPr>
        </p:nvSpPr>
        <p:spPr>
          <a:xfrm>
            <a:off x="457200" y="1447800"/>
            <a:ext cx="8153400" cy="4525963"/>
          </a:xfrm>
        </p:spPr>
        <p:txBody>
          <a:bodyPr/>
          <a:lstStyle/>
          <a:p>
            <a:r>
              <a:rPr lang="en-US" dirty="0">
                <a:ea typeface="ヒラギノ角ゴ Pro W3" charset="-128"/>
              </a:rPr>
              <a:t>Five other goals are continually mentioned by central bank officials when they discuss the objectives of monetary policy:</a:t>
            </a:r>
          </a:p>
          <a:p>
            <a:pPr marL="914400" lvl="1" indent="-457200">
              <a:buFont typeface="Verdana" charset="0"/>
              <a:buAutoNum type="arabicPeriod"/>
            </a:pPr>
            <a:r>
              <a:rPr lang="en-US" dirty="0" smtClean="0">
                <a:ea typeface="ヒラギノ角ゴ Pro W3" charset="-128"/>
              </a:rPr>
              <a:t>High </a:t>
            </a:r>
            <a:r>
              <a:rPr lang="en-US" dirty="0">
                <a:ea typeface="ヒラギノ角ゴ Pro W3" charset="-128"/>
              </a:rPr>
              <a:t>employment and output </a:t>
            </a:r>
            <a:r>
              <a:rPr lang="en-US" dirty="0" smtClean="0">
                <a:ea typeface="ヒラギノ角ゴ Pro W3" charset="-128"/>
              </a:rPr>
              <a:t>stability</a:t>
            </a:r>
            <a:r>
              <a:rPr lang="en-US" baseline="0" dirty="0" smtClean="0">
                <a:ea typeface="ヒラギノ角ゴ Pro W3" charset="-128"/>
              </a:rPr>
              <a:t> </a:t>
            </a:r>
          </a:p>
          <a:p>
            <a:pPr marL="1314450" lvl="2" indent="-457200">
              <a:buFont typeface="Arial" panose="020B0604020202020204" pitchFamily="34" charset="0"/>
              <a:buChar char="•"/>
            </a:pPr>
            <a:r>
              <a:rPr lang="en-US" dirty="0" smtClean="0">
                <a:ea typeface="ヒラギノ角ゴ Pro W3" charset="-128"/>
              </a:rPr>
              <a:t>To</a:t>
            </a:r>
            <a:r>
              <a:rPr lang="en-US" baseline="0" dirty="0" smtClean="0">
                <a:ea typeface="ヒラギノ角ゴ Pro W3" charset="-128"/>
              </a:rPr>
              <a:t> achieve the level of full employment, which is called the natural</a:t>
            </a:r>
            <a:r>
              <a:rPr lang="en-US" dirty="0" smtClean="0">
                <a:ea typeface="ヒラギノ角ゴ Pro W3" charset="-128"/>
              </a:rPr>
              <a:t> rate of unemployment</a:t>
            </a:r>
            <a:endParaRPr lang="en-US" dirty="0">
              <a:ea typeface="ヒラギノ角ゴ Pro W3" charset="-128"/>
            </a:endParaRPr>
          </a:p>
          <a:p>
            <a:pPr marL="914400" lvl="1" indent="-457200">
              <a:buFont typeface="Verdana" charset="0"/>
              <a:buAutoNum type="arabicPeriod"/>
            </a:pPr>
            <a:r>
              <a:rPr lang="en-US" dirty="0">
                <a:ea typeface="ヒラギノ角ゴ Pro W3" charset="-128"/>
              </a:rPr>
              <a:t>Economic growth</a:t>
            </a:r>
          </a:p>
          <a:p>
            <a:pPr marL="914400" lvl="1" indent="-457200">
              <a:buFont typeface="Verdana" charset="0"/>
              <a:buAutoNum type="arabicPeriod"/>
            </a:pPr>
            <a:r>
              <a:rPr lang="en-US" dirty="0">
                <a:ea typeface="ヒラギノ角ゴ Pro W3" charset="-128"/>
              </a:rPr>
              <a:t>Stability of financial markets</a:t>
            </a:r>
          </a:p>
          <a:p>
            <a:pPr marL="914400" lvl="1" indent="-457200">
              <a:buFont typeface="Verdana" charset="0"/>
              <a:buAutoNum type="arabicPeriod"/>
            </a:pPr>
            <a:r>
              <a:rPr lang="en-US" dirty="0">
                <a:ea typeface="ヒラギノ角ゴ Pro W3" charset="-128"/>
              </a:rPr>
              <a:t>Interest-rate </a:t>
            </a:r>
            <a:r>
              <a:rPr lang="en-US" dirty="0" smtClean="0">
                <a:ea typeface="ヒラギノ角ゴ Pro W3" charset="-128"/>
              </a:rPr>
              <a:t>stability</a:t>
            </a:r>
          </a:p>
          <a:p>
            <a:pPr marL="1314450" lvl="2" indent="-457200">
              <a:buFont typeface="Arial" panose="020B0604020202020204" pitchFamily="34" charset="0"/>
              <a:buChar char="•"/>
            </a:pPr>
            <a:r>
              <a:rPr lang="en-US" dirty="0" smtClean="0">
                <a:ea typeface="ヒラギノ角ゴ Pro W3" charset="-128"/>
              </a:rPr>
              <a:t>Fluctuations in interest rates create uncertainty for financial institutions </a:t>
            </a:r>
            <a:endParaRPr lang="en-US" dirty="0">
              <a:ea typeface="ヒラギノ角ゴ Pro W3" charset="-128"/>
            </a:endParaRPr>
          </a:p>
          <a:p>
            <a:pPr marL="914400" lvl="1" indent="-457200">
              <a:buFont typeface="Verdana" charset="0"/>
              <a:buAutoNum type="arabicPeriod"/>
            </a:pPr>
            <a:r>
              <a:rPr lang="en-US" dirty="0">
                <a:ea typeface="ヒラギノ角ゴ Pro W3" charset="-128"/>
              </a:rPr>
              <a:t>Stability in foreign exchange </a:t>
            </a:r>
            <a:r>
              <a:rPr lang="en-US" dirty="0" smtClean="0">
                <a:ea typeface="ヒラギノ角ゴ Pro W3" charset="-128"/>
              </a:rPr>
              <a:t>markets</a:t>
            </a:r>
            <a:endParaRPr lang="en-US" dirty="0"/>
          </a:p>
        </p:txBody>
      </p:sp>
    </p:spTree>
    <p:extLst>
      <p:ext uri="{BB962C8B-B14F-4D97-AF65-F5344CB8AC3E}">
        <p14:creationId xmlns:p14="http://schemas.microsoft.com/office/powerpoint/2010/main" val="2280925859"/>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Should Price Stability Be the Primary Goal of Monetary Policy?</a:t>
            </a:r>
          </a:p>
        </p:txBody>
      </p:sp>
      <p:sp>
        <p:nvSpPr>
          <p:cNvPr id="3" name="Content Placeholder 2"/>
          <p:cNvSpPr>
            <a:spLocks noGrp="1"/>
          </p:cNvSpPr>
          <p:nvPr>
            <p:ph idx="1"/>
          </p:nvPr>
        </p:nvSpPr>
        <p:spPr>
          <a:xfrm>
            <a:off x="457200" y="1600200"/>
            <a:ext cx="8305800" cy="4525963"/>
          </a:xfrm>
        </p:spPr>
        <p:txBody>
          <a:bodyPr/>
          <a:lstStyle/>
          <a:p>
            <a:r>
              <a:rPr lang="en-US" sz="2200" dirty="0">
                <a:ea typeface="ヒラギノ角ゴ Pro W3" charset="-128"/>
              </a:rPr>
              <a:t>Hierarchical </a:t>
            </a:r>
            <a:r>
              <a:rPr lang="en-US" sz="2200" dirty="0" smtClean="0">
                <a:ea typeface="ヒラギノ角ゴ Pro W3" charset="-128"/>
              </a:rPr>
              <a:t>versus </a:t>
            </a:r>
            <a:r>
              <a:rPr lang="en-US" sz="2200" dirty="0">
                <a:ea typeface="ヒラギノ角ゴ Pro W3" charset="-128"/>
              </a:rPr>
              <a:t>Dual Mandates: </a:t>
            </a:r>
          </a:p>
          <a:p>
            <a:pPr lvl="1"/>
            <a:r>
              <a:rPr lang="en-US" sz="2200" b="1" dirty="0">
                <a:ea typeface="ヒラギノ角ゴ Pro W3" charset="-128"/>
              </a:rPr>
              <a:t>Hierarchical mandates</a:t>
            </a:r>
            <a:r>
              <a:rPr lang="en-US" sz="2200" dirty="0">
                <a:ea typeface="ヒラギノ角ゴ Pro W3" charset="-128"/>
              </a:rPr>
              <a:t> put the goal of price stability first, and then say that as long as it is achieved other goals can be pursued</a:t>
            </a:r>
          </a:p>
          <a:p>
            <a:pPr lvl="1"/>
            <a:r>
              <a:rPr lang="en-US" sz="2200" b="1" dirty="0">
                <a:ea typeface="ヒラギノ角ゴ Pro W3" charset="-128"/>
              </a:rPr>
              <a:t>Dual mandates</a:t>
            </a:r>
            <a:r>
              <a:rPr lang="en-US" sz="2200" dirty="0">
                <a:ea typeface="ヒラギノ角ゴ Pro W3" charset="-128"/>
              </a:rPr>
              <a:t> are aimed to achieve two </a:t>
            </a:r>
            <a:r>
              <a:rPr lang="en-US" sz="2200" dirty="0" smtClean="0">
                <a:ea typeface="ヒラギノ角ゴ Pro W3" charset="-128"/>
              </a:rPr>
              <a:t>equally important </a:t>
            </a:r>
            <a:r>
              <a:rPr lang="en-US" sz="2200" dirty="0">
                <a:ea typeface="ヒラギノ角ゴ Pro W3" charset="-128"/>
              </a:rPr>
              <a:t>objectives: price stability and maximum employment (output stability)</a:t>
            </a:r>
          </a:p>
          <a:p>
            <a:r>
              <a:rPr lang="en-US" sz="2200" dirty="0">
                <a:ea typeface="ヒラギノ角ゴ Pro W3" charset="-128"/>
              </a:rPr>
              <a:t>Price Stability as the Primary, Long-Run Goal of Monetary Policy</a:t>
            </a:r>
          </a:p>
          <a:p>
            <a:pPr lvl="1"/>
            <a:r>
              <a:rPr lang="en-US" sz="2200" dirty="0">
                <a:ea typeface="ヒラギノ角ゴ Pro W3" charset="-128"/>
              </a:rPr>
              <a:t>Either type of mandate is acceptable as long as it</a:t>
            </a:r>
            <a:br>
              <a:rPr lang="en-US" sz="2200" dirty="0">
                <a:ea typeface="ヒラギノ角ゴ Pro W3" charset="-128"/>
              </a:rPr>
            </a:br>
            <a:r>
              <a:rPr lang="en-US" sz="2200" dirty="0">
                <a:ea typeface="ヒラギノ角ゴ Pro W3" charset="-128"/>
              </a:rPr>
              <a:t>operates to make price stability the primary goal </a:t>
            </a:r>
            <a:r>
              <a:rPr lang="en-US" sz="2200" i="1" dirty="0">
                <a:ea typeface="ヒラギノ角ゴ Pro W3" charset="-128"/>
              </a:rPr>
              <a:t>in the long run</a:t>
            </a:r>
            <a:r>
              <a:rPr lang="en-US" sz="2200" dirty="0">
                <a:ea typeface="ヒラギノ角ゴ Pro W3" charset="-128"/>
              </a:rPr>
              <a:t> but not the short run</a:t>
            </a:r>
            <a:r>
              <a:rPr lang="en-US" sz="2200" dirty="0" smtClean="0">
                <a:ea typeface="ヒラギノ角ゴ Pro W3" charset="-128"/>
              </a:rPr>
              <a:t>. Attempts to keep inflation at the same level in the short run will cause excessive output fluctuations.</a:t>
            </a:r>
            <a:endParaRPr lang="en-US" sz="2200" dirty="0"/>
          </a:p>
        </p:txBody>
      </p:sp>
    </p:spTree>
    <p:extLst>
      <p:ext uri="{BB962C8B-B14F-4D97-AF65-F5344CB8AC3E}">
        <p14:creationId xmlns:p14="http://schemas.microsoft.com/office/powerpoint/2010/main" val="1643998371"/>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Inflation </a:t>
            </a:r>
            <a:r>
              <a:rPr lang="en-US" dirty="0" smtClean="0"/>
              <a:t>Targeting</a:t>
            </a:r>
            <a:r>
              <a:rPr lang="en-US" sz="2000" b="0" dirty="0" smtClean="0"/>
              <a:t> (1 of 3)</a:t>
            </a:r>
            <a:endParaRPr lang="en-US" sz="2000" b="0" dirty="0"/>
          </a:p>
        </p:txBody>
      </p:sp>
      <p:sp>
        <p:nvSpPr>
          <p:cNvPr id="3" name="Content Placeholder 2"/>
          <p:cNvSpPr>
            <a:spLocks noGrp="1"/>
          </p:cNvSpPr>
          <p:nvPr>
            <p:ph idx="1"/>
          </p:nvPr>
        </p:nvSpPr>
        <p:spPr/>
        <p:txBody>
          <a:bodyPr/>
          <a:lstStyle/>
          <a:p>
            <a:pPr marL="0" indent="0">
              <a:buNone/>
            </a:pPr>
            <a:r>
              <a:rPr lang="en-US" altLang="zh-TW" dirty="0">
                <a:ea typeface="ヒラギノ角ゴ Pro W3" pitchFamily="-84" charset="-128"/>
              </a:rPr>
              <a:t>Inflation targeting involves several elements</a:t>
            </a:r>
            <a:r>
              <a:rPr lang="en-US" altLang="zh-TW" dirty="0" smtClean="0">
                <a:ea typeface="ヒラギノ角ゴ Pro W3" pitchFamily="-84" charset="-128"/>
              </a:rPr>
              <a:t>:</a:t>
            </a:r>
            <a:endParaRPr lang="en-US" dirty="0" smtClean="0">
              <a:ea typeface="ヒラギノ角ゴ Pro W3" charset="-128"/>
            </a:endParaRPr>
          </a:p>
          <a:p>
            <a:r>
              <a:rPr lang="en-US" dirty="0" smtClean="0">
                <a:ea typeface="ヒラギノ角ゴ Pro W3" charset="-128"/>
              </a:rPr>
              <a:t>Public </a:t>
            </a:r>
            <a:r>
              <a:rPr lang="en-US" dirty="0">
                <a:ea typeface="ヒラギノ角ゴ Pro W3" charset="-128"/>
              </a:rPr>
              <a:t>announcement of medium-term numerical target for inflation</a:t>
            </a:r>
          </a:p>
          <a:p>
            <a:r>
              <a:rPr lang="en-US" dirty="0">
                <a:ea typeface="ヒラギノ角ゴ Pro W3" charset="-128"/>
              </a:rPr>
              <a:t>Institutional commitment to price stability as the primary, long-run goal of monetary policy and a commitment to achieve the inflation goal</a:t>
            </a:r>
          </a:p>
          <a:p>
            <a:r>
              <a:rPr lang="en-US" dirty="0">
                <a:ea typeface="ヒラギノ角ゴ Pro W3" charset="-128"/>
              </a:rPr>
              <a:t>Information-inclusive approach in which many variables are used in making decisions</a:t>
            </a:r>
          </a:p>
          <a:p>
            <a:r>
              <a:rPr lang="en-US" dirty="0">
                <a:ea typeface="ヒラギノ角ゴ Pro W3" charset="-128"/>
              </a:rPr>
              <a:t>Increased transparency of the strategy</a:t>
            </a:r>
          </a:p>
          <a:p>
            <a:r>
              <a:rPr lang="en-US" dirty="0">
                <a:ea typeface="ヒラギノ角ゴ Pro W3" charset="-128"/>
              </a:rPr>
              <a:t>Increased accountability of the central </a:t>
            </a:r>
            <a:r>
              <a:rPr lang="en-US" dirty="0" smtClean="0">
                <a:ea typeface="ヒラギノ角ゴ Pro W3" charset="-128"/>
              </a:rPr>
              <a:t>bank</a:t>
            </a:r>
            <a:endParaRPr lang="en-US" dirty="0"/>
          </a:p>
        </p:txBody>
      </p:sp>
    </p:spTree>
    <p:extLst>
      <p:ext uri="{BB962C8B-B14F-4D97-AF65-F5344CB8AC3E}">
        <p14:creationId xmlns:p14="http://schemas.microsoft.com/office/powerpoint/2010/main" val="4099988800"/>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Inflation </a:t>
            </a:r>
            <a:r>
              <a:rPr lang="en-US" dirty="0" smtClean="0"/>
              <a:t>Targeting</a:t>
            </a:r>
            <a:r>
              <a:rPr lang="en-US" sz="2000" b="0" dirty="0" smtClean="0"/>
              <a:t> (2 of 3)</a:t>
            </a:r>
            <a:endParaRPr lang="en-US" sz="2000" b="0" dirty="0"/>
          </a:p>
        </p:txBody>
      </p:sp>
      <p:sp>
        <p:nvSpPr>
          <p:cNvPr id="3" name="Content Placeholder 2"/>
          <p:cNvSpPr>
            <a:spLocks noGrp="1"/>
          </p:cNvSpPr>
          <p:nvPr>
            <p:ph idx="1"/>
          </p:nvPr>
        </p:nvSpPr>
        <p:spPr>
          <a:xfrm>
            <a:off x="457200" y="1600200"/>
            <a:ext cx="8229600" cy="4800600"/>
          </a:xfrm>
        </p:spPr>
        <p:txBody>
          <a:bodyPr/>
          <a:lstStyle/>
          <a:p>
            <a:pPr>
              <a:spcBef>
                <a:spcPts val="400"/>
              </a:spcBef>
            </a:pPr>
            <a:r>
              <a:rPr lang="en-US" dirty="0">
                <a:ea typeface="ヒラギノ角ゴ Pro W3" charset="-128"/>
              </a:rPr>
              <a:t>New Zealand (effective in 1990)</a:t>
            </a:r>
          </a:p>
          <a:p>
            <a:pPr lvl="1">
              <a:spcBef>
                <a:spcPts val="400"/>
              </a:spcBef>
            </a:pPr>
            <a:r>
              <a:rPr lang="en-US" dirty="0">
                <a:ea typeface="ヒラギノ角ゴ Pro W3" charset="-128"/>
              </a:rPr>
              <a:t>Inflation was brought down and remained within the target most of the time. </a:t>
            </a:r>
          </a:p>
          <a:p>
            <a:pPr lvl="1">
              <a:spcBef>
                <a:spcPts val="400"/>
              </a:spcBef>
            </a:pPr>
            <a:r>
              <a:rPr lang="en-US" dirty="0">
                <a:ea typeface="ヒラギノ角ゴ Pro W3" charset="-128"/>
              </a:rPr>
              <a:t>Growth has generally been </a:t>
            </a:r>
            <a:r>
              <a:rPr lang="en-US" dirty="0" smtClean="0">
                <a:ea typeface="ヒラギノ角ゴ Pro W3" charset="-128"/>
              </a:rPr>
              <a:t>high, </a:t>
            </a:r>
            <a:r>
              <a:rPr lang="en-US" dirty="0">
                <a:ea typeface="ヒラギノ角ゴ Pro W3" charset="-128"/>
              </a:rPr>
              <a:t>and unemployment has come down significantly.</a:t>
            </a:r>
          </a:p>
          <a:p>
            <a:pPr>
              <a:spcBef>
                <a:spcPts val="400"/>
              </a:spcBef>
            </a:pPr>
            <a:r>
              <a:rPr lang="en-US" dirty="0">
                <a:ea typeface="ヒラギノ角ゴ Pro W3" charset="-128"/>
              </a:rPr>
              <a:t>Canada (1991)</a:t>
            </a:r>
          </a:p>
          <a:p>
            <a:pPr lvl="1">
              <a:spcBef>
                <a:spcPts val="400"/>
              </a:spcBef>
            </a:pPr>
            <a:r>
              <a:rPr lang="en-US" dirty="0">
                <a:ea typeface="ヒラギノ角ゴ Pro W3" charset="-128"/>
              </a:rPr>
              <a:t>Inflation decreased since 1991; some costs in term of unemployment</a:t>
            </a:r>
          </a:p>
          <a:p>
            <a:pPr>
              <a:spcBef>
                <a:spcPts val="400"/>
              </a:spcBef>
            </a:pPr>
            <a:r>
              <a:rPr lang="en-US" dirty="0">
                <a:ea typeface="ヒラギノ角ゴ Pro W3" charset="-128"/>
              </a:rPr>
              <a:t>United Kingdom (1992)</a:t>
            </a:r>
          </a:p>
          <a:p>
            <a:pPr lvl="1">
              <a:spcBef>
                <a:spcPts val="400"/>
              </a:spcBef>
            </a:pPr>
            <a:r>
              <a:rPr lang="en-US" dirty="0">
                <a:ea typeface="ヒラギノ角ゴ Pro W3" charset="-128"/>
              </a:rPr>
              <a:t>Inflation has been close to its target.</a:t>
            </a:r>
          </a:p>
          <a:p>
            <a:pPr lvl="1">
              <a:spcBef>
                <a:spcPts val="400"/>
              </a:spcBef>
            </a:pPr>
            <a:r>
              <a:rPr lang="en-US" dirty="0">
                <a:ea typeface="ヒラギノ角ゴ Pro W3" charset="-128"/>
              </a:rPr>
              <a:t>Growth has been </a:t>
            </a:r>
            <a:r>
              <a:rPr lang="en-US" dirty="0" smtClean="0">
                <a:ea typeface="ヒラギノ角ゴ Pro W3" charset="-128"/>
              </a:rPr>
              <a:t>strong, </a:t>
            </a:r>
            <a:r>
              <a:rPr lang="en-US" dirty="0">
                <a:ea typeface="ヒラギノ角ゴ Pro W3" charset="-128"/>
              </a:rPr>
              <a:t>and unemployment has been decreasing</a:t>
            </a:r>
            <a:r>
              <a:rPr lang="en-US" dirty="0" smtClean="0">
                <a:ea typeface="ヒラギノ角ゴ Pro W3" charset="-128"/>
              </a:rPr>
              <a:t>.</a:t>
            </a:r>
            <a:endParaRPr lang="en-US" sz="2200" dirty="0"/>
          </a:p>
        </p:txBody>
      </p:sp>
    </p:spTree>
    <p:extLst>
      <p:ext uri="{BB962C8B-B14F-4D97-AF65-F5344CB8AC3E}">
        <p14:creationId xmlns:p14="http://schemas.microsoft.com/office/powerpoint/2010/main" val="1903060166"/>
      </p:ext>
    </p:extLst>
  </p:cSld>
  <p:clrMapOvr>
    <a:masterClrMapping/>
  </p:clrMapOvr>
  <p:transition spd="slow">
    <p:wipe dir="r"/>
  </p:transition>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7735</TotalTime>
  <Words>1668</Words>
  <Application>Microsoft Office PowerPoint</Application>
  <PresentationFormat>如螢幕大小 (4:3)</PresentationFormat>
  <Paragraphs>149</Paragraphs>
  <Slides>30</Slides>
  <Notes>1</Notes>
  <HiddenSlides>0</HiddenSlides>
  <MMClips>0</MMClips>
  <ScaleCrop>false</ScaleCrop>
  <HeadingPairs>
    <vt:vector size="8" baseType="variant">
      <vt:variant>
        <vt:lpstr>使用字型</vt:lpstr>
      </vt:variant>
      <vt:variant>
        <vt:i4>6</vt:i4>
      </vt:variant>
      <vt:variant>
        <vt:lpstr>佈景主題</vt:lpstr>
      </vt:variant>
      <vt:variant>
        <vt:i4>1</vt:i4>
      </vt:variant>
      <vt:variant>
        <vt:lpstr>內嵌 OLE 伺服程式</vt:lpstr>
      </vt:variant>
      <vt:variant>
        <vt:i4>1</vt:i4>
      </vt:variant>
      <vt:variant>
        <vt:lpstr>投影片標題</vt:lpstr>
      </vt:variant>
      <vt:variant>
        <vt:i4>30</vt:i4>
      </vt:variant>
    </vt:vector>
  </HeadingPairs>
  <TitlesOfParts>
    <vt:vector size="38" baseType="lpstr">
      <vt:lpstr>ヒラギノ角ゴ Pro W3</vt:lpstr>
      <vt:lpstr>微軟正黑體</vt:lpstr>
      <vt:lpstr>Arial</vt:lpstr>
      <vt:lpstr>Times New Roman</vt:lpstr>
      <vt:lpstr>Verdana</vt:lpstr>
      <vt:lpstr>Wingdings</vt:lpstr>
      <vt:lpstr>508 Lecture</vt:lpstr>
      <vt:lpstr>Equation</vt:lpstr>
      <vt:lpstr>The Economics of Money, Banking, and Financial Markets</vt:lpstr>
      <vt:lpstr>Preview</vt:lpstr>
      <vt:lpstr>Learning Objectives (1 of 2)</vt:lpstr>
      <vt:lpstr>Learning Objectives (2 of 2)</vt:lpstr>
      <vt:lpstr>The Price Stability Goal and the Nominal Anchor</vt:lpstr>
      <vt:lpstr>Other Goals of Monetary Policy</vt:lpstr>
      <vt:lpstr>Should Price Stability Be the Primary Goal of Monetary Policy?</vt:lpstr>
      <vt:lpstr>Inflation Targeting (1 of 3)</vt:lpstr>
      <vt:lpstr>Inflation Targeting (2 of 3)</vt:lpstr>
      <vt:lpstr>Figure 1 Inflation Rates and Inflation Targets for New Zealand, Canada, and the United Kingdom, 1980–2017</vt:lpstr>
      <vt:lpstr>Inflation Targeting (3 of 3)</vt:lpstr>
      <vt:lpstr>The Evolution of the Federal Reserve’s Monetary Policy Strategy (1 of 2)</vt:lpstr>
      <vt:lpstr>The Evolution of the Federal Reserve’s Monetary Policy Strategy (2 of 2)</vt:lpstr>
      <vt:lpstr>The Fed’s “Just Do It” Monetary Policy Strategy (1 of 2)</vt:lpstr>
      <vt:lpstr>The Fed’s “Just Do It” Monetary Policy Strategy (2 of 2)</vt:lpstr>
      <vt:lpstr>Inside the Fed: Ben Bernanke’s Advocacy of Inflation Targeting</vt:lpstr>
      <vt:lpstr>Global: The European Central Bank’s Monetary Policy Strategy</vt:lpstr>
      <vt:lpstr>Lessons for Monetary Policy Strategy from the Global Financial Crisis</vt:lpstr>
      <vt:lpstr>Should Central Banks Respond to Bubbles? (1 of 2)</vt:lpstr>
      <vt:lpstr>Should Central Banks Respond to Bubbles? (2 of 2)</vt:lpstr>
      <vt:lpstr>Should Central Banks Respond to Bubbles? </vt:lpstr>
      <vt:lpstr>Tactics: Choosing the Policy Instrument</vt:lpstr>
      <vt:lpstr>Figure 2 Linkages Between Central Bank Tools, Policy Instruments, Intermediate Targets, and Goals of Monetary Policy</vt:lpstr>
      <vt:lpstr>Figure 3 Result of Targeting on Nonborrowed Reserves</vt:lpstr>
      <vt:lpstr>Figure 4 Result of Targeting on the Federal Funds Rate</vt:lpstr>
      <vt:lpstr>Criteria for Choosing the Policy Instrument</vt:lpstr>
      <vt:lpstr>Tactics: The Taylor Rule</vt:lpstr>
      <vt:lpstr>Figure 5 The Taylor Rule for the Federal Funds Rate, 1960–2017</vt:lpstr>
      <vt:lpstr>Inside the Fed: The Fed’s Use of the Taylor Rule</vt:lpstr>
      <vt:lpstr>Inside the Fed: Fed Watchers</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user</cp:lastModifiedBy>
  <cp:revision>477</cp:revision>
  <dcterms:created xsi:type="dcterms:W3CDTF">2014-07-14T20:04:21Z</dcterms:created>
  <dcterms:modified xsi:type="dcterms:W3CDTF">2020-03-26T16:31:26Z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