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9" r:id="rId2"/>
    <p:sldId id="260" r:id="rId3"/>
    <p:sldId id="262" r:id="rId4"/>
    <p:sldId id="263" r:id="rId5"/>
    <p:sldId id="264" r:id="rId6"/>
    <p:sldId id="29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5320" autoAdjust="0"/>
  </p:normalViewPr>
  <p:slideViewPr>
    <p:cSldViewPr>
      <p:cViewPr varScale="1">
        <p:scale>
          <a:sx n="83" d="100"/>
          <a:sy n="83" d="100"/>
        </p:scale>
        <p:origin x="16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0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3" d="100"/>
          <a:sy n="53" d="100"/>
        </p:scale>
        <p:origin x="-22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1) </a:t>
            </a:r>
            <a:r>
              <a:rPr lang="en-IN" dirty="0" err="1" smtClean="0"/>
              <a:t>MathType</a:t>
            </a:r>
            <a:r>
              <a:rPr lang="en-IN" dirty="0" smtClean="0"/>
              <a:t> Plugin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3) NVDA Reader (free versions </a:t>
            </a:r>
            <a:r>
              <a:rPr lang="en-IN" smtClean="0"/>
              <a:t>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5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16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47850" y="6429375"/>
            <a:ext cx="6858000" cy="274320"/>
          </a:xfrm>
        </p:spPr>
        <p:txBody>
          <a:bodyPr lIns="0" tIns="45720" rIns="0" bIns="45720" anchor="ctr" anchorCtr="0"/>
          <a:lstStyle>
            <a:lvl1pPr marL="0" algn="r" defTabSz="914400" rtl="0" eaLnBrk="1" latinLnBrk="0" hangingPunct="1">
              <a:buNone/>
              <a:defRPr lang="en-US" altLang="en-US" sz="1200" b="0" kern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 smtClean="0"/>
              <a:t>Copyright © 2019 Pearson Education, Ltd.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19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984778"/>
          </a:xfrm>
        </p:spPr>
        <p:txBody>
          <a:bodyPr/>
          <a:lstStyle/>
          <a:p>
            <a:r>
              <a:rPr lang="en-US" dirty="0"/>
              <a:t>The Economics of Money, Banking, and Financial Markets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07592"/>
            <a:ext cx="8229600" cy="292608"/>
          </a:xfrm>
        </p:spPr>
        <p:txBody>
          <a:bodyPr/>
          <a:lstStyle/>
          <a:p>
            <a:r>
              <a:rPr lang="en-US" dirty="0"/>
              <a:t>Twelfth Edition, Global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9200" y="1885950"/>
            <a:ext cx="3657600" cy="1162049"/>
          </a:xfrm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International Financial System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Copyright © 2019 Pearson Education, Ltd.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662" y="1714670"/>
            <a:ext cx="3678219" cy="46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213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of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bookkeeping system used to record all receipts and payments that have a direct on the movement of funds between a nation and foreign countries. </a:t>
            </a:r>
            <a:endParaRPr lang="en-US" dirty="0" smtClean="0">
              <a:ea typeface="ヒラギノ角ゴ Pro W3" charset="-128"/>
            </a:endParaRPr>
          </a:p>
          <a:p>
            <a:pPr lvl="1"/>
            <a:r>
              <a:rPr lang="en-US" dirty="0" smtClean="0">
                <a:ea typeface="ヒラギノ角ゴ Pro W3" charset="-128"/>
              </a:rPr>
              <a:t>Current </a:t>
            </a:r>
            <a:r>
              <a:rPr lang="en-US" dirty="0">
                <a:ea typeface="ヒラギノ角ゴ Pro W3" charset="-128"/>
              </a:rPr>
              <a:t>Account</a:t>
            </a:r>
          </a:p>
          <a:p>
            <a:pPr lvl="2"/>
            <a:r>
              <a:rPr lang="en-US" dirty="0">
                <a:ea typeface="ヒラギノ角ゴ Pro W3" charset="-128"/>
              </a:rPr>
              <a:t>International transactions that involve currently produced goods and services</a:t>
            </a:r>
          </a:p>
          <a:p>
            <a:pPr lvl="2"/>
            <a:r>
              <a:rPr lang="en-US" dirty="0">
                <a:ea typeface="ヒラギノ角ゴ Pro W3" charset="-128"/>
              </a:rPr>
              <a:t>Trade Balance</a:t>
            </a:r>
          </a:p>
          <a:p>
            <a:pPr lvl="1"/>
            <a:r>
              <a:rPr lang="en-US" dirty="0">
                <a:ea typeface="ヒラギノ角ゴ Pro W3" charset="-128"/>
              </a:rPr>
              <a:t>Capital Account</a:t>
            </a:r>
          </a:p>
          <a:p>
            <a:pPr lvl="2"/>
            <a:r>
              <a:rPr lang="en-US" dirty="0">
                <a:ea typeface="ヒラギノ角ゴ Pro W3" charset="-128"/>
              </a:rPr>
              <a:t>Net receipts from capital transactions</a:t>
            </a:r>
          </a:p>
          <a:p>
            <a:pPr>
              <a:buFontTx/>
              <a:buChar char="•"/>
            </a:pPr>
            <a:r>
              <a:rPr lang="en-US" dirty="0"/>
              <a:t>Sum of these two is the official reserve transactions </a:t>
            </a:r>
            <a:r>
              <a:rPr lang="en-US" dirty="0" smtClean="0"/>
              <a:t>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510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Global: Should We Worry About the Large U.S. Current Account Deficit?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Persistent trade </a:t>
            </a:r>
            <a:r>
              <a:rPr lang="en-US" dirty="0" smtClean="0">
                <a:ea typeface="ヒラギノ角ゴ Pro W3" charset="-128"/>
              </a:rPr>
              <a:t>(balance-of-payment) deficits </a:t>
            </a:r>
            <a:r>
              <a:rPr lang="en-US" dirty="0" smtClean="0">
                <a:ea typeface="ヒラギノ角ゴ Pro W3" charset="-128"/>
              </a:rPr>
              <a:t>are </a:t>
            </a:r>
            <a:r>
              <a:rPr lang="en-US" dirty="0">
                <a:ea typeface="ヒラギノ角ゴ Pro W3" charset="-128"/>
              </a:rPr>
              <a:t>a concern for several reasons.</a:t>
            </a:r>
          </a:p>
          <a:p>
            <a:r>
              <a:rPr lang="en-US" dirty="0">
                <a:ea typeface="ヒラギノ角ゴ Pro W3" charset="-128"/>
              </a:rPr>
              <a:t>First, it indicates that, at current exchange rates, foreign demand for U.S. exports is far less </a:t>
            </a:r>
            <a:r>
              <a:rPr lang="en-US" dirty="0" smtClean="0">
                <a:ea typeface="ヒラギノ角ゴ Pro W3" charset="-128"/>
              </a:rPr>
              <a:t>than the U.S</a:t>
            </a:r>
            <a:r>
              <a:rPr lang="en-US" dirty="0">
                <a:ea typeface="ヒラギノ角ゴ Pro W3" charset="-128"/>
              </a:rPr>
              <a:t>. demand for foreign goods.</a:t>
            </a:r>
          </a:p>
          <a:p>
            <a:r>
              <a:rPr lang="en-US" dirty="0">
                <a:ea typeface="ヒラギノ角ゴ Pro W3" charset="-128"/>
              </a:rPr>
              <a:t>Second, a current account deficit means that </a:t>
            </a:r>
            <a:r>
              <a:rPr lang="en-US" dirty="0" smtClean="0">
                <a:ea typeface="ヒラギノ角ゴ Pro W3" charset="-128"/>
              </a:rPr>
              <a:t>foreigners’</a:t>
            </a:r>
            <a:r>
              <a:rPr lang="en-US" altLang="ja-JP" dirty="0" smtClean="0">
                <a:ea typeface="ヒラギノ角ゴ Pro W3" charset="-128"/>
              </a:rPr>
              <a:t> claim </a:t>
            </a:r>
            <a:r>
              <a:rPr lang="en-US" altLang="ja-JP" dirty="0">
                <a:ea typeface="ヒラギノ角ゴ Pro W3" charset="-128"/>
              </a:rPr>
              <a:t>on U.S. assets is growing</a:t>
            </a:r>
            <a:r>
              <a:rPr lang="en-US" altLang="ja-JP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636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Exchange Rate Regimes in the International Financial </a:t>
            </a:r>
            <a:r>
              <a:rPr lang="en-US" dirty="0" smtClean="0">
                <a:ea typeface="ヒラギノ角ゴ Pro W3" charset="-128"/>
              </a:rPr>
              <a:t>System</a:t>
            </a:r>
            <a:r>
              <a:rPr lang="en-US" sz="2000" b="0" dirty="0" smtClean="0">
                <a:ea typeface="ヒラギノ角ゴ Pro W3" charset="-128"/>
              </a:rPr>
              <a:t> (1 of 3)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ヒラギノ角ゴ Pro W3" charset="-128"/>
              </a:rPr>
              <a:t>Fixed exchange rate regime</a:t>
            </a:r>
          </a:p>
          <a:p>
            <a:pPr lvl="1"/>
            <a:r>
              <a:rPr lang="en-US" dirty="0">
                <a:ea typeface="ヒラギノ角ゴ Pro W3" charset="-128"/>
              </a:rPr>
              <a:t>Value of a currency is pegged relative to the value of one other currency (anchor currency)</a:t>
            </a:r>
          </a:p>
          <a:p>
            <a:pPr>
              <a:spcBef>
                <a:spcPct val="40000"/>
              </a:spcBef>
            </a:pPr>
            <a:r>
              <a:rPr lang="en-US" b="1" dirty="0">
                <a:ea typeface="ヒラギノ角ゴ Pro W3" charset="-128"/>
              </a:rPr>
              <a:t>Floating exchange rate regime</a:t>
            </a:r>
          </a:p>
          <a:p>
            <a:pPr lvl="1"/>
            <a:r>
              <a:rPr lang="en-US" dirty="0">
                <a:ea typeface="ヒラギノ角ゴ Pro W3" charset="-128"/>
              </a:rPr>
              <a:t>Value of a currency is allowed to fluctuate against all other currencies</a:t>
            </a:r>
          </a:p>
          <a:p>
            <a:pPr>
              <a:spcBef>
                <a:spcPct val="40000"/>
              </a:spcBef>
            </a:pPr>
            <a:r>
              <a:rPr lang="en-US" b="1" dirty="0">
                <a:ea typeface="ヒラギノ角ゴ Pro W3" charset="-128"/>
              </a:rPr>
              <a:t>Managed float regime (dirty float)</a:t>
            </a:r>
          </a:p>
          <a:p>
            <a:pPr lvl="1"/>
            <a:r>
              <a:rPr lang="en-US" dirty="0">
                <a:ea typeface="ヒラギノ角ゴ Pro W3" charset="-128"/>
              </a:rPr>
              <a:t>Attempt to influence exchange rates by buying and selling </a:t>
            </a:r>
            <a:r>
              <a:rPr lang="en-US" dirty="0" smtClean="0">
                <a:ea typeface="ヒラギノ角ゴ Pro W3" charset="-128"/>
              </a:rPr>
              <a:t>currencies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317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Exchange Rate Regimes in the International Financial </a:t>
            </a:r>
            <a:r>
              <a:rPr lang="en-US" dirty="0" smtClean="0">
                <a:ea typeface="ヒラギノ角ゴ Pro W3" charset="-128"/>
              </a:rPr>
              <a:t>System</a:t>
            </a:r>
            <a:r>
              <a:rPr lang="en-US" sz="2000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ヒラギノ角ゴ Pro W3" charset="-128"/>
              </a:rPr>
              <a:t>Gold </a:t>
            </a:r>
            <a:r>
              <a:rPr lang="en-US" b="1" dirty="0" smtClean="0">
                <a:ea typeface="ヒラギノ角ゴ Pro W3" charset="-128"/>
              </a:rPr>
              <a:t>standard</a:t>
            </a:r>
            <a:endParaRPr lang="en-US" b="1" dirty="0">
              <a:ea typeface="ヒラギノ角ゴ Pro W3" charset="-128"/>
            </a:endParaRPr>
          </a:p>
          <a:p>
            <a:pPr lvl="1"/>
            <a:r>
              <a:rPr lang="en-US" dirty="0">
                <a:ea typeface="ヒラギノ角ゴ Pro W3" charset="-128"/>
              </a:rPr>
              <a:t>Before World War I</a:t>
            </a:r>
            <a:endParaRPr lang="en-US" dirty="0" smtClean="0">
              <a:ea typeface="ヒラギノ角ゴ Pro W3" charset="-128"/>
            </a:endParaRPr>
          </a:p>
          <a:p>
            <a:pPr lvl="1"/>
            <a:r>
              <a:rPr lang="en-US" dirty="0" smtClean="0">
                <a:ea typeface="ヒラギノ角ゴ Pro W3" charset="-128"/>
              </a:rPr>
              <a:t>Fixed exchange rates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No </a:t>
            </a:r>
            <a:r>
              <a:rPr lang="en-US" dirty="0">
                <a:ea typeface="ヒラギノ角ゴ Pro W3" charset="-128"/>
              </a:rPr>
              <a:t>control over monetary policy</a:t>
            </a:r>
          </a:p>
          <a:p>
            <a:pPr lvl="1"/>
            <a:r>
              <a:rPr lang="en-US" dirty="0">
                <a:ea typeface="ヒラギノ角ゴ Pro W3" charset="-128"/>
              </a:rPr>
              <a:t>Influenced heavily by production of gold and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gold discoveries</a:t>
            </a:r>
          </a:p>
          <a:p>
            <a:pPr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Bretton Woods </a:t>
            </a:r>
            <a:r>
              <a:rPr lang="en-US" b="1" dirty="0" smtClean="0">
                <a:ea typeface="ヒラギノ角ゴ Pro W3" charset="-128"/>
              </a:rPr>
              <a:t>System</a:t>
            </a:r>
            <a:endParaRPr lang="en-US" b="1" dirty="0">
              <a:ea typeface="ヒラギノ角ゴ Pro W3" charset="-128"/>
            </a:endParaRPr>
          </a:p>
          <a:p>
            <a:pPr lvl="1"/>
            <a:r>
              <a:rPr lang="en-US" dirty="0">
                <a:ea typeface="ヒラギノ角ゴ Pro W3" charset="-128"/>
              </a:rPr>
              <a:t>After World War </a:t>
            </a:r>
            <a:r>
              <a:rPr lang="en-US" dirty="0" smtClean="0">
                <a:ea typeface="ヒラギノ角ゴ Pro W3" charset="-128"/>
              </a:rPr>
              <a:t>II and before </a:t>
            </a:r>
            <a:r>
              <a:rPr lang="en-US" dirty="0" smtClean="0">
                <a:ea typeface="ヒラギノ角ゴ Pro W3" charset="-128"/>
              </a:rPr>
              <a:t>1973</a:t>
            </a:r>
            <a:endParaRPr lang="en-US" dirty="0">
              <a:ea typeface="ヒラギノ角ゴ Pro W3" charset="-128"/>
            </a:endParaRPr>
          </a:p>
          <a:p>
            <a:pPr lvl="1"/>
            <a:r>
              <a:rPr lang="en-US" dirty="0" smtClean="0">
                <a:ea typeface="ヒラギノ角ゴ Pro W3" charset="-128"/>
              </a:rPr>
              <a:t>Fixed </a:t>
            </a:r>
            <a:r>
              <a:rPr lang="en-US" dirty="0">
                <a:ea typeface="ヒラギノ角ゴ Pro W3" charset="-128"/>
              </a:rPr>
              <a:t>exchange rates using U.S. dollar as reserve currency</a:t>
            </a:r>
          </a:p>
          <a:p>
            <a:pPr lvl="1"/>
            <a:r>
              <a:rPr lang="en-US" dirty="0">
                <a:ea typeface="ヒラギノ角ゴ Pro W3" charset="-128"/>
              </a:rPr>
              <a:t>International Monetary Fund (IMF</a:t>
            </a:r>
            <a:r>
              <a:rPr lang="en-US" dirty="0" smtClean="0">
                <a:ea typeface="ヒラギノ角ゴ Pro W3" charset="-128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916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Exchange Rate Regimes in the International Financial </a:t>
            </a:r>
            <a:r>
              <a:rPr lang="en-US" dirty="0" smtClean="0">
                <a:ea typeface="ヒラギノ角ゴ Pro W3" charset="-128"/>
              </a:rPr>
              <a:t>System</a:t>
            </a:r>
            <a:r>
              <a:rPr lang="en-US" sz="2000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(3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ea typeface="ヒラギノ角ゴ Pro W3" charset="-128"/>
              </a:rPr>
              <a:t>Bretton Woods System (</a:t>
            </a:r>
            <a:r>
              <a:rPr lang="en-US" b="1" dirty="0" smtClean="0">
                <a:ea typeface="ヒラギノ角ゴ Pro W3" charset="-128"/>
              </a:rPr>
              <a:t>cont’</a:t>
            </a:r>
            <a:r>
              <a:rPr lang="en-US" altLang="ja-JP" b="1" dirty="0" smtClean="0">
                <a:ea typeface="ヒラギノ角ゴ Pro W3" charset="-128"/>
              </a:rPr>
              <a:t>d</a:t>
            </a:r>
            <a:r>
              <a:rPr lang="en-US" altLang="ja-JP" b="1" dirty="0">
                <a:ea typeface="ヒラギノ角ゴ Pro W3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ヒラギノ角ゴ Pro W3" charset="-128"/>
              </a:rPr>
              <a:t>World Bank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ヒラギノ角ゴ Pro W3" charset="-128"/>
              </a:rPr>
              <a:t>General Agreement on Tariffs and Trade (GATT)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World Trade Organization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European Monetary System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ヒラギノ角ゴ Pro W3" charset="-128"/>
              </a:rPr>
              <a:t>A fixed </a:t>
            </a:r>
            <a:r>
              <a:rPr lang="en-US" altLang="zh-TW" dirty="0">
                <a:ea typeface="ヒラギノ角ゴ Pro W3" charset="-128"/>
              </a:rPr>
              <a:t>exchange rate system </a:t>
            </a:r>
            <a:r>
              <a:rPr lang="en-US" altLang="zh-TW" dirty="0" smtClean="0">
                <a:ea typeface="ヒラギノ角ゴ Pro W3" charset="-128"/>
              </a:rPr>
              <a:t>instituted </a:t>
            </a:r>
            <a:r>
              <a:rPr lang="en-US" altLang="zh-TW" dirty="0">
                <a:ea typeface="ヒラギノ角ゴ Pro W3" charset="-128"/>
              </a:rPr>
              <a:t>among EU </a:t>
            </a:r>
            <a:r>
              <a:rPr lang="en-US" altLang="zh-TW" dirty="0" smtClean="0">
                <a:ea typeface="ヒラギノ角ゴ Pro W3" charset="-128"/>
              </a:rPr>
              <a:t>members</a:t>
            </a:r>
            <a:endParaRPr lang="en-US" dirty="0" smtClean="0">
              <a:ea typeface="ヒラギノ角ゴ Pro W3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ヒラギノ角ゴ Pro W3" charset="-128"/>
              </a:rPr>
              <a:t>Exchange </a:t>
            </a:r>
            <a:r>
              <a:rPr lang="en-US" dirty="0">
                <a:ea typeface="ヒラギノ角ゴ Pro W3" charset="-128"/>
              </a:rPr>
              <a:t>rate </a:t>
            </a:r>
            <a:r>
              <a:rPr lang="en-US" dirty="0" smtClean="0">
                <a:ea typeface="ヒラギノ角ゴ Pro W3" charset="-128"/>
              </a:rPr>
              <a:t>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863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How the Bretton Woods System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Exchange rates adjusted only when experiencing a </a:t>
            </a:r>
            <a:r>
              <a:rPr lang="en-US" altLang="ja-JP" dirty="0">
                <a:ea typeface="ヒラギノ角ゴ Pro W3" charset="-128"/>
              </a:rPr>
              <a:t>“fundamental disequilibrium” (large persistent deficits in balance of payments)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Loans from IMF to cover loss in international reserves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IMF encouraged </a:t>
            </a:r>
            <a:r>
              <a:rPr lang="en-US" dirty="0" err="1">
                <a:ea typeface="ヒラギノ角ゴ Pro W3" charset="-128"/>
              </a:rPr>
              <a:t>contractionary</a:t>
            </a:r>
            <a:r>
              <a:rPr lang="en-US" dirty="0">
                <a:ea typeface="ヒラギノ角ゴ Pro W3" charset="-128"/>
              </a:rPr>
              <a:t> monetary policies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Devaluation only if IMF loans were not sufficient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No tools for surplus countries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ヒラギノ角ゴ Pro W3" charset="-128"/>
              </a:rPr>
              <a:t>U.S. could not devalue </a:t>
            </a:r>
            <a:r>
              <a:rPr lang="en-US" dirty="0" smtClean="0">
                <a:ea typeface="ヒラギノ角ゴ Pro W3" charset="-128"/>
              </a:rPr>
              <a:t>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903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How a Fixed Exchange Rate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Regime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When the domestic currency is overvalued, the central bank must: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Purchase domestic currency to keep the exchange rate fixed (it loses international reserves), or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Conduct a devaluation</a:t>
            </a:r>
          </a:p>
          <a:p>
            <a:pPr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When the domestic currency is undervalued, the central bank must: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Sell domestic currency to keep the exchange rate fixed (it gains international reserves), or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ヒラギノ角ゴ Pro W3" charset="-128"/>
              </a:rPr>
              <a:t>Conduct a </a:t>
            </a:r>
            <a:r>
              <a:rPr lang="en-US" dirty="0" smtClean="0">
                <a:ea typeface="ヒラギノ角ゴ Pro W3" charset="-128"/>
              </a:rPr>
              <a:t>revaluation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5885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Figure 2 Intervention in the Foreign Exchange Market Under a Fixed Exchange Rate Regime</a:t>
            </a:r>
          </a:p>
        </p:txBody>
      </p:sp>
      <p:pic>
        <p:nvPicPr>
          <p:cNvPr id="2050" name="Picture 2" descr="&quot;The vertical axis of each graph is labeled &quot;&quot;Exchange Rate, Et (foreign currency/domestic currency)&quot;&quot; and the horizontal axis is labeled &quot;&quot;Quantity of Dollar Assets.&quot;&quot; The first graph shows the intervention in the case of an overvalued exchange rate. The line for supply S is a vertical line in the middle of the horizontal axis. The line for demand D sub 1 slopes downward from the upper left corner to the lower right corner intersecting the supply line S at point 1, exchange rate equals E sub 1. A line sub parallel to the line for D sub 1 on the right shows the new demand line D sub 2. This line intersects the supply line S at point 2, exchange rate equals E sub par (a point above E sub 1). The dotted horizontal lines are drawn joining E sub 1 and point 1 and E sub par and point 2. The two steps shown in the graph are:&#10;Step 1. The exchange rate is overvalued at E sub par and would fall to E sub 1&#10;Step 2. To keep the exchange rate at E sub par, the central bank purchases domestic currency to shift the demand curve to D sub 2.&#10;The second graph shows the intervention in the case of an undervalued exchange rate. The line for supply S is a vertical line in the middle of the horizontal axis. The line for demand D sub 1 slopes downward from the upper left corner to the lower right corner intersecting the supply line S at point 1, exchange rate equals E sub 1. A line sub parallel to the line for D sub 1 on the left shows the new demand line D sub 2. This line intersects the supply line S at point 2, exchange rate equals E sub par (a point below E sub 1). The dotted horizontal lines are drawn joining E sub 1 and point 1 and E sub par and point 2. The two steps shown in the graph are:&#10;Step 1. The exchange rate is undervalued at E sub par and would rise to E sub 1.&#10;Step 2. To keep the exchange rate at E sub par, the central bank sells domestic currency to shift the demand curve to D sub 2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41" y="1981200"/>
            <a:ext cx="8264919" cy="387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9597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European Monetary System (EMS)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Eight </a:t>
            </a:r>
            <a:r>
              <a:rPr lang="en-US" dirty="0">
                <a:ea typeface="ヒラギノ角ゴ Pro W3" charset="-128"/>
              </a:rPr>
              <a:t>members of EEC fixed exchange rates with one another and floated against the U.S. </a:t>
            </a:r>
            <a:r>
              <a:rPr lang="en-US" dirty="0" smtClean="0">
                <a:ea typeface="ヒラギノ角ゴ Pro W3" charset="-128"/>
              </a:rPr>
              <a:t>dollar.</a:t>
            </a:r>
            <a:endParaRPr lang="en-US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ECU value was tied to a basket of specified amounts of European currencies.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Fluctuated within </a:t>
            </a:r>
            <a:r>
              <a:rPr lang="en-US" dirty="0" smtClean="0">
                <a:ea typeface="ヒラギノ角ゴ Pro W3" charset="-128"/>
              </a:rPr>
              <a:t>limits.</a:t>
            </a:r>
            <a:endParaRPr lang="en-US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Led to foreign exchange crises involving speculative attacks</a:t>
            </a:r>
            <a:r>
              <a:rPr lang="en-US" dirty="0" smtClean="0">
                <a:ea typeface="ヒラギノ角ゴ Pro W3" charset="-128"/>
              </a:rPr>
              <a:t>. To </a:t>
            </a:r>
            <a:r>
              <a:rPr lang="en-US" dirty="0">
                <a:ea typeface="ヒラギノ角ゴ Pro W3" charset="-128"/>
              </a:rPr>
              <a:t>illustrate consider the market for British pounds in </a:t>
            </a:r>
            <a:r>
              <a:rPr lang="en-US" dirty="0" smtClean="0">
                <a:ea typeface="ヒラギノ角ゴ Pro W3" charset="-128"/>
              </a:rPr>
              <a:t>1992.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722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 Foreign Exchange Market for British Pounds in 1992</a:t>
            </a:r>
            <a:endParaRPr lang="en-US" dirty="0"/>
          </a:p>
        </p:txBody>
      </p:sp>
      <p:pic>
        <p:nvPicPr>
          <p:cNvPr id="3074" name="Picture 2" descr="&quot;The vertical axis is labeled &quot;&quot;Exchange Rate, Et (DM per pound)&quot;&quot; and the horizontal axis is labeled &quot;&quot;Quantity of British Pound Assets.&quot;&quot; The line for supply S is a vertical line in the middle of the horizontal axis. The line for demand D sub 1 slopes downward from the upper left corner to the lower right corner intersecting the supply line S at point 1, exchange rate equals E sub par equals 2.778. A line sub parallel to the line for D sub 1 on the left shows the new demand line D sub 2. This line intersects the supply line S at point 2, exchange rate equals E sub 2 (a point below E sub par). A line sub parallel to the line for D sub 2 on the left shows the new demand line D sub 3. This line intersects the supply line S at point 3, exchange rate equals E sub 3 (a point below E sub 2). The dotted horizontal lines are drawn joining E sub par, and point 1, E sub 2 and point 2, and E sub 3 and point 3. A left arrow from line for D sub 1 to line for D sub 2 depicts the shift in demand curve and a left arrow from D sub 2 to D sub 3 depicts a further shift in the demand. The three steps shown in the graph are:&#10;Step 1. The increase in German interest rates shifted the demand curve to the left.&#10;Step 2. The expectation that Britain would devalue shifted the demand curve further to the left . . .&#10;Step 3. requiring a much greater purchase of British pounds to shift the demand curve back to D sub 1 and keep the exchange rate at E sub par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2" y="1543689"/>
            <a:ext cx="7526937" cy="453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3956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This chapter examines how international financial transactions and the structure of the international financial system affect monetary policy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81090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4 </a:t>
            </a:r>
            <a:r>
              <a:rPr lang="en-US" dirty="0"/>
              <a:t>The Policy </a:t>
            </a:r>
            <a:r>
              <a:rPr lang="en-US" dirty="0" smtClean="0"/>
              <a:t>Trilemma (Impossible Trinity)</a:t>
            </a:r>
            <a:endParaRPr lang="en-US" dirty="0"/>
          </a:p>
        </p:txBody>
      </p:sp>
      <p:pic>
        <p:nvPicPr>
          <p:cNvPr id="4098" name="Picture 2" descr="The triangle is divided into three triangles. The top vertex is labeled &quot;Fixed Exchange Rate,&quot; the bottom left vertex is labeled &quot;Free Capital Mobility,&quot; and the bottom right vertex is labeled &quot;Independent Monetary Policy.&quot; The base of the triangle is labeled &quot;Option 1 (United States),&quot; the left side is labeled &quot;Option 2 (Hong Kong),&quot; and the right side is labeled &quot;Option 3 (China)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1" y="1579787"/>
            <a:ext cx="6882179" cy="459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9747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How Did China Accumulate $4 Trillion of International Reserves?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By 2014, China had accumulated $4 trillion in international reserves.</a:t>
            </a:r>
          </a:p>
          <a:p>
            <a:r>
              <a:rPr lang="en-US" dirty="0" smtClean="0">
                <a:ea typeface="ヒラギノ角ゴ Pro W3" charset="-128"/>
              </a:rPr>
              <a:t>China’s rapid growth of productivity, accompanied by an inflation rate lower than that of the U.S., caused the long-run value of the yuan to increase.</a:t>
            </a:r>
          </a:p>
          <a:p>
            <a:r>
              <a:rPr lang="en-US" dirty="0" smtClean="0">
                <a:ea typeface="ヒラギノ角ゴ Pro W3" charset="-128"/>
              </a:rPr>
              <a:t>The </a:t>
            </a:r>
            <a:r>
              <a:rPr lang="en-US" dirty="0">
                <a:ea typeface="ヒラギノ角ゴ Pro W3" charset="-128"/>
              </a:rPr>
              <a:t>Chinese central bank engaged in massive purchases of U.S. dollar assets to maintain the fixed relationship between the Chinese </a:t>
            </a:r>
            <a:r>
              <a:rPr lang="en-US" dirty="0" smtClean="0">
                <a:ea typeface="ヒラギノ角ゴ Pro W3" charset="-128"/>
              </a:rPr>
              <a:t>yuan </a:t>
            </a:r>
            <a:r>
              <a:rPr lang="en-US" dirty="0">
                <a:ea typeface="ヒラギノ角ゴ Pro W3" charset="-128"/>
              </a:rPr>
              <a:t>and the U.S. dollar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004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Monetary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 variant of a fixed exchange rate regime is a monetary (or currency) </a:t>
            </a:r>
            <a:r>
              <a:rPr lang="en-US" dirty="0" smtClean="0">
                <a:ea typeface="ヒラギノ角ゴ Pro W3" charset="-128"/>
              </a:rPr>
              <a:t>union </a:t>
            </a:r>
            <a:r>
              <a:rPr lang="en-US" altLang="zh-TW" dirty="0">
                <a:ea typeface="ヒラギノ角ゴ Pro W3" charset="-128"/>
              </a:rPr>
              <a:t>(e.g., </a:t>
            </a:r>
            <a:r>
              <a:rPr lang="en-US" altLang="zh-TW" dirty="0" smtClean="0">
                <a:ea typeface="ヒラギノ角ゴ Pro W3" charset="-128"/>
              </a:rPr>
              <a:t>EMU)</a:t>
            </a:r>
            <a:r>
              <a:rPr lang="en-US" dirty="0" smtClean="0">
                <a:ea typeface="ヒラギノ角ゴ Pro W3" charset="-128"/>
              </a:rPr>
              <a:t>, </a:t>
            </a:r>
            <a:r>
              <a:rPr lang="en-US" dirty="0">
                <a:ea typeface="ヒラギノ角ゴ Pro W3" charset="-128"/>
              </a:rPr>
              <a:t>in which a group of countries decides to adopt a common currency, thereby fixing the countries’ exchange rates in relation to each </a:t>
            </a:r>
            <a:r>
              <a:rPr lang="en-US" dirty="0" smtClean="0">
                <a:ea typeface="ヒラギノ角ゴ Pro W3" charset="-128"/>
              </a:rPr>
              <a:t>other.</a:t>
            </a:r>
          </a:p>
          <a:p>
            <a:pPr lvl="1"/>
            <a:r>
              <a:rPr lang="en-US" dirty="0" smtClean="0"/>
              <a:t>Pros: Trade across broader is easier</a:t>
            </a:r>
          </a:p>
          <a:p>
            <a:pPr lvl="1"/>
            <a:r>
              <a:rPr lang="en-US" dirty="0" smtClean="0"/>
              <a:t>Cons: </a:t>
            </a:r>
            <a:r>
              <a:rPr lang="en-US" dirty="0" smtClean="0"/>
              <a:t>Individual countries no longer have their own independent monetary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989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Managed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Hybrid of fixed and </a:t>
            </a:r>
            <a:r>
              <a:rPr lang="en-US" dirty="0" smtClean="0">
                <a:ea typeface="ヒラギノ角ゴ Pro W3" charset="-128"/>
              </a:rPr>
              <a:t>flexible</a:t>
            </a:r>
            <a:endParaRPr lang="en-US" dirty="0">
              <a:ea typeface="ヒラギノ角ゴ Pro W3" charset="-128"/>
            </a:endParaRPr>
          </a:p>
          <a:p>
            <a:pPr lvl="1"/>
            <a:r>
              <a:rPr lang="en-US" dirty="0">
                <a:ea typeface="ヒラギノ角ゴ Pro W3" charset="-128"/>
              </a:rPr>
              <a:t>Small daily changes in response to market</a:t>
            </a:r>
          </a:p>
          <a:p>
            <a:pPr lvl="1"/>
            <a:r>
              <a:rPr lang="en-US" dirty="0">
                <a:ea typeface="ヒラギノ角ゴ Pro W3" charset="-128"/>
              </a:rPr>
              <a:t>Interventions to prevent large fluctuations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Rates fluctuate in response to market forces but are not determined solely by them 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Appreciation </a:t>
            </a:r>
            <a:r>
              <a:rPr lang="en-US" dirty="0">
                <a:ea typeface="ヒラギノ角ゴ Pro W3" charset="-128"/>
              </a:rPr>
              <a:t>hurts exporters and employment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Depreciation hurts imports and stimulates </a:t>
            </a:r>
            <a:r>
              <a:rPr lang="en-US" dirty="0" smtClean="0">
                <a:ea typeface="ヒラギノ角ゴ Pro W3" charset="-128"/>
              </a:rPr>
              <a:t>inflation</a:t>
            </a:r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749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Global: Will the Euro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global financial crisis of 2007–2009 led to economic contraction throughout Europe, with the countries in the southern part of the Eurozone hit especially hard</a:t>
            </a:r>
            <a:r>
              <a:rPr lang="en-US" dirty="0" smtClean="0">
                <a:ea typeface="ヒラギノ角ゴ Pro W3" charset="-128"/>
              </a:rPr>
              <a:t>.</a:t>
            </a:r>
          </a:p>
          <a:p>
            <a:r>
              <a:rPr lang="en-US" dirty="0" smtClean="0">
                <a:ea typeface="ヒラギノ角ゴ Pro W3" charset="-128"/>
              </a:rPr>
              <a:t>Adopting easier monetary policy in southern countries to stimulate economic activities is not a possible option.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This “straightjacket” effect of the euro has weakened support for the euro in the southern countries, leading to increased talk of abandoning the euro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803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Capital </a:t>
            </a:r>
            <a:r>
              <a:rPr lang="en-US" dirty="0" smtClean="0">
                <a:ea typeface="ヒラギノ角ゴ Pro W3" charset="-128"/>
              </a:rPr>
              <a:t>Controls</a:t>
            </a:r>
            <a:r>
              <a:rPr lang="en-US" sz="2000" b="0" dirty="0" smtClean="0">
                <a:ea typeface="ヒラギノ角ゴ Pro W3" charset="-128"/>
              </a:rPr>
              <a:t> (1 of 2)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ヒラギノ角ゴ Pro W3" charset="-128"/>
              </a:rPr>
              <a:t>Restrictions on capital mobility can help avoid financial instability </a:t>
            </a:r>
          </a:p>
          <a:p>
            <a:r>
              <a:rPr lang="en-US" dirty="0" smtClean="0">
                <a:ea typeface="ヒラギノ角ゴ Pro W3" charset="-128"/>
              </a:rPr>
              <a:t>Controls </a:t>
            </a:r>
            <a:r>
              <a:rPr lang="en-US" dirty="0">
                <a:ea typeface="ヒラギノ角ゴ Pro W3" charset="-128"/>
              </a:rPr>
              <a:t>on capital outflows: 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Promote financial instability by forcing a devaluation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Seldom </a:t>
            </a:r>
            <a:r>
              <a:rPr lang="en-US" dirty="0">
                <a:ea typeface="ヒラギノ角ゴ Pro W3" charset="-128"/>
              </a:rPr>
              <a:t>effective and may increase capital flight</a:t>
            </a:r>
          </a:p>
          <a:p>
            <a:pPr lvl="1"/>
            <a:r>
              <a:rPr lang="en-US" dirty="0">
                <a:ea typeface="ヒラギノ角ゴ Pro W3" charset="-128"/>
              </a:rPr>
              <a:t>Lead to corruption</a:t>
            </a:r>
          </a:p>
          <a:p>
            <a:pPr lvl="1"/>
            <a:r>
              <a:rPr lang="en-US" dirty="0">
                <a:ea typeface="ヒラギノ角ゴ Pro W3" charset="-128"/>
              </a:rPr>
              <a:t>Lose opportunity to improve the economy</a:t>
            </a:r>
          </a:p>
          <a:p>
            <a:r>
              <a:rPr lang="en-US" dirty="0">
                <a:ea typeface="ヒラギノ角ゴ Pro W3" charset="-128"/>
              </a:rPr>
              <a:t>Controls on capital inflows:</a:t>
            </a:r>
          </a:p>
          <a:p>
            <a:pPr lvl="1"/>
            <a:r>
              <a:rPr lang="en-US" dirty="0">
                <a:ea typeface="ヒラギノ角ゴ Pro W3" charset="-128"/>
              </a:rPr>
              <a:t>Lead to a lending boom and excessive </a:t>
            </a:r>
            <a:r>
              <a:rPr lang="en-US" dirty="0" smtClean="0">
                <a:ea typeface="ヒラギノ角ゴ Pro W3" charset="-128"/>
              </a:rPr>
              <a:t>risk-taking </a:t>
            </a:r>
            <a:r>
              <a:rPr lang="en-US" dirty="0">
                <a:ea typeface="ヒラギノ角ゴ Pro W3" charset="-128"/>
              </a:rPr>
              <a:t>by financial </a:t>
            </a:r>
            <a:r>
              <a:rPr lang="en-US" dirty="0" smtClean="0">
                <a:ea typeface="ヒラギノ角ゴ Pro W3" charset="-128"/>
              </a:rPr>
              <a:t>intermediaries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567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Capital </a:t>
            </a:r>
            <a:r>
              <a:rPr lang="en-US" dirty="0" smtClean="0">
                <a:ea typeface="ヒラギノ角ゴ Pro W3" charset="-128"/>
              </a:rPr>
              <a:t>Controls</a:t>
            </a:r>
            <a:r>
              <a:rPr lang="en-US" sz="2000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Controls on inflows (</a:t>
            </a:r>
            <a:r>
              <a:rPr lang="en-US" dirty="0" smtClean="0">
                <a:ea typeface="ヒラギノ角ゴ Pro W3" charset="-128"/>
              </a:rPr>
              <a:t>cont’</a:t>
            </a:r>
            <a:r>
              <a:rPr lang="en-US" altLang="ja-JP" dirty="0" smtClean="0">
                <a:ea typeface="ヒラギノ角ゴ Pro W3" charset="-128"/>
              </a:rPr>
              <a:t>d</a:t>
            </a:r>
            <a:r>
              <a:rPr lang="en-US" altLang="ja-JP" dirty="0">
                <a:ea typeface="ヒラギノ角ゴ Pro W3" charset="-128"/>
              </a:rPr>
              <a:t>):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Controls may block funds for production uses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Produce </a:t>
            </a:r>
            <a:r>
              <a:rPr lang="en-US" dirty="0">
                <a:ea typeface="ヒラギノ角ゴ Pro W3" charset="-128"/>
              </a:rPr>
              <a:t>substantial distortion and misallocation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Leads </a:t>
            </a:r>
            <a:r>
              <a:rPr lang="en-US" dirty="0">
                <a:ea typeface="ヒラギノ角ゴ Pro W3" charset="-128"/>
              </a:rPr>
              <a:t>to corruption</a:t>
            </a:r>
          </a:p>
          <a:p>
            <a:r>
              <a:rPr lang="en-US" dirty="0">
                <a:ea typeface="ヒラギノ角ゴ Pro W3" charset="-128"/>
              </a:rPr>
              <a:t>Strong case for improving bank regulation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and </a:t>
            </a:r>
            <a:r>
              <a:rPr lang="en-US" dirty="0" smtClean="0">
                <a:ea typeface="ヒラギノ角ゴ Pro W3" charset="-128"/>
              </a:rPr>
              <a:t>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183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Role of the IMF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ヒラギノ角ゴ Pro W3" charset="-128"/>
              </a:rPr>
              <a:t>It </a:t>
            </a:r>
            <a:r>
              <a:rPr lang="en-US" altLang="zh-TW" dirty="0"/>
              <a:t>was originally set up under the Bretton </a:t>
            </a:r>
            <a:r>
              <a:rPr lang="en-US" altLang="zh-TW" dirty="0" smtClean="0"/>
              <a:t>Woods system </a:t>
            </a:r>
            <a:r>
              <a:rPr lang="en-US" altLang="zh-TW" dirty="0"/>
              <a:t>to help countries deal with balance-of-payments problems and stand by </a:t>
            </a:r>
            <a:r>
              <a:rPr lang="en-US" altLang="zh-TW" dirty="0" smtClean="0"/>
              <a:t>the fixed </a:t>
            </a:r>
            <a:r>
              <a:rPr lang="en-US" altLang="zh-TW" dirty="0"/>
              <a:t>exchange rates by lending to deficit countries </a:t>
            </a:r>
            <a:endParaRPr lang="en-US" altLang="zh-TW" dirty="0" smtClean="0"/>
          </a:p>
          <a:p>
            <a:r>
              <a:rPr lang="en-US" dirty="0" smtClean="0">
                <a:ea typeface="ヒラギノ角ゴ Pro W3" charset="-128"/>
              </a:rPr>
              <a:t>May </a:t>
            </a:r>
            <a:r>
              <a:rPr lang="en-US" dirty="0">
                <a:ea typeface="ヒラギノ角ゴ Pro W3" charset="-128"/>
              </a:rPr>
              <a:t>be able to prevent </a:t>
            </a:r>
            <a:r>
              <a:rPr lang="en-US" dirty="0" smtClean="0">
                <a:ea typeface="ヒラギノ角ゴ Pro W3" charset="-128"/>
              </a:rPr>
              <a:t>contagion.</a:t>
            </a:r>
            <a:endParaRPr lang="en-US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It acts as an </a:t>
            </a:r>
            <a:r>
              <a:rPr lang="en-US" altLang="zh-TW" dirty="0"/>
              <a:t>international lender of last resort, </a:t>
            </a:r>
            <a:r>
              <a:rPr lang="en-US" altLang="zh-TW" dirty="0" smtClean="0"/>
              <a:t>but </a:t>
            </a:r>
            <a:r>
              <a:rPr lang="en-US" altLang="zh-TW" dirty="0" smtClean="0">
                <a:ea typeface="ヒラギノ角ゴ Pro W3" charset="-128"/>
              </a:rPr>
              <a:t>t</a:t>
            </a:r>
            <a:r>
              <a:rPr lang="en-US" dirty="0" smtClean="0">
                <a:ea typeface="ヒラギノ角ゴ Pro W3" charset="-128"/>
              </a:rPr>
              <a:t>he </a:t>
            </a:r>
            <a:r>
              <a:rPr lang="en-US" dirty="0">
                <a:ea typeface="ヒラギノ角ゴ Pro W3" charset="-128"/>
              </a:rPr>
              <a:t>safety net may lead to excessive </a:t>
            </a:r>
            <a:r>
              <a:rPr lang="en-US" dirty="0" smtClean="0">
                <a:ea typeface="ヒラギノ角ゴ Pro W3" charset="-128"/>
              </a:rPr>
              <a:t>risk-taking </a:t>
            </a:r>
            <a:r>
              <a:rPr lang="en-US" dirty="0">
                <a:ea typeface="ヒラギノ角ゴ Pro W3" charset="-128"/>
              </a:rPr>
              <a:t>(moral hazard problem</a:t>
            </a:r>
            <a:r>
              <a:rPr lang="en-US" dirty="0" smtClean="0">
                <a:ea typeface="ヒラギノ角ゴ Pro W3" charset="-128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700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How Should the IMF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May not be tough </a:t>
            </a:r>
            <a:r>
              <a:rPr lang="en-US" dirty="0" smtClean="0">
                <a:ea typeface="ヒラギノ角ゴ Pro W3" charset="-128"/>
              </a:rPr>
              <a:t>enough (not put enough pressure on the governments).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Austerity programs focus on tight macroeconomic policies rather than financial reform.</a:t>
            </a:r>
          </a:p>
          <a:p>
            <a:r>
              <a:rPr lang="en-US" dirty="0">
                <a:ea typeface="ヒラギノ角ゴ Pro W3" charset="-128"/>
              </a:rPr>
              <a:t>Too slow, which worsens crisis and increases </a:t>
            </a:r>
            <a:r>
              <a:rPr lang="en-US" dirty="0" smtClean="0">
                <a:ea typeface="ヒラギノ角ゴ Pro W3" charset="-128"/>
              </a:rPr>
              <a:t>costs.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Countries were restricting borrowing from the IMF until the recent subprime financial crisis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646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International Considerations and Monetary </a:t>
            </a:r>
            <a:r>
              <a:rPr lang="en-US" dirty="0" smtClean="0">
                <a:ea typeface="ヒラギノ角ゴ Pro W3" charset="-128"/>
              </a:rPr>
              <a:t>Policy</a:t>
            </a:r>
            <a:r>
              <a:rPr lang="en-US" sz="2000" b="0" dirty="0" smtClean="0">
                <a:ea typeface="ヒラギノ角ゴ Pro W3" charset="-128"/>
              </a:rPr>
              <a:t> (1 of 2)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zh-TW" dirty="0" smtClean="0">
                <a:ea typeface="ヒラギノ角ゴ Pro W3" charset="-128"/>
              </a:rPr>
              <a:t>Monetary policy can be affected by international matters in several ways</a:t>
            </a:r>
            <a:endParaRPr lang="en-US" dirty="0" smtClean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Balance </a:t>
            </a:r>
            <a:r>
              <a:rPr lang="en-US" dirty="0">
                <a:ea typeface="ヒラギノ角ゴ Pro W3" charset="-128"/>
              </a:rPr>
              <a:t>of payment considerations: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Current account deficits in the </a:t>
            </a:r>
            <a:r>
              <a:rPr lang="en-US" dirty="0" smtClean="0"/>
              <a:t>United States</a:t>
            </a:r>
            <a:r>
              <a:rPr lang="en-US" dirty="0" smtClean="0">
                <a:ea typeface="ヒラギノ角ゴ Pro W3" charset="-128"/>
              </a:rPr>
              <a:t> </a:t>
            </a:r>
            <a:r>
              <a:rPr lang="en-US" dirty="0">
                <a:ea typeface="ヒラギノ角ゴ Pro W3" charset="-128"/>
              </a:rPr>
              <a:t>suggest that American businesses may be losing ability to compete because the dollar is too strong.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U.S. deficits mean surpluses in </a:t>
            </a:r>
            <a:r>
              <a:rPr lang="en-US" dirty="0" smtClean="0">
                <a:ea typeface="ヒラギノ角ゴ Pro W3" charset="-128"/>
              </a:rPr>
              <a:t>other countries </a:t>
            </a:r>
            <a:r>
              <a:rPr lang="en-US" dirty="0">
                <a:ea typeface="ヒラギノ角ゴ Pro W3" charset="-128"/>
                <a:sym typeface="Symbol" charset="2"/>
              </a:rPr>
              <a:t> large increases in their international reserve holdings  world inflation</a:t>
            </a:r>
            <a:r>
              <a:rPr lang="en-US" dirty="0" smtClean="0">
                <a:ea typeface="ヒラギノ角ゴ Pro W3" charset="-128"/>
                <a:sym typeface="Symbol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90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</a:t>
            </a:r>
            <a:r>
              <a:rPr lang="en-US" sz="2000" b="0" dirty="0" smtClean="0"/>
              <a:t> (1 of 2)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Use graphs and T-accounts to illustrate the distinctions between the effects of sterilized and unsterilized interventions on foreign exchange markets.</a:t>
            </a:r>
          </a:p>
          <a:p>
            <a:r>
              <a:rPr lang="en-US" dirty="0">
                <a:ea typeface="ヒラギノ角ゴ Pro W3" charset="-128"/>
              </a:rPr>
              <a:t>Interpret the relationships among the current account, the capital account, and official reserve transactions balance.</a:t>
            </a:r>
          </a:p>
          <a:p>
            <a:r>
              <a:rPr lang="en-US" dirty="0">
                <a:ea typeface="ヒラギノ角ゴ Pro W3" charset="-128"/>
              </a:rPr>
              <a:t>Identify the mechanisms for maintaining a fixed exchange </a:t>
            </a:r>
            <a:r>
              <a:rPr lang="en-US" dirty="0" smtClean="0">
                <a:ea typeface="ヒラギノ角ゴ Pro W3" charset="-128"/>
              </a:rPr>
              <a:t>rate </a:t>
            </a:r>
            <a:r>
              <a:rPr lang="en-US" dirty="0">
                <a:ea typeface="ヒラギノ角ゴ Pro W3" charset="-128"/>
              </a:rPr>
              <a:t>and assess the challenges faced by fixed exchange rate regimes</a:t>
            </a:r>
            <a:r>
              <a:rPr lang="en-US" dirty="0" smtClean="0">
                <a:ea typeface="ヒラギノ角ゴ Pro W3" charset="-128"/>
              </a:rPr>
              <a:t>.</a:t>
            </a:r>
          </a:p>
          <a:p>
            <a:r>
              <a:rPr lang="en-US" dirty="0">
                <a:ea typeface="ヒラギノ角ゴ Pro W3" charset="-128"/>
              </a:rPr>
              <a:t>Summarize the advantages and disadvantages of capital controls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493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Considerations and Monetary </a:t>
            </a:r>
            <a:r>
              <a:rPr lang="en-US" dirty="0" smtClean="0"/>
              <a:t>Policy</a:t>
            </a:r>
            <a:r>
              <a:rPr lang="en-US" sz="2000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Exchange rate considerations: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A </a:t>
            </a:r>
            <a:r>
              <a:rPr lang="en-US" dirty="0" err="1">
                <a:ea typeface="ヒラギノ角ゴ Pro W3" charset="-128"/>
              </a:rPr>
              <a:t>contractionary</a:t>
            </a:r>
            <a:r>
              <a:rPr lang="en-US" dirty="0">
                <a:ea typeface="ヒラギノ角ゴ Pro W3" charset="-128"/>
              </a:rPr>
              <a:t> monetary policy will raise the domestic interest rate and strengthen the currency.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An expansionary monetary policy will lower interest rates and weaken currency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614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 Peg or Not to Peg: Exchange-Rate </a:t>
            </a:r>
            <a:r>
              <a:rPr lang="en-US" sz="3200"/>
              <a:t>Targeting </a:t>
            </a:r>
            <a:r>
              <a:rPr lang="en-US" sz="3200" smtClean="0"/>
              <a:t>As </a:t>
            </a:r>
            <a:r>
              <a:rPr lang="en-US" sz="3200" dirty="0"/>
              <a:t>an Alternative Monetary Policy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Advantages of exchange-rate targeting:</a:t>
            </a:r>
          </a:p>
          <a:p>
            <a:pPr lvl="1"/>
            <a:r>
              <a:rPr lang="en-US" sz="2200" dirty="0">
                <a:ea typeface="ヒラギノ角ゴ Pro W3" charset="-128"/>
              </a:rPr>
              <a:t>Contributes to keeping inflation under control</a:t>
            </a:r>
          </a:p>
          <a:p>
            <a:pPr lvl="1"/>
            <a:r>
              <a:rPr lang="en-US" sz="2200" dirty="0">
                <a:ea typeface="ヒラギノ角ゴ Pro W3" charset="-128"/>
              </a:rPr>
              <a:t>Automatic rule for conduct of monetary policy</a:t>
            </a:r>
          </a:p>
          <a:p>
            <a:pPr lvl="1"/>
            <a:r>
              <a:rPr lang="en-US" sz="2200" dirty="0">
                <a:ea typeface="ヒラギノ角ゴ Pro W3" charset="-128"/>
              </a:rPr>
              <a:t>Simplicity and clarity</a:t>
            </a:r>
          </a:p>
          <a:p>
            <a:r>
              <a:rPr lang="en-US" dirty="0">
                <a:ea typeface="ヒラギノ角ゴ Pro W3" charset="-128"/>
              </a:rPr>
              <a:t>Disadvantages of exchange-rate targeting:</a:t>
            </a:r>
          </a:p>
          <a:p>
            <a:pPr lvl="1"/>
            <a:r>
              <a:rPr lang="en-US" sz="2200" dirty="0">
                <a:ea typeface="ヒラギノ角ゴ Pro W3" charset="-128"/>
              </a:rPr>
              <a:t>Cannot respond to domestic shocks and shocks to anchor country are transmitted</a:t>
            </a:r>
          </a:p>
          <a:p>
            <a:pPr lvl="1"/>
            <a:r>
              <a:rPr lang="en-US" sz="2200" dirty="0">
                <a:ea typeface="ヒラギノ角ゴ Pro W3" charset="-128"/>
              </a:rPr>
              <a:t>Open to speculative attacks on currency</a:t>
            </a:r>
          </a:p>
          <a:p>
            <a:pPr lvl="1"/>
            <a:r>
              <a:rPr lang="en-US" sz="2200" dirty="0">
                <a:ea typeface="ヒラギノ角ゴ Pro W3" charset="-128"/>
              </a:rPr>
              <a:t>Weakens the accountability of </a:t>
            </a:r>
            <a:r>
              <a:rPr lang="en-US" sz="2200" dirty="0" smtClean="0">
                <a:ea typeface="ヒラギノ角ゴ Pro W3" charset="-128"/>
              </a:rPr>
              <a:t>policy makers </a:t>
            </a:r>
            <a:r>
              <a:rPr lang="en-US" sz="2200" dirty="0">
                <a:ea typeface="ヒラギノ角ゴ Pro W3" charset="-128"/>
              </a:rPr>
              <a:t>as the exchange rate loses value as </a:t>
            </a:r>
            <a:r>
              <a:rPr lang="en-US" sz="2200" dirty="0" smtClean="0">
                <a:ea typeface="ヒラギノ角ゴ Pro W3" charset="-128"/>
              </a:rPr>
              <a:t>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465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When Is Exchange-Rate Targeting Desirable for Industrialized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Exchange-rate targeting for industrialized countries is desirable </a:t>
            </a:r>
            <a:r>
              <a:rPr lang="en-US" dirty="0" smtClean="0">
                <a:ea typeface="ヒラギノ角ゴ Pro W3" charset="-128"/>
              </a:rPr>
              <a:t>if</a:t>
            </a:r>
            <a:endParaRPr lang="en-US" dirty="0">
              <a:ea typeface="ヒラギノ角ゴ Pro W3" charset="-128"/>
            </a:endParaRPr>
          </a:p>
          <a:p>
            <a:pPr lvl="1"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Domestic monetary and political institutions are not conducive to good policy making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Other important benefits such as integration arise from this </a:t>
            </a:r>
            <a:r>
              <a:rPr lang="en-US" dirty="0" smtClean="0">
                <a:ea typeface="ヒラギノ角ゴ Pro W3" charset="-128"/>
              </a:rPr>
              <a:t>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743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Exchange-Rate Targeting Desirable for Emerging Market Countries?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Exchange-rate targeting for emerging market countries is desirable </a:t>
            </a:r>
            <a:r>
              <a:rPr lang="en-US" dirty="0" smtClean="0">
                <a:ea typeface="ヒラギノ角ゴ Pro W3" charset="-128"/>
              </a:rPr>
              <a:t>if</a:t>
            </a:r>
            <a:endParaRPr lang="en-US" dirty="0">
              <a:ea typeface="ヒラギノ角ゴ Pro W3" charset="-128"/>
            </a:endParaRPr>
          </a:p>
          <a:p>
            <a:pPr lvl="1"/>
            <a:r>
              <a:rPr lang="en-US" dirty="0">
                <a:ea typeface="ヒラギノ角ゴ Pro W3" charset="-128"/>
              </a:rPr>
              <a:t>Political and monetary institutions are weak (strategy becomes the stabilization policy of last resort).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51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zh-TW" sz="2300" dirty="0" smtClean="0">
                <a:ea typeface="ヒラギノ角ゴ Pro W3" charset="-128"/>
              </a:rPr>
              <a:t>An arrangement in which domestic </a:t>
            </a:r>
            <a:r>
              <a:rPr lang="en-US" altLang="zh-TW" sz="2300" dirty="0">
                <a:ea typeface="ヒラギノ角ゴ Pro W3" charset="-128"/>
              </a:rPr>
              <a:t>currency is backed 100% by a foreign currency</a:t>
            </a:r>
            <a:r>
              <a:rPr lang="en-US" altLang="zh-TW" sz="2300" dirty="0" smtClean="0">
                <a:ea typeface="ヒラギノ角ゴ Pro W3" charset="-128"/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en-US" altLang="zh-TW" sz="2300" dirty="0">
                <a:ea typeface="ヒラギノ角ゴ Pro W3" charset="-128"/>
              </a:rPr>
              <a:t>Stronger commitment to fixed exchange rate by central bank</a:t>
            </a:r>
            <a:r>
              <a:rPr lang="en-US" altLang="zh-TW" sz="2300" dirty="0" smtClean="0">
                <a:ea typeface="ヒラギノ角ゴ Pro W3" charset="-128"/>
              </a:rPr>
              <a:t>.</a:t>
            </a:r>
            <a:endParaRPr lang="en-US" sz="2300" dirty="0" smtClean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sz="2300" dirty="0" smtClean="0">
                <a:ea typeface="ヒラギノ角ゴ Pro W3" charset="-128"/>
              </a:rPr>
              <a:t>Solution </a:t>
            </a:r>
            <a:r>
              <a:rPr lang="en-US" sz="2300" dirty="0">
                <a:ea typeface="ヒラギノ角ゴ Pro W3" charset="-128"/>
              </a:rPr>
              <a:t>to lack of transparency and commitment to </a:t>
            </a:r>
            <a:r>
              <a:rPr lang="en-US" sz="2300" dirty="0" smtClean="0">
                <a:ea typeface="ヒラギノ角ゴ Pro W3" charset="-128"/>
              </a:rPr>
              <a:t>target.</a:t>
            </a:r>
            <a:endParaRPr lang="en-US" sz="2300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sz="2300" dirty="0" smtClean="0">
                <a:ea typeface="ヒラギノ角ゴ Pro W3" charset="-128"/>
              </a:rPr>
              <a:t>Note </a:t>
            </a:r>
            <a:r>
              <a:rPr lang="en-US" sz="2300" dirty="0">
                <a:ea typeface="ヒラギノ角ゴ Pro W3" charset="-128"/>
              </a:rPr>
              <a:t>issuing authority establishes a fixed exchange rate </a:t>
            </a:r>
            <a:r>
              <a:rPr lang="en-US" sz="2300" dirty="0" smtClean="0">
                <a:ea typeface="ヒラギノ角ゴ Pro W3" charset="-128"/>
              </a:rPr>
              <a:t>and </a:t>
            </a:r>
            <a:r>
              <a:rPr lang="en-US" sz="2300" dirty="0">
                <a:ea typeface="ヒラギノ角ゴ Pro W3" charset="-128"/>
              </a:rPr>
              <a:t>stands ready to exchange currency at this </a:t>
            </a:r>
            <a:r>
              <a:rPr lang="en-US" sz="2300" dirty="0" smtClean="0">
                <a:ea typeface="ヒラギノ角ゴ Pro W3" charset="-128"/>
              </a:rPr>
              <a:t>rate.</a:t>
            </a:r>
          </a:p>
          <a:p>
            <a:pPr>
              <a:spcBef>
                <a:spcPct val="40000"/>
              </a:spcBef>
            </a:pPr>
            <a:r>
              <a:rPr lang="en-US" sz="2300" dirty="0">
                <a:ea typeface="ヒラギノ角ゴ Pro W3" charset="-128"/>
              </a:rPr>
              <a:t>Money supply can expand only when foreign currency is exchanged for domestic currency.</a:t>
            </a:r>
          </a:p>
          <a:p>
            <a:pPr>
              <a:spcBef>
                <a:spcPct val="40000"/>
              </a:spcBef>
            </a:pPr>
            <a:r>
              <a:rPr lang="en-US" sz="2300" dirty="0" smtClean="0">
                <a:ea typeface="ヒラギノ角ゴ Pro W3" charset="-128"/>
              </a:rPr>
              <a:t>Loss </a:t>
            </a:r>
            <a:r>
              <a:rPr lang="en-US" sz="2300" dirty="0">
                <a:ea typeface="ヒラギノ角ゴ Pro W3" charset="-128"/>
              </a:rPr>
              <a:t>of independent monetary policy and increased exposure to shock from anchor </a:t>
            </a:r>
            <a:r>
              <a:rPr lang="en-US" sz="2300" dirty="0" smtClean="0">
                <a:ea typeface="ヒラギノ角ゴ Pro W3" charset="-128"/>
              </a:rPr>
              <a:t>country.</a:t>
            </a:r>
            <a:endParaRPr lang="en-US" sz="2300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sz="2300" dirty="0">
                <a:ea typeface="ヒラギノ角ゴ Pro W3" charset="-128"/>
              </a:rPr>
              <a:t>Loss of ability to create money and act as lender of last </a:t>
            </a:r>
            <a:r>
              <a:rPr lang="en-US" sz="2300" dirty="0" smtClean="0">
                <a:ea typeface="ヒラギノ角ゴ Pro W3" charset="-128"/>
              </a:rPr>
              <a:t>resort.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621291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Global: </a:t>
            </a:r>
            <a:r>
              <a:rPr lang="en-US" dirty="0" smtClean="0"/>
              <a:t>Argentina’</a:t>
            </a:r>
            <a:r>
              <a:rPr lang="en-US" altLang="ja-JP" dirty="0" smtClean="0"/>
              <a:t>s </a:t>
            </a:r>
            <a:r>
              <a:rPr lang="en-US" altLang="ja-JP" dirty="0"/>
              <a:t>Currency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The currency board experiment in Argentina was initially a stunning success, with inflation falling from 800% in 1990 to less than 5% in 1994.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Due to the long-term weakness in Argentine exports and bad timing, the currency board ultimately ended in widespread violence and bloodshed in January </a:t>
            </a:r>
            <a:r>
              <a:rPr lang="en-US" dirty="0" smtClean="0">
                <a:ea typeface="ヒラギノ角ゴ Pro W3" charset="-128"/>
              </a:rPr>
              <a:t>2002.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3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Dollarization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Another solution to lack of transparency </a:t>
            </a:r>
            <a:r>
              <a:rPr lang="en-US" dirty="0" smtClean="0">
                <a:ea typeface="ヒラギノ角ゴ Pro W3" charset="-128"/>
              </a:rPr>
              <a:t>and </a:t>
            </a:r>
            <a:r>
              <a:rPr lang="en-US" dirty="0">
                <a:ea typeface="ヒラギノ角ゴ Pro W3" charset="-128"/>
              </a:rPr>
              <a:t>commitment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Adoption of another </a:t>
            </a:r>
            <a:r>
              <a:rPr lang="en-US" dirty="0" smtClean="0">
                <a:ea typeface="ヒラギノ角ゴ Pro W3" charset="-128"/>
              </a:rPr>
              <a:t>country’</a:t>
            </a:r>
            <a:r>
              <a:rPr lang="en-US" altLang="ja-JP" dirty="0" smtClean="0">
                <a:ea typeface="ヒラギノ角ゴ Pro W3" charset="-128"/>
              </a:rPr>
              <a:t>s </a:t>
            </a:r>
            <a:r>
              <a:rPr lang="en-US" altLang="ja-JP" dirty="0">
                <a:ea typeface="ヒラギノ角ゴ Pro W3" charset="-128"/>
              </a:rPr>
              <a:t>money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Even stronger commitment mechanism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Completely avoids possibility of speculative attack on domestic </a:t>
            </a:r>
            <a:r>
              <a:rPr lang="en-US" dirty="0" smtClean="0">
                <a:ea typeface="ヒラギノ角ゴ Pro W3" charset="-128"/>
              </a:rPr>
              <a:t>currency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Lost of independent monetary policy and increased exposure to shocks from anchor country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Inability to create money and act as lender of last resort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Loss of </a:t>
            </a:r>
            <a:r>
              <a:rPr lang="en-US" dirty="0" err="1" smtClean="0">
                <a:ea typeface="ヒラギノ角ゴ Pro W3" charset="-128"/>
              </a:rPr>
              <a:t>seignorage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828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Learning </a:t>
            </a:r>
            <a:r>
              <a:rPr lang="en-US" dirty="0" smtClean="0">
                <a:ea typeface="ヒラギノ角ゴ Pro W3" charset="-128"/>
              </a:rPr>
              <a:t>Objectives</a:t>
            </a:r>
            <a:r>
              <a:rPr lang="en-US" sz="2000" b="0" dirty="0"/>
              <a:t> </a:t>
            </a:r>
            <a:r>
              <a:rPr lang="en-US" sz="2000" b="0" dirty="0" smtClean="0"/>
              <a:t>(2 </a:t>
            </a:r>
            <a:r>
              <a:rPr lang="en-US" sz="2000" b="0" dirty="0"/>
              <a:t>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ヒラギノ角ゴ Pro W3" charset="-128"/>
              </a:rPr>
              <a:t>Assess </a:t>
            </a:r>
            <a:r>
              <a:rPr lang="en-US" dirty="0">
                <a:ea typeface="ヒラギノ角ゴ Pro W3" charset="-128"/>
              </a:rPr>
              <a:t>the role of the IMF as an international lender of last resort.</a:t>
            </a:r>
          </a:p>
          <a:p>
            <a:r>
              <a:rPr lang="en-US" dirty="0">
                <a:ea typeface="ヒラギノ角ゴ Pro W3" charset="-128"/>
              </a:rPr>
              <a:t>Identify the ways in which international monetary policy and exchange rate arrangements can affect domestic monetary policy operations.</a:t>
            </a:r>
          </a:p>
          <a:p>
            <a:r>
              <a:rPr lang="en-US" dirty="0">
                <a:ea typeface="ヒラギノ角ゴ Pro W3" charset="-128"/>
              </a:rPr>
              <a:t>Summarize the advantages and disadvantages of exchange-rate targeting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803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in the Foreign Exchange </a:t>
            </a:r>
            <a:r>
              <a:rPr lang="en-US" dirty="0" smtClean="0"/>
              <a:t>Market </a:t>
            </a:r>
            <a:r>
              <a:rPr lang="en-US" sz="2000" b="0" dirty="0" smtClean="0"/>
              <a:t>(1 of 4)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4864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Foreign exchange intervention and the money </a:t>
            </a:r>
            <a:r>
              <a:rPr lang="en-US" dirty="0" smtClean="0">
                <a:ea typeface="ヒラギノ角ゴ Pro W3" charset="-128"/>
              </a:rPr>
              <a:t>supply</a:t>
            </a:r>
            <a:endParaRPr lang="en-US" dirty="0">
              <a:ea typeface="ヒラギノ角ゴ Pro W3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72655"/>
              </p:ext>
            </p:extLst>
          </p:nvPr>
        </p:nvGraphicFramePr>
        <p:xfrm>
          <a:off x="1434489" y="2402840"/>
          <a:ext cx="6275023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58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Federal Reserve System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Foreign Assets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−$1B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Currency in Circulation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−$1B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(International Reserves)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65929"/>
              </p:ext>
            </p:extLst>
          </p:nvPr>
        </p:nvGraphicFramePr>
        <p:xfrm>
          <a:off x="1434489" y="4536440"/>
          <a:ext cx="6275023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58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Federal Reserve System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Foreign Assets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−$1B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 with the Fed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−$1B</a:t>
                      </a: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(International Reserves)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(reserves)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9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in the Foreign Exchange </a:t>
            </a:r>
            <a:r>
              <a:rPr lang="en-US" dirty="0" smtClean="0"/>
              <a:t>Market</a:t>
            </a:r>
            <a:r>
              <a:rPr lang="en-US" b="0" dirty="0"/>
              <a:t> </a:t>
            </a:r>
            <a:r>
              <a:rPr lang="en-US" sz="2000" b="0" dirty="0" smtClean="0"/>
              <a:t>(2 </a:t>
            </a:r>
            <a:r>
              <a:rPr lang="en-US" sz="2000" b="0" dirty="0"/>
              <a:t>of </a:t>
            </a:r>
            <a:r>
              <a:rPr lang="en-US" sz="2000" b="0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 smtClean="0">
                <a:ea typeface="ヒラギノ角ゴ Pro W3" charset="-128"/>
              </a:rPr>
              <a:t>A </a:t>
            </a:r>
            <a:r>
              <a:rPr lang="en-US" dirty="0">
                <a:ea typeface="ヒラギノ角ゴ Pro W3" charset="-128"/>
              </a:rPr>
              <a:t>central </a:t>
            </a:r>
            <a:r>
              <a:rPr lang="en-US" dirty="0" smtClean="0">
                <a:ea typeface="ヒラギノ角ゴ Pro W3" charset="-128"/>
              </a:rPr>
              <a:t>bank’</a:t>
            </a:r>
            <a:r>
              <a:rPr lang="en-US" altLang="ja-JP" dirty="0" smtClean="0">
                <a:ea typeface="ヒラギノ角ゴ Pro W3" charset="-128"/>
              </a:rPr>
              <a:t>s </a:t>
            </a:r>
            <a:r>
              <a:rPr lang="en-US" altLang="ja-JP" dirty="0">
                <a:ea typeface="ヒラギノ角ゴ Pro W3" charset="-128"/>
              </a:rPr>
              <a:t>purchase of domestic currency and corresponding sale of foreign assets in the foreign exchange market </a:t>
            </a:r>
            <a:r>
              <a:rPr lang="en-US" altLang="ja-JP" dirty="0" smtClean="0">
                <a:ea typeface="ヒラギノ角ゴ Pro W3" charset="-128"/>
              </a:rPr>
              <a:t>lead </a:t>
            </a:r>
            <a:r>
              <a:rPr lang="en-US" altLang="ja-JP" dirty="0">
                <a:ea typeface="ヒラギノ角ゴ Pro W3" charset="-128"/>
              </a:rPr>
              <a:t>to an equal decline in its international reserves and the monetary base.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A central </a:t>
            </a:r>
            <a:r>
              <a:rPr lang="en-US" dirty="0" smtClean="0">
                <a:ea typeface="ヒラギノ角ゴ Pro W3" charset="-128"/>
              </a:rPr>
              <a:t>bank’</a:t>
            </a:r>
            <a:r>
              <a:rPr lang="en-US" altLang="ja-JP" dirty="0" smtClean="0">
                <a:ea typeface="ヒラギノ角ゴ Pro W3" charset="-128"/>
              </a:rPr>
              <a:t>s </a:t>
            </a:r>
            <a:r>
              <a:rPr lang="en-US" altLang="ja-JP" dirty="0">
                <a:ea typeface="ヒラギノ角ゴ Pro W3" charset="-128"/>
              </a:rPr>
              <a:t>sale of domestic currency to purchase foreign assets in the foreign exchange market results in an equal rise in its international reserves and the monetary base</a:t>
            </a:r>
            <a:r>
              <a:rPr lang="en-US" altLang="ja-JP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7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in the Foreign Exchange </a:t>
            </a:r>
            <a:r>
              <a:rPr lang="en-US" dirty="0" smtClean="0"/>
              <a:t>Market </a:t>
            </a:r>
            <a:r>
              <a:rPr lang="en-US" sz="2000" b="0" dirty="0" smtClean="0"/>
              <a:t>(3 of 4)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Unsterilized foreign exchange intervention:</a:t>
            </a:r>
          </a:p>
          <a:p>
            <a:pPr lvl="1"/>
            <a:r>
              <a:rPr lang="en-US" dirty="0">
                <a:ea typeface="ヒラギノ角ゴ Pro W3" charset="-128"/>
              </a:rPr>
              <a:t>An unsterilized intervention in which domestic currency is sold to purchase foreign assets leads to a gain in international reserves, an increase in the money supply, and a depreciation of the domestic </a:t>
            </a:r>
            <a:r>
              <a:rPr lang="en-US" dirty="0" smtClean="0">
                <a:ea typeface="ヒラギノ角ゴ Pro W3" charset="-128"/>
              </a:rPr>
              <a:t>currency.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77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 Effect of an Unsterilized Purchase of Dollars and Sale of Foreign Assets</a:t>
            </a:r>
          </a:p>
        </p:txBody>
      </p:sp>
      <p:pic>
        <p:nvPicPr>
          <p:cNvPr id="1026" name="Picture 2" descr="&quot;The vertical axis is labeled &quot;&quot;Exchange Rate, Et (euro per dollar)&quot;&quot; and the horizontal axis is labeled &quot;&quot;Quantity of Dollar Assets.&quot;&quot; The line for supply S is a vertical line in the middle of the horizontal axis. The line for demand D sub 1 slopes downward from the upper left corner to the lower right corner, intersecting the supply line S at point 1, exchange rate equals E sub 1. A line sub parallel to the line for D sub 1 on the right shows the new demand line D sub 2. This line intersects the supply line S at point 2, exchange rate equals E sub 2. The dotted horizontal lines are drawn joining E sub 1 and point 1, E sub 2 and point 2. An up arrow from line at E sub 1 to the line at E sub 2 depicts a shift in the equilibrium point. A right arrow from the line for D sub 1 to the line for D sub 2 depicts the shift in demand curve. The two steps shown in the graph are:&#10;Step 1. A purchase of dollars decreases the monetary base and the money supply, raising domestic interest rates and shifting the demand curve to the right to D sub 2 . . .&#10;Step 2. leading to a rise in the exchange rate to E sub 2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80" y="1426806"/>
            <a:ext cx="5987241" cy="486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619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in the Foreign Exchange </a:t>
            </a:r>
            <a:r>
              <a:rPr lang="en-US" dirty="0" smtClean="0"/>
              <a:t>Market</a:t>
            </a:r>
            <a:r>
              <a:rPr lang="en-US" b="0" dirty="0"/>
              <a:t> </a:t>
            </a:r>
            <a:r>
              <a:rPr lang="en-US" sz="2000" b="0" dirty="0" smtClean="0"/>
              <a:t>(4 </a:t>
            </a:r>
            <a:r>
              <a:rPr lang="en-US" sz="2000" b="0"/>
              <a:t>of </a:t>
            </a:r>
            <a:r>
              <a:rPr lang="en-US" sz="2000" b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8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Sterilized foreign exchange </a:t>
            </a:r>
            <a:r>
              <a:rPr lang="en-US" dirty="0" smtClean="0">
                <a:ea typeface="ヒラギノ角ゴ Pro W3" charset="-128"/>
              </a:rPr>
              <a:t>intervention</a:t>
            </a:r>
            <a:endParaRPr lang="en-US" dirty="0">
              <a:ea typeface="ヒラギノ角ゴ Pro W3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23267"/>
              </p:ext>
            </p:extLst>
          </p:nvPr>
        </p:nvGraphicFramePr>
        <p:xfrm>
          <a:off x="1434489" y="2286000"/>
          <a:ext cx="6275023" cy="1905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58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1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Federal Reserve System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1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Foreign Assets (International Reserves)</a:t>
                      </a:r>
                    </a:p>
                  </a:txBody>
                  <a:tcPr marL="91432" marR="91432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−$1B</a:t>
                      </a:r>
                    </a:p>
                  </a:txBody>
                  <a:tcPr marL="91432" marR="91432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Monetary Base (reserves)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Government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To counter the effect of the foreign exchange intervention, conduct an offsetting open market </a:t>
            </a:r>
            <a:r>
              <a:rPr lang="en-US" dirty="0" smtClean="0">
                <a:ea typeface="ヒラギノ角ゴ Pro W3" charset="-128"/>
              </a:rPr>
              <a:t>operation.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There is no effect on the monetary base and no effect on the exchange </a:t>
            </a:r>
            <a:r>
              <a:rPr lang="en-US" dirty="0" smtClean="0">
                <a:ea typeface="ヒラギノ角ゴ Pro W3" charset="-128"/>
              </a:rPr>
              <a:t>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05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7647</TotalTime>
  <Words>1972</Words>
  <Application>Microsoft Office PowerPoint</Application>
  <PresentationFormat>如螢幕大小 (4:3)</PresentationFormat>
  <Paragraphs>228</Paragraphs>
  <Slides>36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4" baseType="lpstr">
      <vt:lpstr>ヒラギノ角ゴ Pro W3</vt:lpstr>
      <vt:lpstr>微軟正黑體</vt:lpstr>
      <vt:lpstr>Arial</vt:lpstr>
      <vt:lpstr>Symbol</vt:lpstr>
      <vt:lpstr>Times New Roman</vt:lpstr>
      <vt:lpstr>Verdana</vt:lpstr>
      <vt:lpstr>Wingdings</vt:lpstr>
      <vt:lpstr>508 Lecture</vt:lpstr>
      <vt:lpstr>The Economics of Money, Banking, and Financial Markets</vt:lpstr>
      <vt:lpstr>Preview</vt:lpstr>
      <vt:lpstr>Learning Objectives (1 of 2)</vt:lpstr>
      <vt:lpstr>Learning Objectives (2 of 2)</vt:lpstr>
      <vt:lpstr>Intervention in the Foreign Exchange Market (1 of 4)</vt:lpstr>
      <vt:lpstr>Intervention in the Foreign Exchange Market (2 of 4)</vt:lpstr>
      <vt:lpstr>Intervention in the Foreign Exchange Market (3 of 4)</vt:lpstr>
      <vt:lpstr>Figure 1 Effect of an Unsterilized Purchase of Dollars and Sale of Foreign Assets</vt:lpstr>
      <vt:lpstr>Intervention in the Foreign Exchange Market (4 of 4)</vt:lpstr>
      <vt:lpstr>Balance of Payments</vt:lpstr>
      <vt:lpstr>Global: Should We Worry About the Large U.S. Current Account Deficit?</vt:lpstr>
      <vt:lpstr>Exchange Rate Regimes in the International Financial System (1 of 3)</vt:lpstr>
      <vt:lpstr>Exchange Rate Regimes in the International Financial System (2 of 3)</vt:lpstr>
      <vt:lpstr>Exchange Rate Regimes in the International Financial System (3 of 3)</vt:lpstr>
      <vt:lpstr>How the Bretton Woods System Worked</vt:lpstr>
      <vt:lpstr>How a Fixed Exchange Rate  Regime Works</vt:lpstr>
      <vt:lpstr>Figure 2 Intervention in the Foreign Exchange Market Under a Fixed Exchange Rate Regime</vt:lpstr>
      <vt:lpstr>European Monetary System (EMS)</vt:lpstr>
      <vt:lpstr>Figure 3 Foreign Exchange Market for British Pounds in 1992</vt:lpstr>
      <vt:lpstr>Figure 4 The Policy Trilemma (Impossible Trinity)</vt:lpstr>
      <vt:lpstr>Application: How Did China Accumulate $4 Trillion of International Reserves?</vt:lpstr>
      <vt:lpstr>Monetary Unions</vt:lpstr>
      <vt:lpstr>Managed Float</vt:lpstr>
      <vt:lpstr>Global: Will the Euro Survive?</vt:lpstr>
      <vt:lpstr>Capital Controls (1 of 2)</vt:lpstr>
      <vt:lpstr>Capital Controls (2 of 2)</vt:lpstr>
      <vt:lpstr>The Role of the IMF</vt:lpstr>
      <vt:lpstr>How Should the IMF Operate?</vt:lpstr>
      <vt:lpstr>International Considerations and Monetary Policy (1 of 2)</vt:lpstr>
      <vt:lpstr>International Considerations and Monetary Policy (2 of 2)</vt:lpstr>
      <vt:lpstr>To Peg or Not to Peg: Exchange-Rate Targeting As an Alternative Monetary Policy Strategy</vt:lpstr>
      <vt:lpstr>When Is Exchange-Rate Targeting Desirable for Industrialized Countries?</vt:lpstr>
      <vt:lpstr>When Is Exchange-Rate Targeting Desirable for Emerging Market Countries?</vt:lpstr>
      <vt:lpstr>Currency Boards</vt:lpstr>
      <vt:lpstr>Global: Argentina’s Currency Board</vt:lpstr>
      <vt:lpstr>Dollarization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Money, Banking, and Financial Markets, Twelfth Edition</dc:title>
  <dc:subject>Economics</dc:subject>
  <dc:creator>Frederic S. Mishkin</dc:creator>
  <cp:keywords>Economics</cp:keywords>
  <cp:lastModifiedBy>user</cp:lastModifiedBy>
  <cp:revision>491</cp:revision>
  <dcterms:created xsi:type="dcterms:W3CDTF">2014-07-14T20:04:21Z</dcterms:created>
  <dcterms:modified xsi:type="dcterms:W3CDTF">2020-04-23T19:14:03Z</dcterms:modified>
  <cp:category>Economics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