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2" r:id="rId14"/>
    <p:sldId id="273" r:id="rId15"/>
    <p:sldId id="278" r:id="rId16"/>
    <p:sldId id="274" r:id="rId17"/>
    <p:sldId id="275"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2" autoAdjust="0"/>
    <p:restoredTop sz="99881" autoAdjust="0"/>
  </p:normalViewPr>
  <p:slideViewPr>
    <p:cSldViewPr>
      <p:cViewPr varScale="1">
        <p:scale>
          <a:sx n="131" d="100"/>
          <a:sy n="131" d="100"/>
        </p:scale>
        <p:origin x="1242" y="132"/>
      </p:cViewPr>
      <p:guideLst>
        <p:guide orient="horz" pos="2160"/>
        <p:guide pos="2880"/>
      </p:guideLst>
    </p:cSldViewPr>
  </p:slideViewPr>
  <p:outlineViewPr>
    <p:cViewPr>
      <p:scale>
        <a:sx n="33" d="100"/>
        <a:sy n="33" d="100"/>
      </p:scale>
      <p:origin x="0" y="7548"/>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t>
            </a:r>
            <a:r>
              <a:rPr lang="en-IN" smtClean="0"/>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692040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r>
              <a:rPr lang="en-US" altLang="en-US" sz="1200" dirty="0" smtClean="0"/>
              <a:t>Copyright © 2019 Pearson Education, Ltd.</a:t>
            </a:r>
            <a:endParaRPr lang="en-US" altLang="en-US" sz="1200" dirty="0"/>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r>
              <a:rPr lang="en-US" altLang="en-US" sz="1200" dirty="0" smtClean="0"/>
              <a:t>Copyright © 2019 Pearson Education, Ltd.</a:t>
            </a:r>
            <a:endParaRPr lang="en-US" altLang="en-US" sz="1200" dirty="0"/>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5/14/2020</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r>
              <a:rPr lang="en-US" altLang="en-US" sz="1200" dirty="0" smtClean="0"/>
              <a:t>Copyright © 2019 Pearson Education, Ltd.</a:t>
            </a:r>
            <a:endParaRPr lang="en-US" altLang="en-US" sz="1200" dirty="0"/>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r>
              <a:rPr lang="en-US" altLang="en-US" dirty="0" smtClean="0"/>
              <a:t>Copyright © 2019 Pearson Education, Ltd.</a:t>
            </a:r>
            <a:endParaRPr lang="en-US" altLang="en-US" dirty="0"/>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r>
              <a:rPr lang="en-US" altLang="en-US" sz="1200" dirty="0" smtClean="0"/>
              <a:t>Copyright © 2019 Pearson Education, Ltd.</a:t>
            </a:r>
            <a:endParaRPr lang="en-US" altLang="en-US" sz="1200" dirty="0"/>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5/14/2020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5/14/2020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r>
              <a:rPr lang="en-US" altLang="en-US" sz="1200" dirty="0" smtClean="0"/>
              <a:t>Copyright © 2019 Pearson Education, Ltd.</a:t>
            </a:r>
            <a:endParaRPr lang="en-US" altLang="en-US" sz="1200" dirty="0"/>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 Global Edition</a:t>
            </a:r>
          </a:p>
        </p:txBody>
      </p:sp>
      <p:sp>
        <p:nvSpPr>
          <p:cNvPr id="4" name="Text Placeholder 3"/>
          <p:cNvSpPr>
            <a:spLocks noGrp="1"/>
          </p:cNvSpPr>
          <p:nvPr>
            <p:ph type="body" sz="quarter" idx="14"/>
          </p:nvPr>
        </p:nvSpPr>
        <p:spPr>
          <a:xfrm>
            <a:off x="5029200" y="1933575"/>
            <a:ext cx="3657600" cy="1114424"/>
          </a:xfrm>
        </p:spPr>
        <p:txBody>
          <a:bodyPr/>
          <a:lstStyle/>
          <a:p>
            <a:r>
              <a:rPr lang="en-US" dirty="0"/>
              <a:t>Chapter </a:t>
            </a:r>
            <a:r>
              <a:rPr lang="en-US" dirty="0" smtClean="0"/>
              <a:t>22</a:t>
            </a:r>
            <a:endParaRPr lang="en-US" dirty="0"/>
          </a:p>
        </p:txBody>
      </p:sp>
      <p:sp>
        <p:nvSpPr>
          <p:cNvPr id="5" name="Text Placeholder 4"/>
          <p:cNvSpPr>
            <a:spLocks noGrp="1"/>
          </p:cNvSpPr>
          <p:nvPr>
            <p:ph type="body" sz="quarter" idx="15"/>
          </p:nvPr>
        </p:nvSpPr>
        <p:spPr/>
        <p:txBody>
          <a:bodyPr/>
          <a:lstStyle/>
          <a:p>
            <a:r>
              <a:rPr lang="en-US" altLang="ja-JP" dirty="0"/>
              <a:t>The Monetary Policy and Aggregate Demand Curves</a:t>
            </a:r>
            <a:endParaRPr lang="en-US" dirty="0"/>
          </a:p>
        </p:txBody>
      </p:sp>
      <p:sp>
        <p:nvSpPr>
          <p:cNvPr id="6" name="Text Placeholder 5"/>
          <p:cNvSpPr>
            <a:spLocks noGrp="1"/>
          </p:cNvSpPr>
          <p:nvPr>
            <p:ph type="body" sz="quarter" idx="16"/>
          </p:nvPr>
        </p:nvSpPr>
        <p:spPr/>
        <p:txBody>
          <a:bodyPr/>
          <a:lstStyle/>
          <a:p>
            <a:r>
              <a:rPr lang="en-US" altLang="en-US" dirty="0"/>
              <a:t>Copyright © 2019 Pearson Education, Ltd.</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4662" y="1714670"/>
            <a:ext cx="3678219" cy="462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621358"/>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3 The Federal Funds Rate and Inflation Rate, 2003–2017</a:t>
            </a:r>
            <a:endParaRPr lang="en-US" dirty="0"/>
          </a:p>
        </p:txBody>
      </p:sp>
      <p:pic>
        <p:nvPicPr>
          <p:cNvPr id="4098" name="Picture 2" descr="&quot;The vertical axis is labeled &quot;&quot;Federal Funds Rate and Inflation Rate (percent annual rate)&quot;&quot; and ranges from negative 2 to 6 in increments of 1. The horizontal axis is labeled &quot;&quot;Year&quot;&quot; and lists dates from 2003 to 2017 in 1-year increments. The lines for inflation and federal funds rate show fluctuating trend over the years and move opposite to each other most of the time. The line for inflation begins at 3 percent for 2003, and with slight fluctuations, falls to 1.8 percent by 2004. The line increases to 3.5 percent by 2006, but falls to 2.7 percent by 2007. The line acquires an all time high value of 5.5 percent during 2008, but falls immediately to negative 2 percent during 2009. The line recovers and reaches a value of 4 percent during 2011, but declines thereafter. The line falls to 1 percent by 2013, and to 0 percent by 2015. The line shows a growing trend after 2015 and reaches a value of 2 percent by 2017.&#10;The line for federal funds rate starts at 1.2 percent for 2003, but falls to 1.0 immediately. The line remains unchanged until mid of 2004 where it shows a growing trend, and increases to a peak value of 5.2 percent by 2007. The peak value is maintained until 2008, where it shows a quick decline and drops down to 0.5 percent by 2009. The line remains in this range thereafter.&#10;The values used in the description are approximat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189" y="1600200"/>
            <a:ext cx="7161623" cy="446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0727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Aggregate Demand Curve</a:t>
            </a:r>
            <a:endParaRPr lang="en-US" dirty="0"/>
          </a:p>
        </p:txBody>
      </p:sp>
      <p:sp>
        <p:nvSpPr>
          <p:cNvPr id="3" name="Content Placeholder 2"/>
          <p:cNvSpPr>
            <a:spLocks noGrp="1"/>
          </p:cNvSpPr>
          <p:nvPr>
            <p:ph idx="1"/>
          </p:nvPr>
        </p:nvSpPr>
        <p:spPr/>
        <p:txBody>
          <a:bodyPr/>
          <a:lstStyle/>
          <a:p>
            <a:r>
              <a:rPr lang="en-US" dirty="0">
                <a:ea typeface="ヒラギノ角ゴ Pro W3" charset="-128"/>
              </a:rPr>
              <a:t>The aggregate demand</a:t>
            </a:r>
            <a:r>
              <a:rPr lang="en-US" i="1" dirty="0">
                <a:ea typeface="ヒラギノ角ゴ Pro W3" charset="-128"/>
              </a:rPr>
              <a:t> </a:t>
            </a:r>
            <a:r>
              <a:rPr lang="en-US" dirty="0">
                <a:ea typeface="ヒラギノ角ゴ Pro W3" charset="-128"/>
              </a:rPr>
              <a:t>curve represents the relationship between the inflation rate and aggregate demand when the goods market is in equilibrium.</a:t>
            </a:r>
          </a:p>
          <a:p>
            <a:r>
              <a:rPr lang="en-US" dirty="0">
                <a:ea typeface="ヒラギノ角ゴ Pro W3" charset="-128"/>
              </a:rPr>
              <a:t>The aggregate demand curve is central </a:t>
            </a:r>
            <a:r>
              <a:rPr lang="en-US" dirty="0" smtClean="0">
                <a:ea typeface="ヒラギノ角ゴ Pro W3" charset="-128"/>
              </a:rPr>
              <a:t>to aggregate </a:t>
            </a:r>
            <a:r>
              <a:rPr lang="en-US" dirty="0">
                <a:ea typeface="ヒラギノ角ゴ Pro W3" charset="-128"/>
              </a:rPr>
              <a:t>demand and supply analysis, which allows us to explain short-run fluctuations in both aggregate output and inflation</a:t>
            </a:r>
            <a:r>
              <a:rPr lang="en-US" dirty="0" smtClean="0">
                <a:ea typeface="ヒラギノ角ゴ Pro W3" charset="-128"/>
              </a:rPr>
              <a:t>.</a:t>
            </a:r>
            <a:endParaRPr lang="en-US" dirty="0"/>
          </a:p>
        </p:txBody>
      </p:sp>
    </p:spTree>
    <p:extLst>
      <p:ext uri="{BB962C8B-B14F-4D97-AF65-F5344CB8AC3E}">
        <p14:creationId xmlns:p14="http://schemas.microsoft.com/office/powerpoint/2010/main" val="3588293480"/>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Deriving the Aggregate Demand Curve Graphically</a:t>
            </a:r>
            <a:endParaRPr lang="en-US" dirty="0"/>
          </a:p>
        </p:txBody>
      </p:sp>
      <p:sp>
        <p:nvSpPr>
          <p:cNvPr id="3" name="Content Placeholder 2"/>
          <p:cNvSpPr>
            <a:spLocks noGrp="1"/>
          </p:cNvSpPr>
          <p:nvPr>
            <p:ph idx="1"/>
          </p:nvPr>
        </p:nvSpPr>
        <p:spPr/>
        <p:txBody>
          <a:bodyPr/>
          <a:lstStyle/>
          <a:p>
            <a:r>
              <a:rPr lang="en-US" dirty="0">
                <a:ea typeface="ヒラギノ角ゴ Pro W3" charset="-128"/>
              </a:rPr>
              <a:t>The </a:t>
            </a:r>
            <a:r>
              <a:rPr lang="en-US" i="1" dirty="0">
                <a:ea typeface="ヒラギノ角ゴ Pro W3" charset="-128"/>
              </a:rPr>
              <a:t>AD</a:t>
            </a:r>
            <a:r>
              <a:rPr lang="en-US" dirty="0">
                <a:ea typeface="ヒラギノ角ゴ Pro W3" charset="-128"/>
              </a:rPr>
              <a:t> curve is derived from:</a:t>
            </a:r>
          </a:p>
          <a:p>
            <a:pPr lvl="1"/>
            <a:r>
              <a:rPr lang="en-US" dirty="0">
                <a:ea typeface="ヒラギノ角ゴ Pro W3" charset="-128"/>
              </a:rPr>
              <a:t>The </a:t>
            </a:r>
            <a:r>
              <a:rPr lang="en-US" i="1" dirty="0">
                <a:ea typeface="ヒラギノ角ゴ Pro W3" charset="-128"/>
              </a:rPr>
              <a:t>MP</a:t>
            </a:r>
            <a:r>
              <a:rPr lang="en-US" dirty="0">
                <a:ea typeface="ヒラギノ角ゴ Pro W3" charset="-128"/>
              </a:rPr>
              <a:t> curve</a:t>
            </a:r>
          </a:p>
          <a:p>
            <a:pPr lvl="1"/>
            <a:r>
              <a:rPr lang="en-US" dirty="0">
                <a:ea typeface="ヒラギノ角ゴ Pro W3" charset="-128"/>
              </a:rPr>
              <a:t>The </a:t>
            </a:r>
            <a:r>
              <a:rPr lang="en-US" i="1" dirty="0">
                <a:ea typeface="ヒラギノ角ゴ Pro W3" charset="-128"/>
              </a:rPr>
              <a:t>IS</a:t>
            </a:r>
            <a:r>
              <a:rPr lang="en-US" dirty="0">
                <a:ea typeface="ヒラギノ角ゴ Pro W3" charset="-128"/>
              </a:rPr>
              <a:t> curve</a:t>
            </a:r>
          </a:p>
          <a:p>
            <a:r>
              <a:rPr lang="en-US" dirty="0">
                <a:ea typeface="ヒラギノ角ゴ Pro W3" charset="-128"/>
              </a:rPr>
              <a:t>The </a:t>
            </a:r>
            <a:r>
              <a:rPr lang="en-US" i="1" dirty="0">
                <a:ea typeface="ヒラギノ角ゴ Pro W3" charset="-128"/>
              </a:rPr>
              <a:t>AD</a:t>
            </a:r>
            <a:r>
              <a:rPr lang="en-US" dirty="0">
                <a:ea typeface="ヒラギノ角ゴ Pro W3" charset="-128"/>
              </a:rPr>
              <a:t> curve has a downward slope: As inflation rises, the real interest rate rises, so that spending and equilibrium aggregate output fall</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65956320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4</a:t>
            </a:r>
            <a:r>
              <a:rPr lang="en-US" altLang="ja-JP" b="0" dirty="0">
                <a:ea typeface="ＭＳ Ｐゴシック" charset="-128"/>
              </a:rPr>
              <a:t> </a:t>
            </a:r>
            <a:r>
              <a:rPr lang="en-US" altLang="ja-JP" dirty="0">
                <a:ea typeface="ＭＳ Ｐゴシック" charset="-128"/>
              </a:rPr>
              <a:t>Deriving the </a:t>
            </a:r>
            <a:r>
              <a:rPr lang="en-US" altLang="ja-JP" i="1" dirty="0">
                <a:ea typeface="ＭＳ Ｐゴシック" charset="-128"/>
              </a:rPr>
              <a:t>AD</a:t>
            </a:r>
            <a:r>
              <a:rPr lang="en-US" altLang="ja-JP" dirty="0">
                <a:ea typeface="ＭＳ Ｐゴシック" charset="-128"/>
              </a:rPr>
              <a:t> Curve</a:t>
            </a:r>
            <a:endParaRPr lang="en-US" dirty="0"/>
          </a:p>
        </p:txBody>
      </p:sp>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528763"/>
            <a:ext cx="389255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4263" y="1447800"/>
            <a:ext cx="39655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808" y="4038600"/>
            <a:ext cx="39973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50231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Factors That Shift the Aggregate Demand Curve</a:t>
            </a:r>
            <a:endParaRPr lang="en-US" dirty="0"/>
          </a:p>
        </p:txBody>
      </p:sp>
      <p:sp>
        <p:nvSpPr>
          <p:cNvPr id="3" name="Content Placeholder 2"/>
          <p:cNvSpPr>
            <a:spLocks noGrp="1"/>
          </p:cNvSpPr>
          <p:nvPr>
            <p:ph idx="1"/>
          </p:nvPr>
        </p:nvSpPr>
        <p:spPr/>
        <p:txBody>
          <a:bodyPr/>
          <a:lstStyle/>
          <a:p>
            <a:r>
              <a:rPr lang="en-US" dirty="0">
                <a:ea typeface="ヒラギノ角ゴ Pro W3" charset="-128"/>
              </a:rPr>
              <a:t>Shifts in the </a:t>
            </a:r>
            <a:r>
              <a:rPr lang="en-US" i="1" dirty="0">
                <a:ea typeface="ヒラギノ角ゴ Pro W3" charset="-128"/>
              </a:rPr>
              <a:t>IS</a:t>
            </a:r>
            <a:r>
              <a:rPr lang="en-US" dirty="0">
                <a:ea typeface="ヒラギノ角ゴ Pro W3" charset="-128"/>
              </a:rPr>
              <a:t> curve</a:t>
            </a:r>
          </a:p>
          <a:p>
            <a:pPr lvl="1"/>
            <a:r>
              <a:rPr lang="en-US" dirty="0">
                <a:ea typeface="ヒラギノ角ゴ Pro W3" charset="-128"/>
              </a:rPr>
              <a:t>Autonomous consumption expenditure</a:t>
            </a:r>
          </a:p>
          <a:p>
            <a:pPr lvl="1"/>
            <a:r>
              <a:rPr lang="en-US" dirty="0">
                <a:ea typeface="ヒラギノ角ゴ Pro W3" charset="-128"/>
              </a:rPr>
              <a:t>Autonomous investment spending</a:t>
            </a:r>
          </a:p>
          <a:p>
            <a:pPr lvl="1"/>
            <a:r>
              <a:rPr lang="en-US" dirty="0">
                <a:ea typeface="ヒラギノ角ゴ Pro W3" charset="-128"/>
              </a:rPr>
              <a:t>Government purchases</a:t>
            </a:r>
          </a:p>
          <a:p>
            <a:pPr lvl="1"/>
            <a:r>
              <a:rPr lang="en-US" dirty="0">
                <a:ea typeface="ヒラギノ角ゴ Pro W3" charset="-128"/>
              </a:rPr>
              <a:t>Taxes</a:t>
            </a:r>
          </a:p>
          <a:p>
            <a:pPr lvl="1"/>
            <a:r>
              <a:rPr lang="en-US" dirty="0">
                <a:ea typeface="ヒラギノ角ゴ Pro W3" charset="-128"/>
              </a:rPr>
              <a:t>Autonomous net exports</a:t>
            </a:r>
          </a:p>
          <a:p>
            <a:r>
              <a:rPr lang="en-US" dirty="0">
                <a:ea typeface="ヒラギノ角ゴ Pro W3" charset="-128"/>
              </a:rPr>
              <a:t>Any factor that shifts the </a:t>
            </a:r>
            <a:r>
              <a:rPr lang="en-US" i="1" dirty="0">
                <a:ea typeface="ヒラギノ角ゴ Pro W3" charset="-128"/>
              </a:rPr>
              <a:t>IS</a:t>
            </a:r>
            <a:r>
              <a:rPr lang="en-US" dirty="0">
                <a:ea typeface="ヒラギノ角ゴ Pro W3" charset="-128"/>
              </a:rPr>
              <a:t> curve shifts the aggregate demand curve in the same direction</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168518069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ea typeface="ヒラギノ角ゴ Pro W3" pitchFamily="-84" charset="-128"/>
              </a:rPr>
              <a:t>Deriving </a:t>
            </a:r>
            <a:r>
              <a:rPr lang="en-US" altLang="zh-TW" dirty="0">
                <a:ea typeface="ヒラギノ角ゴ Pro W3" pitchFamily="-84" charset="-128"/>
              </a:rPr>
              <a:t>the AD Curve Algebraically</a:t>
            </a:r>
            <a:endParaRPr lang="zh-TW" altLang="en-US" dirty="0"/>
          </a:p>
        </p:txBody>
      </p:sp>
      <mc:AlternateContent xmlns:mc="http://schemas.openxmlformats.org/markup-compatibility/2006">
        <mc:Choice xmlns:a14="http://schemas.microsoft.com/office/drawing/2010/main" Requires="a14">
          <p:sp>
            <p:nvSpPr>
              <p:cNvPr id="4" name="Rectangle 3"/>
              <p:cNvSpPr>
                <a:spLocks noGrp="1" noChangeArrowheads="1"/>
              </p:cNvSpPr>
              <p:nvPr>
                <p:ph idx="1"/>
              </p:nvPr>
            </p:nvSpPr>
            <p:spPr/>
            <p:txBody>
              <a:bodyPr/>
              <a:lstStyle/>
              <a:p>
                <a:pPr eaLnBrk="1" hangingPunct="1"/>
                <a:r>
                  <a:rPr lang="en-US" altLang="zh-TW" dirty="0" smtClean="0">
                    <a:ea typeface="ヒラギノ角ゴ Pro W3" pitchFamily="-84" charset="-128"/>
                  </a:rPr>
                  <a:t>Combining the IS and MP curves: </a:t>
                </a:r>
              </a:p>
              <a:p>
                <a:pPr marL="0" indent="0" eaLnBrk="1" hangingPunct="1">
                  <a:buNone/>
                </a:pPr>
                <a:r>
                  <a:rPr lang="en-US" altLang="zh-TW" sz="2400" b="0" dirty="0" smtClean="0">
                    <a:ea typeface="ヒラギノ角ゴ Pro W3" pitchFamily="-84" charset="-128"/>
                  </a:rPr>
                  <a:t>IS : </a:t>
                </a:r>
                <a14:m>
                  <m:oMath xmlns:m="http://schemas.openxmlformats.org/officeDocument/2006/math">
                    <m:r>
                      <a:rPr lang="en-US" altLang="zh-TW" sz="2400" b="0" i="1" smtClean="0">
                        <a:latin typeface="Cambria Math" panose="02040503050406030204" pitchFamily="18" charset="0"/>
                        <a:ea typeface="ヒラギノ角ゴ Pro W3" pitchFamily="-84" charset="-128"/>
                      </a:rPr>
                      <m:t>𝑌</m:t>
                    </m:r>
                    <m:r>
                      <a:rPr lang="en-US" altLang="zh-TW" sz="2400" b="0" i="1" smtClean="0">
                        <a:latin typeface="Cambria Math" panose="02040503050406030204" pitchFamily="18" charset="0"/>
                        <a:ea typeface="ヒラギノ角ゴ Pro W3" pitchFamily="-84" charset="-128"/>
                      </a:rPr>
                      <m:t>=</m:t>
                    </m:r>
                    <m:d>
                      <m:dPr>
                        <m:begChr m:val="["/>
                        <m:endChr m:val="]"/>
                        <m:ctrlPr>
                          <a:rPr lang="en-US" altLang="zh-TW" sz="2400" b="0" i="1" smtClean="0">
                            <a:latin typeface="Cambria Math" panose="02040503050406030204" pitchFamily="18" charset="0"/>
                            <a:ea typeface="ヒラギノ角ゴ Pro W3" pitchFamily="-84" charset="-128"/>
                          </a:rPr>
                        </m:ctrlPr>
                      </m:dPr>
                      <m:e>
                        <m:acc>
                          <m:accPr>
                            <m:chr m:val="̅"/>
                            <m:ctrlPr>
                              <a:rPr lang="en-US" altLang="zh-TW" sz="2400" b="0" i="1" smtClean="0">
                                <a:latin typeface="Cambria Math" panose="02040503050406030204" pitchFamily="18" charset="0"/>
                                <a:ea typeface="ヒラギノ角ゴ Pro W3" pitchFamily="-84" charset="-128"/>
                              </a:rPr>
                            </m:ctrlPr>
                          </m:accPr>
                          <m:e>
                            <m:r>
                              <a:rPr lang="en-US" altLang="zh-TW" sz="2400" b="0" i="1" smtClean="0">
                                <a:latin typeface="Cambria Math" panose="02040503050406030204" pitchFamily="18" charset="0"/>
                                <a:ea typeface="ヒラギノ角ゴ Pro W3" pitchFamily="-84" charset="-128"/>
                              </a:rPr>
                              <m:t>𝐶</m:t>
                            </m:r>
                          </m:e>
                        </m:acc>
                        <m:r>
                          <a:rPr lang="en-US" altLang="zh-TW" sz="2400" b="0" i="1" smtClean="0">
                            <a:latin typeface="Cambria Math" panose="02040503050406030204" pitchFamily="18" charset="0"/>
                            <a:ea typeface="ヒラギノ角ゴ Pro W3" pitchFamily="-84" charset="-128"/>
                          </a:rPr>
                          <m:t>+</m:t>
                        </m:r>
                        <m:acc>
                          <m:accPr>
                            <m:chr m:val="̅"/>
                            <m:ctrlPr>
                              <a:rPr lang="en-US" altLang="zh-TW" sz="2400" b="0" i="1" smtClean="0">
                                <a:latin typeface="Cambria Math" panose="02040503050406030204" pitchFamily="18" charset="0"/>
                                <a:ea typeface="ヒラギノ角ゴ Pro W3" pitchFamily="-84" charset="-128"/>
                              </a:rPr>
                            </m:ctrlPr>
                          </m:accPr>
                          <m:e>
                            <m:r>
                              <a:rPr lang="en-US" altLang="zh-TW" sz="2400" b="0" i="1" smtClean="0">
                                <a:latin typeface="Cambria Math" panose="02040503050406030204" pitchFamily="18" charset="0"/>
                                <a:ea typeface="ヒラギノ角ゴ Pro W3" pitchFamily="-84" charset="-128"/>
                              </a:rPr>
                              <m:t>𝐼</m:t>
                            </m:r>
                          </m:e>
                        </m:acc>
                        <m:r>
                          <a:rPr lang="en-US" altLang="zh-TW" sz="2400" b="0" i="1" smtClean="0">
                            <a:latin typeface="Cambria Math" panose="02040503050406030204" pitchFamily="18" charset="0"/>
                            <a:ea typeface="ヒラギノ角ゴ Pro W3" pitchFamily="-84" charset="-128"/>
                          </a:rPr>
                          <m:t>−</m:t>
                        </m:r>
                        <m:r>
                          <a:rPr lang="en-US" altLang="zh-TW" sz="2400" b="0" i="1" smtClean="0">
                            <a:latin typeface="Cambria Math" panose="02040503050406030204" pitchFamily="18" charset="0"/>
                            <a:ea typeface="ヒラギノ角ゴ Pro W3" pitchFamily="-84" charset="-128"/>
                          </a:rPr>
                          <m:t>𝑑</m:t>
                        </m:r>
                        <m:acc>
                          <m:accPr>
                            <m:chr m:val="̅"/>
                            <m:ctrlPr>
                              <a:rPr lang="en-US" altLang="zh-TW" sz="2400" b="0" i="1" smtClean="0">
                                <a:latin typeface="Cambria Math" panose="02040503050406030204" pitchFamily="18" charset="0"/>
                                <a:ea typeface="ヒラギノ角ゴ Pro W3" pitchFamily="-84" charset="-128"/>
                              </a:rPr>
                            </m:ctrlPr>
                          </m:accPr>
                          <m:e>
                            <m:r>
                              <a:rPr lang="en-US" altLang="zh-TW" sz="2400" b="0" i="1" smtClean="0">
                                <a:latin typeface="Cambria Math" panose="02040503050406030204" pitchFamily="18" charset="0"/>
                                <a:ea typeface="ヒラギノ角ゴ Pro W3" pitchFamily="-84" charset="-128"/>
                              </a:rPr>
                              <m:t>𝑓</m:t>
                            </m:r>
                          </m:e>
                        </m:acc>
                        <m:r>
                          <a:rPr lang="en-US" altLang="zh-TW" sz="2400" b="0" i="1" smtClean="0">
                            <a:latin typeface="Cambria Math" panose="02040503050406030204" pitchFamily="18" charset="0"/>
                            <a:ea typeface="ヒラギノ角ゴ Pro W3" pitchFamily="-84" charset="-128"/>
                          </a:rPr>
                          <m:t>+</m:t>
                        </m:r>
                        <m:acc>
                          <m:accPr>
                            <m:chr m:val="̅"/>
                            <m:ctrlPr>
                              <a:rPr lang="en-US" altLang="zh-TW" sz="2400" b="0" i="1" smtClean="0">
                                <a:latin typeface="Cambria Math" panose="02040503050406030204" pitchFamily="18" charset="0"/>
                                <a:ea typeface="ヒラギノ角ゴ Pro W3" pitchFamily="-84" charset="-128"/>
                              </a:rPr>
                            </m:ctrlPr>
                          </m:accPr>
                          <m:e>
                            <m:r>
                              <a:rPr lang="en-US" altLang="zh-TW" sz="2400" b="0" i="1" smtClean="0">
                                <a:latin typeface="Cambria Math" panose="02040503050406030204" pitchFamily="18" charset="0"/>
                                <a:ea typeface="ヒラギノ角ゴ Pro W3" pitchFamily="-84" charset="-128"/>
                              </a:rPr>
                              <m:t>𝐺</m:t>
                            </m:r>
                          </m:e>
                        </m:acc>
                        <m:r>
                          <a:rPr lang="en-US" altLang="zh-TW" sz="2400" b="0" i="1" smtClean="0">
                            <a:latin typeface="Cambria Math" panose="02040503050406030204" pitchFamily="18" charset="0"/>
                            <a:ea typeface="ヒラギノ角ゴ Pro W3" pitchFamily="-84" charset="-128"/>
                          </a:rPr>
                          <m:t>+</m:t>
                        </m:r>
                        <m:acc>
                          <m:accPr>
                            <m:chr m:val="̅"/>
                            <m:ctrlPr>
                              <a:rPr lang="en-US" altLang="zh-TW" sz="2400" b="0" i="1" smtClean="0">
                                <a:latin typeface="Cambria Math" panose="02040503050406030204" pitchFamily="18" charset="0"/>
                                <a:ea typeface="ヒラギノ角ゴ Pro W3" pitchFamily="-84" charset="-128"/>
                              </a:rPr>
                            </m:ctrlPr>
                          </m:accPr>
                          <m:e>
                            <m:r>
                              <a:rPr lang="en-US" altLang="zh-TW" sz="2400" b="0" i="1" smtClean="0">
                                <a:latin typeface="Cambria Math" panose="02040503050406030204" pitchFamily="18" charset="0"/>
                                <a:ea typeface="ヒラギノ角ゴ Pro W3" pitchFamily="-84" charset="-128"/>
                              </a:rPr>
                              <m:t>𝑁𝑋</m:t>
                            </m:r>
                          </m:e>
                        </m:acc>
                        <m:r>
                          <a:rPr lang="en-US" altLang="zh-TW" sz="2400" b="0" i="1" smtClean="0">
                            <a:latin typeface="Cambria Math" panose="02040503050406030204" pitchFamily="18" charset="0"/>
                            <a:ea typeface="ヒラギノ角ゴ Pro W3" pitchFamily="-84" charset="-128"/>
                          </a:rPr>
                          <m:t>−</m:t>
                        </m:r>
                        <m:r>
                          <a:rPr lang="en-US" altLang="zh-TW" sz="2400" b="0" i="1" smtClean="0">
                            <a:latin typeface="Cambria Math" panose="02040503050406030204" pitchFamily="18" charset="0"/>
                            <a:ea typeface="ヒラギノ角ゴ Pro W3" pitchFamily="-84" charset="-128"/>
                          </a:rPr>
                          <m:t>𝑚𝑝𝑐</m:t>
                        </m:r>
                        <m:r>
                          <a:rPr lang="en-US" altLang="zh-TW" sz="2400" i="1">
                            <a:latin typeface="Cambria Math" panose="02040503050406030204" pitchFamily="18" charset="0"/>
                            <a:ea typeface="Cambria Math" panose="02040503050406030204" pitchFamily="18" charset="0"/>
                          </a:rPr>
                          <m:t>∙</m:t>
                        </m:r>
                        <m:acc>
                          <m:accPr>
                            <m:chr m:val="̅"/>
                            <m:ctrlPr>
                              <a:rPr lang="en-US" altLang="zh-TW" sz="2400" b="0" i="1" smtClean="0">
                                <a:latin typeface="Cambria Math" panose="02040503050406030204" pitchFamily="18" charset="0"/>
                                <a:ea typeface="Cambria Math" panose="02040503050406030204" pitchFamily="18" charset="0"/>
                              </a:rPr>
                            </m:ctrlPr>
                          </m:accPr>
                          <m:e>
                            <m:r>
                              <a:rPr lang="en-US" altLang="zh-TW" sz="2400" b="0" i="1" smtClean="0">
                                <a:latin typeface="Cambria Math" panose="02040503050406030204" pitchFamily="18" charset="0"/>
                                <a:ea typeface="Cambria Math" panose="02040503050406030204" pitchFamily="18" charset="0"/>
                              </a:rPr>
                              <m:t>𝑇</m:t>
                            </m:r>
                          </m:e>
                        </m:acc>
                      </m:e>
                    </m:d>
                    <m:r>
                      <a:rPr lang="en-US" altLang="zh-TW" sz="2400" b="0" i="1" smtClean="0">
                        <a:latin typeface="Cambria Math" panose="02040503050406030204" pitchFamily="18" charset="0"/>
                        <a:ea typeface="Cambria Math" panose="02040503050406030204" pitchFamily="18" charset="0"/>
                      </a:rPr>
                      <m:t>×</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1</m:t>
                        </m:r>
                      </m:num>
                      <m:den>
                        <m:r>
                          <a:rPr lang="en-US" altLang="zh-TW" sz="2400" b="0" i="1" smtClean="0">
                            <a:latin typeface="Cambria Math" panose="02040503050406030204" pitchFamily="18" charset="0"/>
                            <a:ea typeface="Cambria Math" panose="02040503050406030204" pitchFamily="18" charset="0"/>
                          </a:rPr>
                          <m:t>1−</m:t>
                        </m:r>
                        <m:r>
                          <a:rPr lang="en-US" altLang="zh-TW" sz="2400" b="0" i="1" smtClean="0">
                            <a:latin typeface="Cambria Math" panose="02040503050406030204" pitchFamily="18" charset="0"/>
                            <a:ea typeface="Cambria Math" panose="02040503050406030204" pitchFamily="18" charset="0"/>
                          </a:rPr>
                          <m:t>𝑚𝑝𝑐</m:t>
                        </m:r>
                      </m:den>
                    </m:f>
                    <m:r>
                      <a:rPr lang="en-US" altLang="zh-TW" sz="2400" b="0" i="1" smtClean="0">
                        <a:latin typeface="Cambria Math" panose="02040503050406030204" pitchFamily="18" charset="0"/>
                        <a:ea typeface="Cambria Math" panose="02040503050406030204" pitchFamily="18" charset="0"/>
                      </a:rPr>
                      <m:t>−</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𝑑</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𝑥</m:t>
                        </m:r>
                      </m:num>
                      <m:den>
                        <m:r>
                          <a:rPr lang="en-US" altLang="zh-TW" sz="2400" b="0" i="1" smtClean="0">
                            <a:latin typeface="Cambria Math" panose="02040503050406030204" pitchFamily="18" charset="0"/>
                            <a:ea typeface="Cambria Math" panose="02040503050406030204" pitchFamily="18" charset="0"/>
                          </a:rPr>
                          <m:t>1−</m:t>
                        </m:r>
                        <m:r>
                          <a:rPr lang="en-US" altLang="zh-TW" sz="2400" b="0" i="1" smtClean="0">
                            <a:latin typeface="Cambria Math" panose="02040503050406030204" pitchFamily="18" charset="0"/>
                            <a:ea typeface="Cambria Math" panose="02040503050406030204" pitchFamily="18" charset="0"/>
                          </a:rPr>
                          <m:t>𝑚𝑝𝑐</m:t>
                        </m:r>
                      </m:den>
                    </m:f>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𝑟</m:t>
                    </m:r>
                  </m:oMath>
                </a14:m>
                <a:endParaRPr lang="en-US" altLang="zh-TW" sz="2400" b="0" dirty="0" smtClean="0">
                  <a:ea typeface="Cambria Math" panose="02040503050406030204" pitchFamily="18" charset="0"/>
                </a:endParaRPr>
              </a:p>
              <a:p>
                <a:pPr marL="0" indent="0" eaLnBrk="1" hangingPunct="1">
                  <a:buNone/>
                </a:pPr>
                <a:r>
                  <a:rPr lang="en-US" altLang="zh-TW" sz="2400" b="0" dirty="0" smtClean="0">
                    <a:ea typeface="Cambria Math" panose="02040503050406030204" pitchFamily="18" charset="0"/>
                  </a:rPr>
                  <a:t>MP: </a:t>
                </a:r>
                <a14:m>
                  <m:oMath xmlns:m="http://schemas.openxmlformats.org/officeDocument/2006/math">
                    <m:r>
                      <a:rPr lang="en-US" altLang="zh-TW" sz="2400" b="0" i="1" smtClean="0">
                        <a:latin typeface="Cambria Math" panose="02040503050406030204" pitchFamily="18" charset="0"/>
                        <a:ea typeface="Cambria Math" panose="02040503050406030204" pitchFamily="18" charset="0"/>
                      </a:rPr>
                      <m:t>𝑟</m:t>
                    </m:r>
                    <m:r>
                      <a:rPr lang="en-US" altLang="zh-TW" sz="2400" b="0" i="1" smtClean="0">
                        <a:latin typeface="Cambria Math" panose="02040503050406030204" pitchFamily="18" charset="0"/>
                        <a:ea typeface="Cambria Math" panose="02040503050406030204" pitchFamily="18" charset="0"/>
                      </a:rPr>
                      <m:t>=</m:t>
                    </m:r>
                    <m:acc>
                      <m:accPr>
                        <m:chr m:val="̅"/>
                        <m:ctrlPr>
                          <a:rPr lang="en-US" altLang="zh-TW" sz="2400" b="0" i="1" smtClean="0">
                            <a:latin typeface="Cambria Math" panose="02040503050406030204" pitchFamily="18" charset="0"/>
                            <a:ea typeface="Cambria Math" panose="02040503050406030204" pitchFamily="18" charset="0"/>
                          </a:rPr>
                        </m:ctrlPr>
                      </m:accPr>
                      <m:e>
                        <m:r>
                          <a:rPr lang="en-US" altLang="zh-TW" sz="2400" b="0" i="1" smtClean="0">
                            <a:latin typeface="Cambria Math" panose="02040503050406030204" pitchFamily="18" charset="0"/>
                            <a:ea typeface="Cambria Math" panose="02040503050406030204" pitchFamily="18" charset="0"/>
                          </a:rPr>
                          <m:t>𝑟</m:t>
                        </m:r>
                      </m:e>
                    </m:acc>
                    <m:r>
                      <a:rPr lang="en-US" altLang="zh-TW" sz="2400" b="0" i="1" smtClean="0">
                        <a:latin typeface="Cambria Math" panose="02040503050406030204" pitchFamily="18" charset="0"/>
                        <a:ea typeface="Cambria Math" panose="02040503050406030204" pitchFamily="18" charset="0"/>
                      </a:rPr>
                      <m:t>+</m:t>
                    </m:r>
                    <m:r>
                      <a:rPr lang="zh-TW" altLang="en-US" sz="2400" b="0" i="1" smtClean="0">
                        <a:latin typeface="Cambria Math" panose="02040503050406030204" pitchFamily="18" charset="0"/>
                        <a:ea typeface="Cambria Math" panose="02040503050406030204" pitchFamily="18" charset="0"/>
                      </a:rPr>
                      <m:t>𝜆𝜋</m:t>
                    </m:r>
                  </m:oMath>
                </a14:m>
                <a:endParaRPr lang="en-US" altLang="zh-TW" sz="2400" dirty="0" smtClean="0">
                  <a:ea typeface="ヒラギノ角ゴ Pro W3" pitchFamily="-84" charset="-128"/>
                </a:endParaRPr>
              </a:p>
              <a:p>
                <a:pPr eaLnBrk="1" hangingPunct="1"/>
                <a:r>
                  <a:rPr lang="en-US" altLang="zh-TW" dirty="0" smtClean="0">
                    <a:ea typeface="ヒラギノ角ゴ Pro W3" pitchFamily="-84" charset="-128"/>
                  </a:rPr>
                  <a:t>Algebraic manipulation gives the AD curve: </a:t>
                </a:r>
              </a:p>
              <a:p>
                <a:pPr marL="0" indent="0" eaLnBrk="1" hangingPunct="1">
                  <a:buNone/>
                </a:pPr>
                <a:r>
                  <a:rPr lang="en-US" altLang="zh-TW" sz="2600" b="0" dirty="0" smtClean="0">
                    <a:ea typeface="ヒラギノ角ゴ Pro W3" pitchFamily="-84" charset="-128"/>
                  </a:rPr>
                  <a:t> </a:t>
                </a:r>
                <a14:m>
                  <m:oMath xmlns:m="http://schemas.openxmlformats.org/officeDocument/2006/math">
                    <m:r>
                      <a:rPr lang="en-US" altLang="zh-TW" sz="2600" b="0" i="1" smtClean="0">
                        <a:latin typeface="Cambria Math" panose="02040503050406030204" pitchFamily="18" charset="0"/>
                        <a:ea typeface="ヒラギノ角ゴ Pro W3" pitchFamily="-84" charset="-128"/>
                      </a:rPr>
                      <m:t>𝑌</m:t>
                    </m:r>
                    <m:r>
                      <a:rPr lang="en-US" altLang="zh-TW" sz="2600" b="0" i="1" smtClean="0">
                        <a:latin typeface="Cambria Math" panose="02040503050406030204" pitchFamily="18" charset="0"/>
                        <a:ea typeface="ヒラギノ角ゴ Pro W3" pitchFamily="-84" charset="-128"/>
                      </a:rPr>
                      <m:t>=</m:t>
                    </m:r>
                    <m:d>
                      <m:dPr>
                        <m:begChr m:val="["/>
                        <m:endChr m:val="]"/>
                        <m:ctrlPr>
                          <a:rPr lang="en-US" altLang="zh-TW" sz="2600" i="1">
                            <a:latin typeface="Cambria Math" panose="02040503050406030204" pitchFamily="18" charset="0"/>
                            <a:ea typeface="ヒラギノ角ゴ Pro W3" pitchFamily="-84" charset="-128"/>
                          </a:rPr>
                        </m:ctrlPr>
                      </m:dPr>
                      <m:e>
                        <m:acc>
                          <m:accPr>
                            <m:chr m:val="̅"/>
                            <m:ctrlPr>
                              <a:rPr lang="en-US" altLang="zh-TW" sz="2600" i="1">
                                <a:latin typeface="Cambria Math" panose="02040503050406030204" pitchFamily="18" charset="0"/>
                                <a:ea typeface="ヒラギノ角ゴ Pro W3" pitchFamily="-84" charset="-128"/>
                              </a:rPr>
                            </m:ctrlPr>
                          </m:accPr>
                          <m:e>
                            <m:r>
                              <a:rPr lang="en-US" altLang="zh-TW" sz="2600" i="1">
                                <a:latin typeface="Cambria Math" panose="02040503050406030204" pitchFamily="18" charset="0"/>
                                <a:ea typeface="ヒラギノ角ゴ Pro W3" pitchFamily="-84" charset="-128"/>
                              </a:rPr>
                              <m:t>𝐶</m:t>
                            </m:r>
                          </m:e>
                        </m:acc>
                        <m:r>
                          <a:rPr lang="en-US" altLang="zh-TW" sz="2600" i="1">
                            <a:latin typeface="Cambria Math" panose="02040503050406030204" pitchFamily="18" charset="0"/>
                            <a:ea typeface="ヒラギノ角ゴ Pro W3" pitchFamily="-84" charset="-128"/>
                          </a:rPr>
                          <m:t>+</m:t>
                        </m:r>
                        <m:acc>
                          <m:accPr>
                            <m:chr m:val="̅"/>
                            <m:ctrlPr>
                              <a:rPr lang="en-US" altLang="zh-TW" sz="2600" i="1">
                                <a:latin typeface="Cambria Math" panose="02040503050406030204" pitchFamily="18" charset="0"/>
                                <a:ea typeface="ヒラギノ角ゴ Pro W3" pitchFamily="-84" charset="-128"/>
                              </a:rPr>
                            </m:ctrlPr>
                          </m:accPr>
                          <m:e>
                            <m:r>
                              <a:rPr lang="en-US" altLang="zh-TW" sz="2600" i="1">
                                <a:latin typeface="Cambria Math" panose="02040503050406030204" pitchFamily="18" charset="0"/>
                                <a:ea typeface="ヒラギノ角ゴ Pro W3" pitchFamily="-84" charset="-128"/>
                              </a:rPr>
                              <m:t>𝐼</m:t>
                            </m:r>
                          </m:e>
                        </m:acc>
                        <m:r>
                          <a:rPr lang="en-US" altLang="zh-TW" sz="2600" i="1">
                            <a:latin typeface="Cambria Math" panose="02040503050406030204" pitchFamily="18" charset="0"/>
                            <a:ea typeface="ヒラギノ角ゴ Pro W3" pitchFamily="-84" charset="-128"/>
                          </a:rPr>
                          <m:t>−</m:t>
                        </m:r>
                        <m:r>
                          <a:rPr lang="en-US" altLang="zh-TW" sz="2600" i="1">
                            <a:latin typeface="Cambria Math" panose="02040503050406030204" pitchFamily="18" charset="0"/>
                            <a:ea typeface="ヒラギノ角ゴ Pro W3" pitchFamily="-84" charset="-128"/>
                          </a:rPr>
                          <m:t>𝑑</m:t>
                        </m:r>
                        <m:acc>
                          <m:accPr>
                            <m:chr m:val="̅"/>
                            <m:ctrlPr>
                              <a:rPr lang="en-US" altLang="zh-TW" sz="2600" i="1">
                                <a:latin typeface="Cambria Math" panose="02040503050406030204" pitchFamily="18" charset="0"/>
                                <a:ea typeface="ヒラギノ角ゴ Pro W3" pitchFamily="-84" charset="-128"/>
                              </a:rPr>
                            </m:ctrlPr>
                          </m:accPr>
                          <m:e>
                            <m:r>
                              <a:rPr lang="en-US" altLang="zh-TW" sz="2600" i="1">
                                <a:latin typeface="Cambria Math" panose="02040503050406030204" pitchFamily="18" charset="0"/>
                                <a:ea typeface="ヒラギノ角ゴ Pro W3" pitchFamily="-84" charset="-128"/>
                              </a:rPr>
                              <m:t>𝑓</m:t>
                            </m:r>
                          </m:e>
                        </m:acc>
                        <m:r>
                          <a:rPr lang="en-US" altLang="zh-TW" sz="2600" i="1">
                            <a:latin typeface="Cambria Math" panose="02040503050406030204" pitchFamily="18" charset="0"/>
                            <a:ea typeface="ヒラギノ角ゴ Pro W3" pitchFamily="-84" charset="-128"/>
                          </a:rPr>
                          <m:t>+</m:t>
                        </m:r>
                        <m:acc>
                          <m:accPr>
                            <m:chr m:val="̅"/>
                            <m:ctrlPr>
                              <a:rPr lang="en-US" altLang="zh-TW" sz="2600" i="1">
                                <a:latin typeface="Cambria Math" panose="02040503050406030204" pitchFamily="18" charset="0"/>
                                <a:ea typeface="ヒラギノ角ゴ Pro W3" pitchFamily="-84" charset="-128"/>
                              </a:rPr>
                            </m:ctrlPr>
                          </m:accPr>
                          <m:e>
                            <m:r>
                              <a:rPr lang="en-US" altLang="zh-TW" sz="2600" i="1">
                                <a:latin typeface="Cambria Math" panose="02040503050406030204" pitchFamily="18" charset="0"/>
                                <a:ea typeface="ヒラギノ角ゴ Pro W3" pitchFamily="-84" charset="-128"/>
                              </a:rPr>
                              <m:t>𝐺</m:t>
                            </m:r>
                          </m:e>
                        </m:acc>
                        <m:r>
                          <a:rPr lang="en-US" altLang="zh-TW" sz="2600" i="1">
                            <a:latin typeface="Cambria Math" panose="02040503050406030204" pitchFamily="18" charset="0"/>
                            <a:ea typeface="ヒラギノ角ゴ Pro W3" pitchFamily="-84" charset="-128"/>
                          </a:rPr>
                          <m:t>+</m:t>
                        </m:r>
                        <m:acc>
                          <m:accPr>
                            <m:chr m:val="̅"/>
                            <m:ctrlPr>
                              <a:rPr lang="en-US" altLang="zh-TW" sz="2600" i="1">
                                <a:latin typeface="Cambria Math" panose="02040503050406030204" pitchFamily="18" charset="0"/>
                                <a:ea typeface="ヒラギノ角ゴ Pro W3" pitchFamily="-84" charset="-128"/>
                              </a:rPr>
                            </m:ctrlPr>
                          </m:accPr>
                          <m:e>
                            <m:r>
                              <a:rPr lang="en-US" altLang="zh-TW" sz="2600" i="1">
                                <a:latin typeface="Cambria Math" panose="02040503050406030204" pitchFamily="18" charset="0"/>
                                <a:ea typeface="ヒラギノ角ゴ Pro W3" pitchFamily="-84" charset="-128"/>
                              </a:rPr>
                              <m:t>𝑁𝑋</m:t>
                            </m:r>
                          </m:e>
                        </m:acc>
                        <m:r>
                          <a:rPr lang="en-US" altLang="zh-TW" sz="2600" i="1">
                            <a:latin typeface="Cambria Math" panose="02040503050406030204" pitchFamily="18" charset="0"/>
                            <a:ea typeface="ヒラギノ角ゴ Pro W3" pitchFamily="-84" charset="-128"/>
                          </a:rPr>
                          <m:t>−</m:t>
                        </m:r>
                        <m:r>
                          <a:rPr lang="en-US" altLang="zh-TW" sz="2600" i="1">
                            <a:latin typeface="Cambria Math" panose="02040503050406030204" pitchFamily="18" charset="0"/>
                            <a:ea typeface="ヒラギノ角ゴ Pro W3" pitchFamily="-84" charset="-128"/>
                          </a:rPr>
                          <m:t>𝑚𝑝𝑐</m:t>
                        </m:r>
                        <m:r>
                          <a:rPr lang="en-US" altLang="zh-TW" sz="2600" i="1">
                            <a:latin typeface="Cambria Math" panose="02040503050406030204" pitchFamily="18" charset="0"/>
                            <a:ea typeface="Cambria Math" panose="02040503050406030204" pitchFamily="18" charset="0"/>
                          </a:rPr>
                          <m:t>∙</m:t>
                        </m:r>
                        <m:acc>
                          <m:accPr>
                            <m:chr m:val="̅"/>
                            <m:ctrlPr>
                              <a:rPr lang="en-US" altLang="zh-TW" sz="2600" i="1">
                                <a:latin typeface="Cambria Math" panose="02040503050406030204" pitchFamily="18" charset="0"/>
                                <a:ea typeface="Cambria Math" panose="02040503050406030204" pitchFamily="18" charset="0"/>
                              </a:rPr>
                            </m:ctrlPr>
                          </m:accPr>
                          <m:e>
                            <m:r>
                              <a:rPr lang="en-US" altLang="zh-TW" sz="2600" i="1">
                                <a:latin typeface="Cambria Math" panose="02040503050406030204" pitchFamily="18" charset="0"/>
                                <a:ea typeface="Cambria Math" panose="02040503050406030204" pitchFamily="18" charset="0"/>
                              </a:rPr>
                              <m:t>𝑇</m:t>
                            </m:r>
                          </m:e>
                        </m:acc>
                      </m:e>
                    </m:d>
                    <m:r>
                      <a:rPr lang="en-US" altLang="zh-TW" sz="2600" i="1">
                        <a:latin typeface="Cambria Math" panose="02040503050406030204" pitchFamily="18" charset="0"/>
                        <a:ea typeface="Cambria Math" panose="02040503050406030204" pitchFamily="18" charset="0"/>
                      </a:rPr>
                      <m:t>×</m:t>
                    </m:r>
                    <m:f>
                      <m:fPr>
                        <m:ctrlPr>
                          <a:rPr lang="en-US" altLang="zh-TW" sz="2600" i="1">
                            <a:latin typeface="Cambria Math" panose="02040503050406030204" pitchFamily="18" charset="0"/>
                            <a:ea typeface="Cambria Math" panose="02040503050406030204" pitchFamily="18" charset="0"/>
                          </a:rPr>
                        </m:ctrlPr>
                      </m:fPr>
                      <m:num>
                        <m:r>
                          <a:rPr lang="en-US" altLang="zh-TW" sz="2600" i="1">
                            <a:latin typeface="Cambria Math" panose="02040503050406030204" pitchFamily="18" charset="0"/>
                            <a:ea typeface="Cambria Math" panose="02040503050406030204" pitchFamily="18" charset="0"/>
                          </a:rPr>
                          <m:t>1</m:t>
                        </m:r>
                      </m:num>
                      <m:den>
                        <m:r>
                          <a:rPr lang="en-US" altLang="zh-TW" sz="2600" i="1">
                            <a:latin typeface="Cambria Math" panose="02040503050406030204" pitchFamily="18" charset="0"/>
                            <a:ea typeface="Cambria Math" panose="02040503050406030204" pitchFamily="18" charset="0"/>
                          </a:rPr>
                          <m:t>1−</m:t>
                        </m:r>
                        <m:r>
                          <a:rPr lang="en-US" altLang="zh-TW" sz="2600" i="1">
                            <a:latin typeface="Cambria Math" panose="02040503050406030204" pitchFamily="18" charset="0"/>
                            <a:ea typeface="Cambria Math" panose="02040503050406030204" pitchFamily="18" charset="0"/>
                          </a:rPr>
                          <m:t>𝑚𝑝𝑐</m:t>
                        </m:r>
                      </m:den>
                    </m:f>
                    <m:r>
                      <a:rPr lang="en-US" altLang="zh-TW" sz="2600" b="0" i="0" smtClean="0">
                        <a:latin typeface="Cambria Math" panose="02040503050406030204" pitchFamily="18" charset="0"/>
                        <a:ea typeface="Cambria Math" panose="02040503050406030204" pitchFamily="18" charset="0"/>
                      </a:rPr>
                      <m:t> −</m:t>
                    </m:r>
                    <m:r>
                      <a:rPr lang="en-US" altLang="zh-TW" sz="2600" b="0" i="1" smtClean="0">
                        <a:latin typeface="Cambria Math" panose="02040503050406030204" pitchFamily="18" charset="0"/>
                        <a:ea typeface="Cambria Math" panose="02040503050406030204" pitchFamily="18" charset="0"/>
                      </a:rPr>
                      <m:t>  </m:t>
                    </m:r>
                    <m:f>
                      <m:fPr>
                        <m:ctrlPr>
                          <a:rPr lang="en-US" altLang="zh-TW" sz="2600" i="1">
                            <a:latin typeface="Cambria Math" panose="02040503050406030204" pitchFamily="18" charset="0"/>
                            <a:ea typeface="Cambria Math" panose="02040503050406030204" pitchFamily="18" charset="0"/>
                          </a:rPr>
                        </m:ctrlPr>
                      </m:fPr>
                      <m:num>
                        <m:r>
                          <a:rPr lang="en-US" altLang="zh-TW" sz="2600" i="1">
                            <a:latin typeface="Cambria Math" panose="02040503050406030204" pitchFamily="18" charset="0"/>
                            <a:ea typeface="Cambria Math" panose="02040503050406030204" pitchFamily="18" charset="0"/>
                          </a:rPr>
                          <m:t>𝑑</m:t>
                        </m:r>
                        <m:r>
                          <a:rPr lang="en-US" altLang="zh-TW" sz="2600" i="1">
                            <a:latin typeface="Cambria Math" panose="02040503050406030204" pitchFamily="18" charset="0"/>
                            <a:ea typeface="Cambria Math" panose="02040503050406030204" pitchFamily="18" charset="0"/>
                          </a:rPr>
                          <m:t>+</m:t>
                        </m:r>
                        <m:r>
                          <a:rPr lang="en-US" altLang="zh-TW" sz="2600" i="1">
                            <a:latin typeface="Cambria Math" panose="02040503050406030204" pitchFamily="18" charset="0"/>
                            <a:ea typeface="Cambria Math" panose="02040503050406030204" pitchFamily="18" charset="0"/>
                          </a:rPr>
                          <m:t>𝑥</m:t>
                        </m:r>
                      </m:num>
                      <m:den>
                        <m:r>
                          <a:rPr lang="en-US" altLang="zh-TW" sz="2600" i="1">
                            <a:latin typeface="Cambria Math" panose="02040503050406030204" pitchFamily="18" charset="0"/>
                            <a:ea typeface="Cambria Math" panose="02040503050406030204" pitchFamily="18" charset="0"/>
                          </a:rPr>
                          <m:t>1−</m:t>
                        </m:r>
                        <m:r>
                          <a:rPr lang="en-US" altLang="zh-TW" sz="2600" i="1">
                            <a:latin typeface="Cambria Math" panose="02040503050406030204" pitchFamily="18" charset="0"/>
                            <a:ea typeface="Cambria Math" panose="02040503050406030204" pitchFamily="18" charset="0"/>
                          </a:rPr>
                          <m:t>𝑚𝑝𝑐</m:t>
                        </m:r>
                      </m:den>
                    </m:f>
                    <m:r>
                      <a:rPr lang="en-US" altLang="zh-TW" sz="2600" i="1">
                        <a:latin typeface="Cambria Math" panose="02040503050406030204" pitchFamily="18" charset="0"/>
                        <a:ea typeface="Cambria Math" panose="02040503050406030204" pitchFamily="18" charset="0"/>
                      </a:rPr>
                      <m:t>×</m:t>
                    </m:r>
                    <m:d>
                      <m:dPr>
                        <m:ctrlPr>
                          <a:rPr lang="en-US" altLang="zh-TW" sz="2600" i="1" smtClean="0">
                            <a:latin typeface="Cambria Math" panose="02040503050406030204" pitchFamily="18" charset="0"/>
                            <a:ea typeface="Cambria Math" panose="02040503050406030204" pitchFamily="18" charset="0"/>
                          </a:rPr>
                        </m:ctrlPr>
                      </m:dPr>
                      <m:e>
                        <m:acc>
                          <m:accPr>
                            <m:chr m:val="̅"/>
                            <m:ctrlPr>
                              <a:rPr lang="en-US" altLang="zh-TW" sz="2600" i="1">
                                <a:latin typeface="Cambria Math" panose="02040503050406030204" pitchFamily="18" charset="0"/>
                                <a:ea typeface="Cambria Math" panose="02040503050406030204" pitchFamily="18" charset="0"/>
                              </a:rPr>
                            </m:ctrlPr>
                          </m:accPr>
                          <m:e>
                            <m:r>
                              <a:rPr lang="en-US" altLang="zh-TW" sz="2600" i="1">
                                <a:latin typeface="Cambria Math" panose="02040503050406030204" pitchFamily="18" charset="0"/>
                                <a:ea typeface="Cambria Math" panose="02040503050406030204" pitchFamily="18" charset="0"/>
                              </a:rPr>
                              <m:t>𝑟</m:t>
                            </m:r>
                          </m:e>
                        </m:acc>
                        <m:r>
                          <a:rPr lang="en-US" altLang="zh-TW" sz="2600" i="1">
                            <a:latin typeface="Cambria Math" panose="02040503050406030204" pitchFamily="18" charset="0"/>
                            <a:ea typeface="Cambria Math" panose="02040503050406030204" pitchFamily="18" charset="0"/>
                          </a:rPr>
                          <m:t>+</m:t>
                        </m:r>
                        <m:r>
                          <a:rPr lang="zh-TW" altLang="en-US" sz="2600" i="1">
                            <a:latin typeface="Cambria Math" panose="02040503050406030204" pitchFamily="18" charset="0"/>
                            <a:ea typeface="Cambria Math" panose="02040503050406030204" pitchFamily="18" charset="0"/>
                          </a:rPr>
                          <m:t>𝜆𝜋</m:t>
                        </m:r>
                      </m:e>
                    </m:d>
                  </m:oMath>
                </a14:m>
                <a:endParaRPr lang="en-US" altLang="zh-TW" dirty="0" smtClean="0">
                  <a:ea typeface="ヒラギノ角ゴ Pro W3" pitchFamily="-84" charset="-128"/>
                </a:endParaRPr>
              </a:p>
              <a:p>
                <a:pPr eaLnBrk="1" hangingPunct="1"/>
                <a:r>
                  <a:rPr lang="en-US" altLang="zh-TW" dirty="0">
                    <a:ea typeface="ヒラギノ角ゴ Pro W3" pitchFamily="-84" charset="-128"/>
                  </a:rPr>
                  <a:t>What factors affect the slope of the aggregate demand curve?</a:t>
                </a:r>
              </a:p>
            </p:txBody>
          </p:sp>
        </mc:Choice>
        <mc:Fallback>
          <p:sp>
            <p:nvSpPr>
              <p:cNvPr id="4" name="Rectangle 3"/>
              <p:cNvSpPr>
                <a:spLocks noGrp="1" noRot="1" noChangeAspect="1" noMove="1" noResize="1" noEditPoints="1" noAdjustHandles="1" noChangeArrowheads="1" noChangeShapeType="1" noTextEdit="1"/>
              </p:cNvSpPr>
              <p:nvPr>
                <p:ph idx="1"/>
              </p:nvPr>
            </p:nvSpPr>
            <p:spPr>
              <a:blipFill>
                <a:blip r:embed="rId2"/>
                <a:stretch>
                  <a:fillRect l="-2222" t="-2022" b="-512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913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5 Shift in the </a:t>
            </a:r>
            <a:r>
              <a:rPr lang="en-US" altLang="ja-JP" i="1" dirty="0">
                <a:ea typeface="ＭＳ Ｐゴシック" charset="-128"/>
              </a:rPr>
              <a:t>AD</a:t>
            </a:r>
            <a:r>
              <a:rPr lang="en-US" altLang="ja-JP" dirty="0">
                <a:ea typeface="ＭＳ Ｐゴシック" charset="-128"/>
              </a:rPr>
              <a:t> </a:t>
            </a:r>
            <a:r>
              <a:rPr lang="en-US" altLang="ja-JP">
                <a:ea typeface="ＭＳ Ｐゴシック" charset="-128"/>
              </a:rPr>
              <a:t>Curve </a:t>
            </a:r>
            <a:r>
              <a:rPr lang="en-US" altLang="ja-JP" smtClean="0">
                <a:ea typeface="ＭＳ Ｐゴシック" charset="-128"/>
              </a:rPr>
              <a:t>from </a:t>
            </a:r>
            <a:r>
              <a:rPr lang="en-US" altLang="ja-JP" dirty="0">
                <a:ea typeface="ＭＳ Ｐゴシック" charset="-128"/>
              </a:rPr>
              <a:t>Shifts in the </a:t>
            </a:r>
            <a:r>
              <a:rPr lang="en-US" altLang="ja-JP" i="1" dirty="0">
                <a:ea typeface="ＭＳ Ｐゴシック" charset="-128"/>
              </a:rPr>
              <a:t>IS</a:t>
            </a:r>
            <a:r>
              <a:rPr lang="en-US" altLang="ja-JP" dirty="0">
                <a:ea typeface="ＭＳ Ｐゴシック" charset="-128"/>
              </a:rPr>
              <a:t> Curve</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82713"/>
            <a:ext cx="42195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79550"/>
            <a:ext cx="421957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799" y="3962400"/>
            <a:ext cx="42195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616940"/>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Factors That Shift the Aggregate Demand Curve </a:t>
            </a:r>
            <a:endParaRPr lang="en-US" dirty="0"/>
          </a:p>
        </p:txBody>
      </p:sp>
      <p:sp>
        <p:nvSpPr>
          <p:cNvPr id="3" name="Content Placeholder 2"/>
          <p:cNvSpPr>
            <a:spLocks noGrp="1"/>
          </p:cNvSpPr>
          <p:nvPr>
            <p:ph idx="1"/>
          </p:nvPr>
        </p:nvSpPr>
        <p:spPr/>
        <p:txBody>
          <a:bodyPr/>
          <a:lstStyle/>
          <a:p>
            <a:r>
              <a:rPr lang="en-US" dirty="0">
                <a:ea typeface="ヒラギノ角ゴ Pro W3" charset="-128"/>
              </a:rPr>
              <a:t>Shifts in the </a:t>
            </a:r>
            <a:r>
              <a:rPr lang="en-US" i="1" dirty="0">
                <a:ea typeface="ヒラギノ角ゴ Pro W3" charset="-128"/>
              </a:rPr>
              <a:t>MP</a:t>
            </a:r>
            <a:r>
              <a:rPr lang="en-US" dirty="0">
                <a:ea typeface="ヒラギノ角ゴ Pro W3" charset="-128"/>
              </a:rPr>
              <a:t> curve</a:t>
            </a:r>
          </a:p>
          <a:p>
            <a:pPr lvl="1"/>
            <a:r>
              <a:rPr lang="en-US" dirty="0">
                <a:ea typeface="ヒラギノ角ゴ Pro W3" charset="-128"/>
              </a:rPr>
              <a:t>An autonomous tightening of monetary policy, that is a rise in real interest rate at any given inflation rate, shifts the aggregate demand curve to the </a:t>
            </a:r>
            <a:r>
              <a:rPr lang="en-US" dirty="0" smtClean="0">
                <a:ea typeface="ヒラギノ角ゴ Pro W3" charset="-128"/>
              </a:rPr>
              <a:t>left </a:t>
            </a:r>
            <a:endParaRPr lang="en-US" dirty="0">
              <a:ea typeface="ヒラギノ角ゴ Pro W3" charset="-128"/>
            </a:endParaRPr>
          </a:p>
          <a:p>
            <a:pPr lvl="1"/>
            <a:r>
              <a:rPr lang="en-US" dirty="0">
                <a:ea typeface="ヒラギノ角ゴ Pro W3" charset="-128"/>
              </a:rPr>
              <a:t>Similarly, an autonomous easing of monetary policy shifts the aggregate demand curve to the </a:t>
            </a:r>
            <a:r>
              <a:rPr lang="en-US" dirty="0" smtClean="0">
                <a:ea typeface="ヒラギノ角ゴ Pro W3" charset="-128"/>
              </a:rPr>
              <a:t>right</a:t>
            </a:r>
            <a:endParaRPr lang="en-US" dirty="0">
              <a:ea typeface="ヒラギノ角ゴ Pro W3" charset="-128"/>
            </a:endParaRPr>
          </a:p>
        </p:txBody>
      </p:sp>
    </p:spTree>
    <p:extLst>
      <p:ext uri="{BB962C8B-B14F-4D97-AF65-F5344CB8AC3E}">
        <p14:creationId xmlns:p14="http://schemas.microsoft.com/office/powerpoint/2010/main" val="60951729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6</a:t>
            </a:r>
            <a:r>
              <a:rPr lang="en-US" altLang="ja-JP" b="0" dirty="0">
                <a:ea typeface="ＭＳ Ｐゴシック" charset="-128"/>
              </a:rPr>
              <a:t> </a:t>
            </a:r>
            <a:r>
              <a:rPr lang="en-US" altLang="ja-JP" dirty="0">
                <a:ea typeface="ＭＳ Ｐゴシック" charset="-128"/>
              </a:rPr>
              <a:t>Shift in the </a:t>
            </a:r>
            <a:r>
              <a:rPr lang="en-US" altLang="ja-JP" i="1" dirty="0">
                <a:ea typeface="ＭＳ Ｐゴシック" charset="-128"/>
              </a:rPr>
              <a:t>AD</a:t>
            </a:r>
            <a:r>
              <a:rPr lang="en-US" altLang="ja-JP" dirty="0">
                <a:ea typeface="ＭＳ Ｐゴシック" charset="-128"/>
              </a:rPr>
              <a:t> Curve from Autonomous Monetary Policy </a:t>
            </a:r>
            <a:r>
              <a:rPr lang="en-US" altLang="ja-JP" dirty="0" smtClean="0">
                <a:ea typeface="ＭＳ Ｐゴシック" charset="-128"/>
              </a:rPr>
              <a:t>Tightening</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1313"/>
            <a:ext cx="40782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2488" y="1600200"/>
            <a:ext cx="40497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3912" y="4114800"/>
            <a:ext cx="4078288"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24199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Preview</a:t>
            </a:r>
            <a:endParaRPr lang="en-US" dirty="0"/>
          </a:p>
        </p:txBody>
      </p:sp>
      <p:sp>
        <p:nvSpPr>
          <p:cNvPr id="3" name="Content Placeholder 2"/>
          <p:cNvSpPr>
            <a:spLocks noGrp="1"/>
          </p:cNvSpPr>
          <p:nvPr>
            <p:ph idx="1"/>
          </p:nvPr>
        </p:nvSpPr>
        <p:spPr/>
        <p:txBody>
          <a:bodyPr/>
          <a:lstStyle/>
          <a:p>
            <a:r>
              <a:rPr lang="en-US" dirty="0">
                <a:ea typeface="ヒラギノ角ゴ Pro W3" charset="-128"/>
              </a:rPr>
              <a:t>This chapter develops an explanation for why monetary </a:t>
            </a:r>
            <a:r>
              <a:rPr lang="en-US" dirty="0" smtClean="0">
                <a:ea typeface="ヒラギノ角ゴ Pro W3" charset="-128"/>
              </a:rPr>
              <a:t>policy makers </a:t>
            </a:r>
            <a:r>
              <a:rPr lang="en-US" dirty="0">
                <a:ea typeface="ヒラギノ角ゴ Pro W3" charset="-128"/>
              </a:rPr>
              <a:t>put upward pressure on interest rates when inflation increases.</a:t>
            </a:r>
          </a:p>
          <a:p>
            <a:r>
              <a:rPr lang="en-US" dirty="0">
                <a:ea typeface="ヒラギノ角ゴ Pro W3" charset="-128"/>
              </a:rPr>
              <a:t>This relationship is then used to develop the monetary policy curve.</a:t>
            </a:r>
          </a:p>
          <a:p>
            <a:r>
              <a:rPr lang="en-US" dirty="0">
                <a:ea typeface="ヒラギノ角ゴ Pro W3" charset="-128"/>
              </a:rPr>
              <a:t>The monetary policy curve is then used in conjunction with the IS schedule to derive an aggregate demand curve, which shall be used in the discussions that follow</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422282678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dirty="0">
                <a:ea typeface="ヒラギノ角ゴ Pro W3" charset="-128"/>
              </a:rPr>
              <a:t>Recognize the impact of changes in the nominal federal funds rate on short-term real interest rates.</a:t>
            </a:r>
          </a:p>
          <a:p>
            <a:r>
              <a:rPr lang="en-US" dirty="0">
                <a:ea typeface="ヒラギノ角ゴ Pro W3" charset="-128"/>
              </a:rPr>
              <a:t>Define and illustrate the monetary policy (</a:t>
            </a:r>
            <a:r>
              <a:rPr lang="en-US" i="1" dirty="0">
                <a:ea typeface="ヒラギノ角ゴ Pro W3" charset="-128"/>
              </a:rPr>
              <a:t>MP</a:t>
            </a:r>
            <a:r>
              <a:rPr lang="en-US" dirty="0">
                <a:ea typeface="ヒラギノ角ゴ Pro W3" charset="-128"/>
              </a:rPr>
              <a:t>) </a:t>
            </a:r>
            <a:r>
              <a:rPr lang="en-US" dirty="0" smtClean="0">
                <a:ea typeface="ヒラギノ角ゴ Pro W3" charset="-128"/>
              </a:rPr>
              <a:t>curve </a:t>
            </a:r>
            <a:r>
              <a:rPr lang="en-US" dirty="0">
                <a:ea typeface="ヒラギノ角ゴ Pro W3" charset="-128"/>
              </a:rPr>
              <a:t>and explain shifts in the </a:t>
            </a:r>
            <a:r>
              <a:rPr lang="en-US" i="1" dirty="0">
                <a:ea typeface="ヒラギノ角ゴ Pro W3" charset="-128"/>
              </a:rPr>
              <a:t>MP</a:t>
            </a:r>
            <a:r>
              <a:rPr lang="en-US" dirty="0">
                <a:ea typeface="ヒラギノ角ゴ Pro W3" charset="-128"/>
              </a:rPr>
              <a:t> curve.</a:t>
            </a:r>
          </a:p>
          <a:p>
            <a:r>
              <a:rPr lang="en-US" dirty="0">
                <a:ea typeface="ヒラギノ角ゴ Pro W3" charset="-128"/>
              </a:rPr>
              <a:t>Explain why the aggregate demand (</a:t>
            </a:r>
            <a:r>
              <a:rPr lang="en-US" i="1" dirty="0">
                <a:ea typeface="ヒラギノ角ゴ Pro W3" charset="-128"/>
              </a:rPr>
              <a:t>AD</a:t>
            </a:r>
            <a:r>
              <a:rPr lang="en-US" dirty="0">
                <a:ea typeface="ヒラギノ角ゴ Pro W3" charset="-128"/>
              </a:rPr>
              <a:t>) curve slopes </a:t>
            </a:r>
            <a:r>
              <a:rPr lang="en-US" dirty="0" smtClean="0">
                <a:ea typeface="ヒラギノ角ゴ Pro W3" charset="-128"/>
              </a:rPr>
              <a:t>downward </a:t>
            </a:r>
            <a:r>
              <a:rPr lang="en-US" dirty="0">
                <a:ea typeface="ヒラギノ角ゴ Pro W3" charset="-128"/>
              </a:rPr>
              <a:t>and explain shifts in the </a:t>
            </a:r>
            <a:r>
              <a:rPr lang="en-US" i="1" dirty="0">
                <a:ea typeface="ヒラギノ角ゴ Pro W3" charset="-128"/>
              </a:rPr>
              <a:t>AD </a:t>
            </a:r>
            <a:r>
              <a:rPr lang="en-US" dirty="0">
                <a:ea typeface="ヒラギノ角ゴ Pro W3" charset="-128"/>
              </a:rPr>
              <a:t>curve</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15570920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Federal Reserve and Monetary Policy</a:t>
            </a:r>
            <a:endParaRPr lang="en-US" dirty="0"/>
          </a:p>
        </p:txBody>
      </p:sp>
      <p:sp>
        <p:nvSpPr>
          <p:cNvPr id="3" name="Content Placeholder 2"/>
          <p:cNvSpPr>
            <a:spLocks noGrp="1"/>
          </p:cNvSpPr>
          <p:nvPr>
            <p:ph idx="1"/>
          </p:nvPr>
        </p:nvSpPr>
        <p:spPr/>
        <p:txBody>
          <a:bodyPr/>
          <a:lstStyle/>
          <a:p>
            <a:r>
              <a:rPr lang="en-US" dirty="0">
                <a:ea typeface="ヒラギノ角ゴ Pro W3" charset="-128"/>
              </a:rPr>
              <a:t>The Fed of the United States conducts monetary policy by setting the federal funds rate—the interest rate at which banks lend to each other.</a:t>
            </a:r>
          </a:p>
          <a:p>
            <a:r>
              <a:rPr lang="en-US" dirty="0">
                <a:ea typeface="ヒラギノ角ゴ Pro W3" charset="-128"/>
              </a:rPr>
              <a:t>When the Federal Reserve lowers the federal funds rate, real interest rates fall.</a:t>
            </a:r>
          </a:p>
          <a:p>
            <a:r>
              <a:rPr lang="en-US" dirty="0">
                <a:ea typeface="ヒラギノ角ゴ Pro W3" charset="-128"/>
              </a:rPr>
              <a:t>When the Federal Reserve raises the federal funds rate, real interest rates rise</a:t>
            </a:r>
            <a:r>
              <a:rPr lang="en-US" dirty="0" smtClean="0">
                <a:ea typeface="ヒラギノ角ゴ Pro W3" charset="-128"/>
              </a:rPr>
              <a:t>.</a:t>
            </a:r>
            <a:endParaRPr lang="en-US" dirty="0"/>
          </a:p>
        </p:txBody>
      </p:sp>
    </p:spTree>
    <p:extLst>
      <p:ext uri="{BB962C8B-B14F-4D97-AF65-F5344CB8AC3E}">
        <p14:creationId xmlns:p14="http://schemas.microsoft.com/office/powerpoint/2010/main" val="37210956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Monetary Policy Curve</a:t>
            </a:r>
            <a:endParaRPr lang="en-US" dirty="0"/>
          </a:p>
        </p:txBody>
      </p:sp>
      <p:sp>
        <p:nvSpPr>
          <p:cNvPr id="3" name="Content Placeholder 2"/>
          <p:cNvSpPr>
            <a:spLocks noGrp="1"/>
          </p:cNvSpPr>
          <p:nvPr>
            <p:ph idx="1"/>
          </p:nvPr>
        </p:nvSpPr>
        <p:spPr>
          <a:xfrm>
            <a:off x="457200" y="1600200"/>
            <a:ext cx="8229600" cy="1203959"/>
          </a:xfrm>
        </p:spPr>
        <p:txBody>
          <a:bodyPr/>
          <a:lstStyle/>
          <a:p>
            <a:r>
              <a:rPr lang="en-US" dirty="0">
                <a:ea typeface="ヒラギノ角ゴ Pro W3" charset="-128"/>
              </a:rPr>
              <a:t>The monetary policy (</a:t>
            </a:r>
            <a:r>
              <a:rPr lang="en-US" i="1" dirty="0">
                <a:ea typeface="ヒラギノ角ゴ Pro W3" charset="-128"/>
              </a:rPr>
              <a:t>MP</a:t>
            </a:r>
            <a:r>
              <a:rPr lang="en-US" dirty="0">
                <a:ea typeface="ヒラギノ角ゴ Pro W3" charset="-128"/>
              </a:rPr>
              <a:t>) curve</a:t>
            </a:r>
            <a:r>
              <a:rPr lang="en-US" b="1" dirty="0">
                <a:ea typeface="ヒラギノ角ゴ Pro W3" charset="-128"/>
              </a:rPr>
              <a:t> </a:t>
            </a:r>
            <a:r>
              <a:rPr lang="en-US" dirty="0">
                <a:ea typeface="ヒラギノ角ゴ Pro W3" charset="-128"/>
              </a:rPr>
              <a:t>shows how monetary policy, measured by the real interest rate, reacts to the inflation rate, </a:t>
            </a:r>
            <a:r>
              <a:rPr lang="el-GR" dirty="0" smtClean="0">
                <a:ea typeface="ヒラギノ角ゴ Pro W3" charset="-128"/>
                <a:sym typeface="Symbol"/>
              </a:rPr>
              <a:t></a:t>
            </a:r>
            <a:r>
              <a:rPr lang="en-US" dirty="0" smtClean="0">
                <a:ea typeface="ヒラギノ角ゴ Pro W3" charset="-128"/>
              </a:rPr>
              <a:t>:</a:t>
            </a:r>
            <a:endParaRPr lang="en-US" dirty="0">
              <a:ea typeface="ヒラギノ角ゴ Pro W3" charset="-128"/>
            </a:endParaRPr>
          </a:p>
        </p:txBody>
      </p:sp>
      <p:graphicFrame>
        <p:nvGraphicFramePr>
          <p:cNvPr id="4" name="Object 3" descr="r, is equal to, r_bar, plus, lambda times pi. &#10;Where, r_bar, is equal to, autonomous component of r. &#10;And lambda, is equal to, responsiveness of r to inflation."/>
          <p:cNvGraphicFramePr>
            <a:graphicFrameLocks noChangeAspect="1"/>
          </p:cNvGraphicFramePr>
          <p:nvPr>
            <p:extLst>
              <p:ext uri="{D42A27DB-BD31-4B8C-83A1-F6EECF244321}">
                <p14:modId xmlns:p14="http://schemas.microsoft.com/office/powerpoint/2010/main" val="2973251123"/>
              </p:ext>
            </p:extLst>
          </p:nvPr>
        </p:nvGraphicFramePr>
        <p:xfrm>
          <a:off x="1677987" y="3109912"/>
          <a:ext cx="5713413" cy="1538288"/>
        </p:xfrm>
        <a:graphic>
          <a:graphicData uri="http://schemas.openxmlformats.org/presentationml/2006/ole">
            <mc:AlternateContent xmlns:mc="http://schemas.openxmlformats.org/markup-compatibility/2006">
              <mc:Choice xmlns:v="urn:schemas-microsoft-com:vml" Requires="v">
                <p:oleObj spid="_x0000_s1087" name="Equation" r:id="rId3" imgW="3302000" imgH="889000" progId="Equation.DSMT4">
                  <p:embed/>
                </p:oleObj>
              </mc:Choice>
              <mc:Fallback>
                <p:oleObj name="Equation" r:id="rId3" imgW="3302000" imgH="889000" progId="Equation.DSMT4">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987" y="3109912"/>
                        <a:ext cx="5713413" cy="153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5029200"/>
            <a:ext cx="8229600" cy="1096963"/>
          </a:xfrm>
        </p:spPr>
        <p:txBody>
          <a:bodyPr/>
          <a:lstStyle/>
          <a:p>
            <a:r>
              <a:rPr lang="en-US" dirty="0">
                <a:ea typeface="ヒラギノ角ゴ Pro W3" charset="-128"/>
              </a:rPr>
              <a:t>The </a:t>
            </a:r>
            <a:r>
              <a:rPr lang="en-US" i="1" dirty="0">
                <a:ea typeface="ヒラギノ角ゴ Pro W3" charset="-128"/>
              </a:rPr>
              <a:t>MP</a:t>
            </a:r>
            <a:r>
              <a:rPr lang="en-US" dirty="0">
                <a:ea typeface="ヒラギノ角ゴ Pro W3" charset="-128"/>
              </a:rPr>
              <a:t> curve is upward sloping. Real interest rates rise when the inflation rate rises.</a:t>
            </a:r>
            <a:endParaRPr lang="en-US" dirty="0"/>
          </a:p>
        </p:txBody>
      </p:sp>
    </p:spTree>
    <p:extLst>
      <p:ext uri="{BB962C8B-B14F-4D97-AF65-F5344CB8AC3E}">
        <p14:creationId xmlns:p14="http://schemas.microsoft.com/office/powerpoint/2010/main" val="393360618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1 The Monetary Policy Curve</a:t>
            </a:r>
            <a:endParaRPr lang="en-US" dirty="0"/>
          </a:p>
        </p:txBody>
      </p:sp>
      <p:pic>
        <p:nvPicPr>
          <p:cNvPr id="2050" name="Picture 2" descr="&quot;The vertical axis is labeled &quot;&quot;Real Interest Rate, r (percent)&quot;&quot; and ranges from 0 to 2.5 in increments of 0.5 (first increment of 1). The horizontal axis is labeled &quot;&quot;Inflation Rate, pi (percent)&quot;&quot; and ranges from 0 to 3 in increments of 1. The line for M P begins at the point r bar equals 1 percent for 0 percent inflation rate and slopes upward to the upper right corner passing through the following points:&#10;◦ Point A: Inflation rate, pi equals 1.0 percent and real interest rate, r equals 1.5 percent&#10;◦ Point B: Inflation rate, pi equals 2.0 percent and real interest rate, r equals 2.0 percent&#10;◦ Point A: Inflation rate, pi equals 3.0 percent and real interest rate, r equals 2.5 percen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670" y="1597455"/>
            <a:ext cx="6168660" cy="458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30181"/>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Taylor Principle: Why the Monetary Policy Curve Has an Upward Slope</a:t>
            </a:r>
          </a:p>
        </p:txBody>
      </p:sp>
      <p:sp>
        <p:nvSpPr>
          <p:cNvPr id="3" name="Content Placeholder 2"/>
          <p:cNvSpPr>
            <a:spLocks noGrp="1"/>
          </p:cNvSpPr>
          <p:nvPr>
            <p:ph idx="1"/>
          </p:nvPr>
        </p:nvSpPr>
        <p:spPr>
          <a:xfrm>
            <a:off x="457200" y="1600201"/>
            <a:ext cx="8229600" cy="3108960"/>
          </a:xfrm>
        </p:spPr>
        <p:txBody>
          <a:bodyPr/>
          <a:lstStyle/>
          <a:p>
            <a:r>
              <a:rPr lang="en-US" dirty="0">
                <a:ea typeface="ヒラギノ角ゴ Pro W3" charset="-128"/>
              </a:rPr>
              <a:t>The key reason for an upward sloping </a:t>
            </a:r>
            <a:r>
              <a:rPr lang="en-US" i="1" dirty="0">
                <a:ea typeface="ヒラギノ角ゴ Pro W3" charset="-128"/>
              </a:rPr>
              <a:t>MP</a:t>
            </a:r>
            <a:r>
              <a:rPr lang="en-US" dirty="0">
                <a:ea typeface="ヒラギノ角ゴ Pro W3" charset="-128"/>
              </a:rPr>
              <a:t> curve is that central banks seek to keep inflation stable.</a:t>
            </a:r>
          </a:p>
          <a:p>
            <a:r>
              <a:rPr lang="en-US" b="1" dirty="0">
                <a:ea typeface="ヒラギノ角ゴ Pro W3" charset="-128"/>
              </a:rPr>
              <a:t>Taylor principle</a:t>
            </a:r>
            <a:r>
              <a:rPr lang="en-US" dirty="0">
                <a:ea typeface="ヒラギノ角ゴ Pro W3" charset="-128"/>
              </a:rPr>
              <a:t>: To stabilize inflation, central </a:t>
            </a:r>
            <a:r>
              <a:rPr lang="en-US" dirty="0" smtClean="0">
                <a:ea typeface="ヒラギノ角ゴ Pro W3" charset="-128"/>
              </a:rPr>
              <a:t>banks </a:t>
            </a:r>
            <a:r>
              <a:rPr lang="en-US" dirty="0" smtClean="0">
                <a:ea typeface="ヒラギノ角ゴ Pro W3" charset="-128"/>
                <a:sym typeface="Symbol"/>
              </a:rPr>
              <a:t></a:t>
            </a:r>
            <a:r>
              <a:rPr lang="en-US" dirty="0" smtClean="0">
                <a:ea typeface="ヒラギノ角ゴ Pro W3" charset="-128"/>
              </a:rPr>
              <a:t> </a:t>
            </a:r>
            <a:r>
              <a:rPr lang="en-US" dirty="0">
                <a:ea typeface="ヒラギノ角ゴ Pro W3" charset="-128"/>
              </a:rPr>
              <a:t>must raise nominal interest rates by more than any rise in expected inflation, so that </a:t>
            </a:r>
            <a:r>
              <a:rPr lang="en-US" i="1" dirty="0">
                <a:ea typeface="ヒラギノ角ゴ Pro W3" charset="-128"/>
              </a:rPr>
              <a:t>r</a:t>
            </a:r>
            <a:r>
              <a:rPr lang="en-US" dirty="0">
                <a:ea typeface="ヒラギノ角ゴ Pro W3" charset="-128"/>
              </a:rPr>
              <a:t> rises when </a:t>
            </a:r>
            <a:r>
              <a:rPr lang="en-US" dirty="0" smtClean="0">
                <a:ea typeface="ヒラギノ角ゴ Pro W3" charset="-128"/>
              </a:rPr>
              <a:t>rises</a:t>
            </a:r>
            <a:r>
              <a:rPr lang="en-US" dirty="0">
                <a:ea typeface="ヒラギノ角ゴ Pro W3" charset="-128"/>
              </a:rPr>
              <a:t>.</a:t>
            </a:r>
          </a:p>
          <a:p>
            <a:r>
              <a:rPr lang="en-US" dirty="0">
                <a:ea typeface="ヒラギノ角ゴ Pro W3" charset="-128"/>
              </a:rPr>
              <a:t>Schematically, if a central bank allows </a:t>
            </a:r>
            <a:r>
              <a:rPr lang="en-US" i="1" dirty="0">
                <a:ea typeface="ヒラギノ角ゴ Pro W3" charset="-128"/>
              </a:rPr>
              <a:t>r </a:t>
            </a:r>
            <a:r>
              <a:rPr lang="en-US" dirty="0">
                <a:ea typeface="ヒラギノ角ゴ Pro W3" charset="-128"/>
              </a:rPr>
              <a:t>to fall </a:t>
            </a:r>
            <a:r>
              <a:rPr lang="en-US" dirty="0" smtClean="0">
                <a:ea typeface="ヒラギノ角ゴ Pro W3" charset="-128"/>
              </a:rPr>
              <a:t>when </a:t>
            </a:r>
            <a:r>
              <a:rPr lang="en-US" dirty="0" smtClean="0">
                <a:ea typeface="ヒラギノ角ゴ Pro W3" charset="-128"/>
                <a:sym typeface="Symbol"/>
              </a:rPr>
              <a:t> </a:t>
            </a:r>
            <a:r>
              <a:rPr lang="en-US" dirty="0" smtClean="0">
                <a:ea typeface="ヒラギノ角ゴ Pro W3" charset="-128"/>
              </a:rPr>
              <a:t>rises</a:t>
            </a:r>
            <a:r>
              <a:rPr lang="en-US" dirty="0">
                <a:ea typeface="ヒラギノ角ゴ Pro W3" charset="-128"/>
              </a:rPr>
              <a:t>, then </a:t>
            </a:r>
            <a:r>
              <a:rPr lang="en-US" dirty="0" smtClean="0">
                <a:ea typeface="ヒラギノ角ゴ Pro W3" charset="-128"/>
              </a:rPr>
              <a:t>(</a:t>
            </a:r>
            <a:r>
              <a:rPr lang="en-US" i="1" dirty="0" err="1" smtClean="0">
                <a:ea typeface="ヒラギノ角ゴ Pro W3" charset="-128"/>
              </a:rPr>
              <a:t>Y</a:t>
            </a:r>
            <a:r>
              <a:rPr lang="en-US" i="1" baseline="30000" dirty="0" err="1" smtClean="0">
                <a:ea typeface="ヒラギノ角ゴ Pro W3" charset="-128"/>
              </a:rPr>
              <a:t>ad</a:t>
            </a:r>
            <a:r>
              <a:rPr lang="en-US" dirty="0" smtClean="0">
                <a:ea typeface="ヒラギノ角ゴ Pro W3" charset="-128"/>
              </a:rPr>
              <a:t> = AD):</a:t>
            </a:r>
            <a:endParaRPr lang="en-US" dirty="0"/>
          </a:p>
        </p:txBody>
      </p:sp>
      <p:graphicFrame>
        <p:nvGraphicFramePr>
          <p:cNvPr id="5" name="Object 4" descr="if pi rises, then r falls and then Y_sup_ad, this implies, pi rises, this inplies r falls, that implies Y_sup_ad implies pi rises."/>
          <p:cNvGraphicFramePr>
            <a:graphicFrameLocks noChangeAspect="1"/>
          </p:cNvGraphicFramePr>
          <p:nvPr>
            <p:extLst>
              <p:ext uri="{D42A27DB-BD31-4B8C-83A1-F6EECF244321}">
                <p14:modId xmlns:p14="http://schemas.microsoft.com/office/powerpoint/2010/main" val="2237612638"/>
              </p:ext>
            </p:extLst>
          </p:nvPr>
        </p:nvGraphicFramePr>
        <p:xfrm>
          <a:off x="1557337" y="4953000"/>
          <a:ext cx="6029326" cy="457200"/>
        </p:xfrm>
        <a:graphic>
          <a:graphicData uri="http://schemas.openxmlformats.org/presentationml/2006/ole">
            <mc:AlternateContent xmlns:mc="http://schemas.openxmlformats.org/markup-compatibility/2006">
              <mc:Choice xmlns:v="urn:schemas-microsoft-com:vml" Requires="v">
                <p:oleObj spid="_x0000_s5188" name="Equation" r:id="rId3" imgW="2679480" imgH="203040" progId="Equation.DSMT4">
                  <p:embed/>
                </p:oleObj>
              </mc:Choice>
              <mc:Fallback>
                <p:oleObj name="Equation" r:id="rId3" imgW="2679480" imgH="20304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37" y="4953000"/>
                        <a:ext cx="6029326"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957295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Shifts in the </a:t>
            </a:r>
            <a:r>
              <a:rPr lang="en-US" i="1" dirty="0">
                <a:ea typeface="ヒラギノ角ゴ Pro W3" charset="-128"/>
              </a:rPr>
              <a:t>MP</a:t>
            </a:r>
            <a:r>
              <a:rPr lang="en-US" dirty="0">
                <a:ea typeface="ヒラギノ角ゴ Pro W3" charset="-128"/>
              </a:rPr>
              <a:t> Curve</a:t>
            </a:r>
            <a:endParaRPr lang="en-US" dirty="0"/>
          </a:p>
        </p:txBody>
      </p:sp>
      <p:sp>
        <p:nvSpPr>
          <p:cNvPr id="3" name="Content Placeholder 2"/>
          <p:cNvSpPr>
            <a:spLocks noGrp="1"/>
          </p:cNvSpPr>
          <p:nvPr>
            <p:ph idx="1"/>
          </p:nvPr>
        </p:nvSpPr>
        <p:spPr/>
        <p:txBody>
          <a:bodyPr/>
          <a:lstStyle/>
          <a:p>
            <a:r>
              <a:rPr lang="en-US" dirty="0">
                <a:ea typeface="ヒラギノ角ゴ Pro W3" charset="-128"/>
              </a:rPr>
              <a:t>Two types of monetary policy actions that affect interest rates:</a:t>
            </a:r>
          </a:p>
          <a:p>
            <a:pPr lvl="1"/>
            <a:r>
              <a:rPr lang="en-US" i="1" dirty="0">
                <a:ea typeface="ヒラギノ角ゴ Pro W3" charset="-128"/>
              </a:rPr>
              <a:t>Automatic</a:t>
            </a:r>
            <a:r>
              <a:rPr lang="en-US" dirty="0">
                <a:ea typeface="ヒラギノ角ゴ Pro W3" charset="-128"/>
              </a:rPr>
              <a:t> (Taylor principle) changes as reflected by movements along the </a:t>
            </a:r>
            <a:r>
              <a:rPr lang="en-US" i="1" dirty="0">
                <a:ea typeface="ヒラギノ角ゴ Pro W3" charset="-128"/>
              </a:rPr>
              <a:t>MP</a:t>
            </a:r>
            <a:r>
              <a:rPr lang="en-US" dirty="0">
                <a:ea typeface="ヒラギノ角ゴ Pro W3" charset="-128"/>
              </a:rPr>
              <a:t> curve (</a:t>
            </a:r>
            <a:r>
              <a:rPr lang="en-US" dirty="0" smtClean="0">
                <a:ea typeface="ヒラギノ角ゴ Pro W3" charset="-128"/>
              </a:rPr>
              <a:t>2004</a:t>
            </a:r>
            <a:r>
              <a:rPr lang="en-US" dirty="0"/>
              <a:t>–</a:t>
            </a:r>
            <a:r>
              <a:rPr lang="en-US" dirty="0" smtClean="0">
                <a:ea typeface="ヒラギノ角ゴ Pro W3" charset="-128"/>
              </a:rPr>
              <a:t>2006</a:t>
            </a:r>
            <a:r>
              <a:rPr lang="en-US" dirty="0">
                <a:ea typeface="ヒラギノ角ゴ Pro W3" charset="-128"/>
              </a:rPr>
              <a:t>)</a:t>
            </a:r>
          </a:p>
          <a:p>
            <a:pPr lvl="1"/>
            <a:r>
              <a:rPr lang="en-US" dirty="0">
                <a:ea typeface="ヒラギノ角ゴ Pro W3" charset="-128"/>
              </a:rPr>
              <a:t>Autonomous changes that shift the </a:t>
            </a:r>
            <a:r>
              <a:rPr lang="en-US" i="1" dirty="0">
                <a:ea typeface="ヒラギノ角ゴ Pro W3" charset="-128"/>
              </a:rPr>
              <a:t>MP</a:t>
            </a:r>
            <a:r>
              <a:rPr lang="en-US" dirty="0">
                <a:ea typeface="ヒラギノ角ゴ Pro W3" charset="-128"/>
              </a:rPr>
              <a:t> curve</a:t>
            </a:r>
          </a:p>
          <a:p>
            <a:pPr lvl="2"/>
            <a:r>
              <a:rPr lang="en-US" dirty="0">
                <a:ea typeface="ＭＳ Ｐゴシック" charset="-128"/>
              </a:rPr>
              <a:t>Autonomous tightening of monetary policy that shifts the </a:t>
            </a:r>
            <a:r>
              <a:rPr lang="en-US" i="1" dirty="0">
                <a:ea typeface="ＭＳ Ｐゴシック" charset="-128"/>
              </a:rPr>
              <a:t>MP</a:t>
            </a:r>
            <a:r>
              <a:rPr lang="en-US" dirty="0">
                <a:ea typeface="ＭＳ Ｐゴシック" charset="-128"/>
              </a:rPr>
              <a:t> curve upward </a:t>
            </a:r>
            <a:endParaRPr lang="en-US" dirty="0" smtClean="0">
              <a:ea typeface="ＭＳ Ｐゴシック" charset="-128"/>
            </a:endParaRPr>
          </a:p>
          <a:p>
            <a:pPr lvl="2"/>
            <a:r>
              <a:rPr lang="en-US" dirty="0" smtClean="0">
                <a:ea typeface="ＭＳ Ｐゴシック" charset="-128"/>
              </a:rPr>
              <a:t>Autonomous easing of monetary policy</a:t>
            </a:r>
            <a:r>
              <a:rPr lang="en-US" b="1" dirty="0" smtClean="0">
                <a:ea typeface="ＭＳ Ｐゴシック" charset="-128"/>
              </a:rPr>
              <a:t> </a:t>
            </a:r>
            <a:r>
              <a:rPr lang="en-US" dirty="0" smtClean="0">
                <a:ea typeface="ＭＳ Ｐゴシック" charset="-128"/>
              </a:rPr>
              <a:t>that shifts the </a:t>
            </a:r>
            <a:r>
              <a:rPr lang="en-US" i="1" dirty="0" smtClean="0">
                <a:ea typeface="ＭＳ Ｐゴシック" charset="-128"/>
              </a:rPr>
              <a:t>MP</a:t>
            </a:r>
            <a:r>
              <a:rPr lang="en-US" dirty="0" smtClean="0">
                <a:ea typeface="ＭＳ Ｐゴシック" charset="-128"/>
              </a:rPr>
              <a:t> curve downward (in order to stimulate the economy as wha</a:t>
            </a:r>
            <a:r>
              <a:rPr lang="en-US" dirty="0" smtClean="0">
                <a:ea typeface="ＭＳ Ｐゴシック" charset="-128"/>
              </a:rPr>
              <a:t>t </a:t>
            </a:r>
            <a:r>
              <a:rPr lang="en-US" dirty="0" smtClean="0">
                <a:ea typeface="ＭＳ Ｐゴシック" charset="-128"/>
              </a:rPr>
              <a:t>the Fed was doing at the onset of the global financial crisis)  </a:t>
            </a:r>
            <a:endParaRPr lang="en-US" dirty="0">
              <a:ea typeface="ＭＳ Ｐゴシック" charset="-128"/>
            </a:endParaRPr>
          </a:p>
        </p:txBody>
      </p:sp>
    </p:spTree>
    <p:extLst>
      <p:ext uri="{BB962C8B-B14F-4D97-AF65-F5344CB8AC3E}">
        <p14:creationId xmlns:p14="http://schemas.microsoft.com/office/powerpoint/2010/main" val="239406835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2</a:t>
            </a:r>
            <a:r>
              <a:rPr lang="en-US" altLang="ja-JP" b="0" dirty="0">
                <a:ea typeface="ＭＳ Ｐゴシック" charset="-128"/>
              </a:rPr>
              <a:t> </a:t>
            </a:r>
            <a:r>
              <a:rPr lang="en-US" altLang="ja-JP" dirty="0">
                <a:ea typeface="ＭＳ Ｐゴシック" charset="-128"/>
              </a:rPr>
              <a:t>Shifts in the Monetary Policy Curve </a:t>
            </a:r>
            <a:endParaRPr lang="en-US" dirty="0"/>
          </a:p>
        </p:txBody>
      </p:sp>
      <p:pic>
        <p:nvPicPr>
          <p:cNvPr id="3074" name="Picture 2" descr="&quot;The vertical axis is labeled &quot;&quot;Real Interest Rate, r (percent)&quot;&quot; and ranges from 0 to 2.5 in increments of 0.5. The horizontal axis is labeled &quot;&quot;Inflation Rate, pi (percent)&quot;&quot; and ranges from 0 to 4 in increments of 0.5. The line for M P sub 1 begins at the point real interest rate equals 1.2 percent for 0.5 percent inflation rate and slopes upward to the upper right corner passing through the following points:&#10;◦ Point A: Inflation rate, pi equals 1.0 percent and real interest rate, r equals 1.5 percent&#10;◦ Point B: Inflation rate, pi equals 2.0 percent and real interest rate, r equals 2.0 percent&#10;◦ Point A: Inflation rate, pi equals 3.0 percent and real interest rate, r equals 2.5 percent&#10;A line (M P 2) parallel to the line for M P sub 1 above it shows an upward shift in the curve. The line is labeled &quot;&quot;Autonomous monetary policy tightening shifts the M P  curve up.&quot;&quot; A line (M P 3) parallel to the line for M P sub 1 below it shows a downward shift in the curve. The line is labeled &quot;&quot;Autonomous monetary policy easing shifts the M P  curve down.&quot;&quo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020" y="1630853"/>
            <a:ext cx="5927961" cy="436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0376"/>
      </p:ext>
    </p:extLst>
  </p:cSld>
  <p:clrMapOvr>
    <a:masterClrMapping/>
  </p:clrMapOvr>
  <p:transition spd="slow">
    <p:wipe dir="r"/>
  </p:transition>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7410</TotalTime>
  <Words>741</Words>
  <Application>Microsoft Office PowerPoint</Application>
  <PresentationFormat>如螢幕大小 (4:3)</PresentationFormat>
  <Paragraphs>68</Paragraphs>
  <Slides>18</Slides>
  <Notes>1</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18</vt:i4>
      </vt:variant>
    </vt:vector>
  </HeadingPairs>
  <TitlesOfParts>
    <vt:vector size="29" baseType="lpstr">
      <vt:lpstr>MS PGothic</vt:lpstr>
      <vt:lpstr>ヒラギノ角ゴ Pro W3</vt:lpstr>
      <vt:lpstr>微軟正黑體</vt:lpstr>
      <vt:lpstr>Arial</vt:lpstr>
      <vt:lpstr>Cambria Math</vt:lpstr>
      <vt:lpstr>Symbol</vt:lpstr>
      <vt:lpstr>Times New Roman</vt:lpstr>
      <vt:lpstr>Verdana</vt:lpstr>
      <vt:lpstr>Wingdings</vt:lpstr>
      <vt:lpstr>508 Lecture</vt:lpstr>
      <vt:lpstr>Equation</vt:lpstr>
      <vt:lpstr>The Economics of Money, Banking, and Financial Markets</vt:lpstr>
      <vt:lpstr>Preview</vt:lpstr>
      <vt:lpstr>Learning Objectives</vt:lpstr>
      <vt:lpstr>The Federal Reserve and Monetary Policy</vt:lpstr>
      <vt:lpstr>The Monetary Policy Curve</vt:lpstr>
      <vt:lpstr>Figure 1 The Monetary Policy Curve</vt:lpstr>
      <vt:lpstr>The Taylor Principle: Why the Monetary Policy Curve Has an Upward Slope</vt:lpstr>
      <vt:lpstr>Shifts in the MP Curve</vt:lpstr>
      <vt:lpstr>Figure 2 Shifts in the Monetary Policy Curve </vt:lpstr>
      <vt:lpstr>Figure 3 The Federal Funds Rate and Inflation Rate, 2003–2017</vt:lpstr>
      <vt:lpstr>The Aggregate Demand Curve</vt:lpstr>
      <vt:lpstr>Deriving the Aggregate Demand Curve Graphically</vt:lpstr>
      <vt:lpstr>Figure 4 Deriving the AD Curve</vt:lpstr>
      <vt:lpstr>Factors That Shift the Aggregate Demand Curve</vt:lpstr>
      <vt:lpstr>Deriving the AD Curve Algebraically</vt:lpstr>
      <vt:lpstr>Figure 5 Shift in the AD Curve from Shifts in the IS Curve</vt:lpstr>
      <vt:lpstr>Factors That Shift the Aggregate Demand Curve </vt:lpstr>
      <vt:lpstr>Figure 6 Shift in the AD Curve from Autonomous Monetary Policy Tightening</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twlai</cp:lastModifiedBy>
  <cp:revision>435</cp:revision>
  <dcterms:created xsi:type="dcterms:W3CDTF">2014-07-14T20:04:21Z</dcterms:created>
  <dcterms:modified xsi:type="dcterms:W3CDTF">2020-05-14T13:51:02Z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