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259" r:id="rId2"/>
    <p:sldId id="287" r:id="rId3"/>
    <p:sldId id="288" r:id="rId4"/>
    <p:sldId id="299" r:id="rId5"/>
    <p:sldId id="289" r:id="rId6"/>
    <p:sldId id="290" r:id="rId7"/>
    <p:sldId id="291" r:id="rId8"/>
    <p:sldId id="300" r:id="rId9"/>
    <p:sldId id="292" r:id="rId10"/>
    <p:sldId id="293" r:id="rId11"/>
    <p:sldId id="301" r:id="rId12"/>
    <p:sldId id="294" r:id="rId13"/>
    <p:sldId id="302" r:id="rId14"/>
    <p:sldId id="303" r:id="rId15"/>
    <p:sldId id="304" r:id="rId16"/>
    <p:sldId id="305" r:id="rId17"/>
    <p:sldId id="306" r:id="rId18"/>
    <p:sldId id="307" r:id="rId19"/>
    <p:sldId id="295" r:id="rId20"/>
    <p:sldId id="308" r:id="rId21"/>
    <p:sldId id="309" r:id="rId22"/>
    <p:sldId id="310" r:id="rId23"/>
    <p:sldId id="311" r:id="rId24"/>
    <p:sldId id="312" r:id="rId25"/>
    <p:sldId id="313" r:id="rId26"/>
    <p:sldId id="314" r:id="rId27"/>
    <p:sldId id="315" r:id="rId28"/>
    <p:sldId id="296" r:id="rId29"/>
    <p:sldId id="29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nerjee, Paromita" initials="B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file>

<file path=ppt/viewProps.xml><?xml version="1.0" encoding="utf-8"?>
<p:viewPr xmlns:a="http://schemas.openxmlformats.org/drawingml/2006/main" xmlns:r="http://schemas.openxmlformats.org/officeDocument/2006/relationships" xmlns:p="http://schemas.openxmlformats.org/presentationml/2006/main">
  <p:normalViewPr>
    <p:restoredLeft sz="19152" autoAdjust="0"/>
    <p:restoredTop sz="83303" autoAdjust="0"/>
  </p:normalViewPr>
  <p:slideViewPr>
    <p:cSldViewPr>
      <p:cViewPr varScale="1">
        <p:scale>
          <a:sx n="62" d="100"/>
          <a:sy n="62" d="100"/>
        </p:scale>
        <p:origin x="81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7" d="100"/>
          <a:sy n="57" d="100"/>
        </p:scale>
        <p:origin x="28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599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10/3/2018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2675782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defRPr/>
            </a:pPr>
            <a:r>
              <a:rPr lang="en-IN" dirty="0" smtClean="0"/>
              <a:t>3) NVDA Reader (free versions available)</a:t>
            </a:r>
            <a:endParaRPr lang="en-US" dirty="0">
              <a:ea typeface="MS PGothic" panose="020B0600070205080204"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35515819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10/3/2018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11" name="Shape 15" descr="Pearson Logo"/>
          <p:cNvPicPr preferRelativeResize="0"/>
          <p:nvPr userDrawn="1"/>
        </p:nvPicPr>
        <p:blipFill rotWithShape="1">
          <a:blip r:embed="rId2" cstate="print"/>
          <a:srcRect/>
          <a:stretch>
            <a:fill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t>10/3/2018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t>‹#›</a:t>
            </a:fld>
            <a:endParaRPr lang="en-US" dirty="0"/>
          </a:p>
        </p:txBody>
      </p:sp>
      <p:pic>
        <p:nvPicPr>
          <p:cNvPr id="7" name="Shape 15" descr="Pearson Logo"/>
          <p:cNvPicPr preferRelativeResize="0"/>
          <p:nvPr userDrawn="1"/>
        </p:nvPicPr>
        <p:blipFill rotWithShape="1">
          <a:blip r:embed="rId2" cstate="print"/>
          <a:srcRect/>
          <a:stretch>
            <a:fill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anose="020B0604020202020204"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anose="020B0604020202020204"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anose="020B0604020202020204"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t>10/3/2018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t>10/3/2018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anose="020B0604020202020204"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anose="020B0604020202020204"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10/3/2018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anose="020B0604020202020204"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anose="020B0604020202020204"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t>10/3/2018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anose="020B0604020202020204"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anose="020B0604020202020204"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srcRect/>
          <a:stretch>
            <a:fill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t>10/3/2018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t>10/3/2018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pic>
        <p:nvPicPr>
          <p:cNvPr id="12" name="Shape 15" descr="Pearson Logo"/>
          <p:cNvPicPr preferRelativeResize="0"/>
          <p:nvPr userDrawn="1"/>
        </p:nvPicPr>
        <p:blipFill rotWithShape="1">
          <a:blip r:embed="rId2" cstate="print"/>
          <a:srcRect/>
          <a:stretch>
            <a:fill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panose="020B0604030504040204"/>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t>10/3/2018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t>10/3/2018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745" indent="-118745">
              <a:buClr>
                <a:srgbClr val="007FA3"/>
              </a:buClr>
              <a:buSzPct val="25000"/>
              <a:defRPr lang="en-US" sz="2400" kern="1200" dirty="0">
                <a:solidFill>
                  <a:schemeClr val="tx1"/>
                </a:solidFill>
                <a:latin typeface="+mn-lt"/>
                <a:ea typeface="+mn-ea"/>
                <a:cs typeface="+mn-cs"/>
              </a:defRPr>
            </a:lvl1pPr>
            <a:lvl2pPr marL="570230"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5905" lvl="0" indent="-255905"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10/3/2018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t>10/3/2018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t>‹#›</a:t>
            </a:fld>
            <a:endParaRPr lang="en-US" dirty="0"/>
          </a:p>
        </p:txBody>
      </p:sp>
      <p:pic>
        <p:nvPicPr>
          <p:cNvPr id="9" name="Shape 15" descr="Pearson Logo"/>
          <p:cNvPicPr preferRelativeResize="0"/>
          <p:nvPr userDrawn="1"/>
        </p:nvPicPr>
        <p:blipFill rotWithShape="1">
          <a:blip r:embed="rId2" cstate="print"/>
          <a:srcRect/>
          <a:stretch>
            <a:fill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10/3/2018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10/3/2018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10/3/2018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t>10/3/2018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srcRect/>
          <a:stretch>
            <a:fillRect/>
          </a:stretch>
        </p:blipFill>
        <p:spPr>
          <a:xfrm>
            <a:off x="443972" y="6429709"/>
            <a:ext cx="917999" cy="279914"/>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5905" indent="-255905"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03828"/>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a:t>
            </a:r>
            <a:r>
              <a:rPr lang="en-US" dirty="0" smtClean="0"/>
              <a:t>Edition, Global Edition </a:t>
            </a:r>
            <a:endParaRPr lang="en-US" dirty="0"/>
          </a:p>
        </p:txBody>
      </p:sp>
      <p:sp>
        <p:nvSpPr>
          <p:cNvPr id="4" name="Text Placeholder 3"/>
          <p:cNvSpPr>
            <a:spLocks noGrp="1"/>
          </p:cNvSpPr>
          <p:nvPr>
            <p:ph type="body" sz="quarter" idx="14"/>
          </p:nvPr>
        </p:nvSpPr>
        <p:spPr>
          <a:xfrm>
            <a:off x="5029200" y="1981200"/>
            <a:ext cx="3657600" cy="1066799"/>
          </a:xfrm>
        </p:spPr>
        <p:txBody>
          <a:bodyPr/>
          <a:lstStyle/>
          <a:p>
            <a:r>
              <a:rPr lang="en-US" altLang="en-US" dirty="0"/>
              <a:t>Chapter </a:t>
            </a:r>
            <a:r>
              <a:rPr lang="en-US" altLang="en-US" dirty="0" smtClean="0"/>
              <a:t>13</a:t>
            </a:r>
            <a:endParaRPr lang="en-US" dirty="0"/>
          </a:p>
        </p:txBody>
      </p:sp>
      <p:sp>
        <p:nvSpPr>
          <p:cNvPr id="5" name="Text Placeholder 4"/>
          <p:cNvSpPr>
            <a:spLocks noGrp="1"/>
          </p:cNvSpPr>
          <p:nvPr>
            <p:ph type="body" sz="quarter" idx="15"/>
          </p:nvPr>
        </p:nvSpPr>
        <p:spPr/>
        <p:txBody>
          <a:bodyPr/>
          <a:lstStyle/>
          <a:p>
            <a:r>
              <a:rPr lang="en-US" dirty="0"/>
              <a:t>Financial Crises in Emerging </a:t>
            </a:r>
            <a:r>
              <a:rPr lang="en-US" dirty="0" smtClean="0"/>
              <a:t>Economies</a:t>
            </a:r>
            <a:endParaRPr lang="en-US" dirty="0"/>
          </a:p>
          <a:p>
            <a:endParaRPr lang="en-US" dirty="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16"/>
          </p:nvPr>
        </p:nvSpPr>
        <p:spPr/>
        <p:txBody>
          <a:bodyPr/>
          <a:lstStyle/>
          <a:p>
            <a:r>
              <a:rPr lang="en-US" altLang="en-US" dirty="0"/>
              <a:t>Copyright © 2019 Pearson Education, Ltd.</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Crisis in South Korea, </a:t>
            </a:r>
            <a:r>
              <a:rPr lang="en-US" dirty="0" smtClean="0">
                <a:ea typeface="ヒラギノ角ゴ Pro W3" charset="-128"/>
              </a:rPr>
              <a:t>1997–98 </a:t>
            </a:r>
            <a:r>
              <a:rPr lang="en-US" sz="2000" b="0" dirty="0">
                <a:ea typeface="ヒラギノ角ゴ Pro W3" charset="-128"/>
              </a:rPr>
              <a:t>(1 of </a:t>
            </a:r>
            <a:r>
              <a:rPr lang="en-US" sz="2000" b="0" dirty="0" smtClean="0">
                <a:ea typeface="ヒラギノ角ゴ Pro W3" charset="-128"/>
              </a:rPr>
              <a:t>5)</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ea typeface="ヒラギノ角ゴ Pro W3" charset="-128"/>
              </a:rPr>
              <a:t>Financial liberalization and globalization mismanaged</a:t>
            </a:r>
          </a:p>
          <a:p>
            <a:r>
              <a:rPr lang="en-US" dirty="0">
                <a:ea typeface="ヒラギノ角ゴ Pro W3" charset="-128"/>
              </a:rPr>
              <a:t>Perversion of the financial liberalization and globalization process: </a:t>
            </a:r>
            <a:r>
              <a:rPr lang="en-US" dirty="0" err="1">
                <a:ea typeface="ヒラギノ角ゴ Pro W3" charset="-128"/>
              </a:rPr>
              <a:t>chaebols</a:t>
            </a:r>
            <a:r>
              <a:rPr lang="en-US" dirty="0">
                <a:ea typeface="ヒラギノ角ゴ Pro W3" charset="-128"/>
              </a:rPr>
              <a:t> and the South Korean crisis</a:t>
            </a:r>
          </a:p>
          <a:p>
            <a:r>
              <a:rPr lang="en-US" dirty="0"/>
              <a:t>Starting point: sound macroeconomic fundamentals</a:t>
            </a:r>
          </a:p>
          <a:p>
            <a:pPr lvl="1"/>
            <a:r>
              <a:rPr lang="en-US" dirty="0"/>
              <a:t>Rapid growth, low unemployment, </a:t>
            </a:r>
            <a:r>
              <a:rPr lang="en-US" dirty="0" smtClean="0"/>
              <a:t>and fiscal </a:t>
            </a:r>
            <a:r>
              <a:rPr lang="en-US" dirty="0"/>
              <a:t>surpluses </a:t>
            </a:r>
          </a:p>
          <a:p>
            <a:pPr lvl="1"/>
            <a:r>
              <a:rPr lang="en-US" dirty="0"/>
              <a:t>“Asian miracle”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3 Real GDP Growth, South Korea, 1995–1999</a:t>
            </a:r>
            <a:endParaRPr lang="en-US" b="0" dirty="0">
              <a:ea typeface="ヒラギノ角ゴ Pro W3" charset="-12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312652"/>
            <a:ext cx="7391400" cy="4152683"/>
          </a:xfrm>
          <a:prstGeom prst="rect">
            <a:avLst/>
          </a:prstGeom>
        </p:spPr>
      </p:pic>
      <p:sp>
        <p:nvSpPr>
          <p:cNvPr id="6" name="Text Box 8"/>
          <p:cNvSpPr txBox="1"/>
          <p:nvPr/>
        </p:nvSpPr>
        <p:spPr>
          <a:xfrm>
            <a:off x="667702" y="5715000"/>
            <a:ext cx="7808595" cy="261610"/>
          </a:xfrm>
          <a:prstGeom prst="rect">
            <a:avLst/>
          </a:prstGeom>
          <a:noFill/>
        </p:spPr>
        <p:txBody>
          <a:bodyPr wrap="square" rtlCol="0">
            <a:spAutoFit/>
          </a:bodyPr>
          <a:lstStyle/>
          <a:p>
            <a:r>
              <a:rPr lang="en-US" sz="1100" dirty="0"/>
              <a:t>Source: Adapted from International Monetary </a:t>
            </a:r>
            <a:r>
              <a:rPr lang="en-US" sz="1100" dirty="0" smtClean="0"/>
              <a:t>Fund’s </a:t>
            </a:r>
            <a:r>
              <a:rPr lang="en-US" sz="1100" i="1" dirty="0" smtClean="0"/>
              <a:t>International Financial Statistics</a:t>
            </a:r>
            <a:r>
              <a:rPr lang="en-US" sz="1100" dirty="0" smtClean="0"/>
              <a:t>, </a:t>
            </a:r>
            <a:r>
              <a:rPr lang="en-US" sz="1100" dirty="0"/>
              <a:t>www.imfstatistics.org/imf</a:t>
            </a:r>
            <a:r>
              <a:rPr lang="en-US" sz="1100" dirty="0" smtClean="0"/>
              <a:t>/</a:t>
            </a:r>
            <a:endParaRPr lang="en-US"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Crisis in South Korea, </a:t>
            </a:r>
            <a:r>
              <a:rPr lang="en-US" dirty="0" smtClean="0">
                <a:ea typeface="ヒラギノ角ゴ Pro W3" charset="-128"/>
              </a:rPr>
              <a:t>1997–98 </a:t>
            </a:r>
            <a:r>
              <a:rPr lang="en-US" sz="2000" b="0" dirty="0">
                <a:ea typeface="ヒラギノ角ゴ Pro W3" charset="-128"/>
              </a:rPr>
              <a:t>(2 of </a:t>
            </a:r>
            <a:r>
              <a:rPr lang="en-US" sz="2000" b="0" dirty="0" smtClean="0">
                <a:ea typeface="ヒラギノ角ゴ Pro W3" charset="-128"/>
              </a:rPr>
              <a:t>5)</a:t>
            </a:r>
            <a:endParaRPr lang="en-US" b="0" dirty="0">
              <a:ea typeface="ヒラギノ角ゴ Pro W3" charset="-128"/>
            </a:endParaRPr>
          </a:p>
        </p:txBody>
      </p:sp>
      <p:sp>
        <p:nvSpPr>
          <p:cNvPr id="3" name="Content Placeholder 2"/>
          <p:cNvSpPr>
            <a:spLocks noGrp="1"/>
          </p:cNvSpPr>
          <p:nvPr>
            <p:ph idx="1"/>
          </p:nvPr>
        </p:nvSpPr>
        <p:spPr/>
        <p:txBody>
          <a:bodyPr/>
          <a:lstStyle/>
          <a:p>
            <a:r>
              <a:rPr lang="en-US" sz="2200" dirty="0"/>
              <a:t>What happened? Financial liberalization in the 1990s</a:t>
            </a:r>
          </a:p>
          <a:p>
            <a:pPr lvl="1"/>
            <a:r>
              <a:rPr lang="en-US" sz="2000" dirty="0"/>
              <a:t>Financial de-regulation</a:t>
            </a:r>
          </a:p>
          <a:p>
            <a:pPr lvl="1"/>
            <a:r>
              <a:rPr lang="en-US" sz="2000" dirty="0"/>
              <a:t>Opening up of capital markets</a:t>
            </a:r>
          </a:p>
          <a:p>
            <a:pPr lvl="1"/>
            <a:r>
              <a:rPr lang="en-US" sz="2000" dirty="0"/>
              <a:t>Outcome: lending boom fueled by massive foreign borrowing - especially short term</a:t>
            </a:r>
          </a:p>
          <a:p>
            <a:r>
              <a:rPr lang="en-US" sz="2200" dirty="0"/>
              <a:t>Perversion of the financial liberalization and globalization process: chaebols and the South Korean crisis</a:t>
            </a:r>
          </a:p>
          <a:p>
            <a:pPr lvl="1"/>
            <a:r>
              <a:rPr lang="en-US" sz="2000" dirty="0"/>
              <a:t>Chaebols: large family-owned conglomerates</a:t>
            </a:r>
          </a:p>
          <a:p>
            <a:pPr lvl="1"/>
            <a:r>
              <a:rPr lang="en-US" sz="2000" dirty="0"/>
              <a:t>Political ties: too big to fail</a:t>
            </a:r>
          </a:p>
          <a:p>
            <a:pPr lvl="1"/>
            <a:r>
              <a:rPr lang="en-US" sz="2000" dirty="0"/>
              <a:t>Leading role in borrowing frenzy: very high leverage (but low profits)</a:t>
            </a:r>
          </a:p>
          <a:p>
            <a:pPr lvl="1"/>
            <a:r>
              <a:rPr lang="en-US" sz="2000" dirty="0"/>
              <a:t>Facilitating role played by South Korean merchant banks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Crisis in South Korea, </a:t>
            </a:r>
            <a:r>
              <a:rPr lang="en-US" dirty="0" smtClean="0">
                <a:ea typeface="ヒラギノ角ゴ Pro W3" charset="-128"/>
              </a:rPr>
              <a:t>1997–98 </a:t>
            </a:r>
            <a:r>
              <a:rPr lang="en-US" sz="2000" b="0" dirty="0" smtClean="0">
                <a:ea typeface="ヒラギノ角ゴ Pro W3" charset="-128"/>
              </a:rPr>
              <a:t>(3 </a:t>
            </a:r>
            <a:r>
              <a:rPr lang="en-US" sz="2000" b="0" dirty="0">
                <a:ea typeface="ヒラギノ角ゴ Pro W3" charset="-128"/>
              </a:rPr>
              <a:t>of </a:t>
            </a:r>
            <a:r>
              <a:rPr lang="en-US" sz="2000" b="0" dirty="0" smtClean="0">
                <a:ea typeface="ヒラギノ角ゴ Pro W3" charset="-128"/>
              </a:rPr>
              <a:t>5)</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t>Stock market decline and failure of firms increase uncertainty</a:t>
            </a:r>
          </a:p>
          <a:p>
            <a:pPr lvl="1"/>
            <a:r>
              <a:rPr lang="en-US" sz="2200" dirty="0"/>
              <a:t>In early 1997, series of negative shocks to the external position of (already weakened) chaebols</a:t>
            </a:r>
          </a:p>
          <a:p>
            <a:pPr lvl="1"/>
            <a:r>
              <a:rPr lang="en-US" sz="2200" dirty="0"/>
              <a:t>First high-profile bankruptcy of one of the largest chaebols in January, followed by 5 more</a:t>
            </a:r>
          </a:p>
          <a:p>
            <a:pPr lvl="1"/>
            <a:r>
              <a:rPr lang="en-US" sz="2200" dirty="0"/>
              <a:t>Uncertainty caused by such bankruptcies, and decrease in chaebols' net worth, cause a sharp decline in stock market values</a:t>
            </a:r>
          </a:p>
          <a:p>
            <a:r>
              <a:rPr lang="en-US" dirty="0"/>
              <a:t>Adverse selection and moral hazard problems worsen, and the economy contracts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5 Stock </a:t>
            </a:r>
            <a:r>
              <a:rPr lang="en-US" dirty="0" smtClean="0">
                <a:ea typeface="ヒラギノ角ゴ Pro W3" charset="-128"/>
              </a:rPr>
              <a:t>Market Index, </a:t>
            </a:r>
            <a:r>
              <a:rPr lang="en-US" dirty="0">
                <a:ea typeface="ヒラギノ角ゴ Pro W3" charset="-128"/>
              </a:rPr>
              <a:t>South Korea, 1995–1999</a:t>
            </a:r>
            <a:endParaRPr lang="en-US" b="0" dirty="0">
              <a:ea typeface="ヒラギノ角ゴ Pro W3" charset="-12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396079"/>
            <a:ext cx="7391400" cy="3985829"/>
          </a:xfrm>
          <a:prstGeom prst="rect">
            <a:avLst/>
          </a:prstGeom>
        </p:spPr>
      </p:pic>
      <p:sp>
        <p:nvSpPr>
          <p:cNvPr id="6" name="Text Box 8"/>
          <p:cNvSpPr txBox="1"/>
          <p:nvPr/>
        </p:nvSpPr>
        <p:spPr>
          <a:xfrm>
            <a:off x="667702" y="5626100"/>
            <a:ext cx="7808595" cy="261610"/>
          </a:xfrm>
          <a:prstGeom prst="rect">
            <a:avLst/>
          </a:prstGeom>
          <a:noFill/>
        </p:spPr>
        <p:txBody>
          <a:bodyPr wrap="square" rtlCol="0">
            <a:spAutoFit/>
          </a:bodyPr>
          <a:lstStyle/>
          <a:p>
            <a:r>
              <a:rPr lang="en-US" sz="1100" dirty="0"/>
              <a:t>Source: Global </a:t>
            </a:r>
            <a:r>
              <a:rPr lang="en-US" sz="1100" dirty="0" smtClean="0"/>
              <a:t>Financial Data</a:t>
            </a:r>
            <a:r>
              <a:rPr lang="en-US" sz="1100" dirty="0"/>
              <a:t>, available at </a:t>
            </a:r>
            <a:r>
              <a:rPr lang="en-US" sz="1100" dirty="0" smtClean="0"/>
              <a:t>www.globalfinancialdata.com</a:t>
            </a:r>
            <a:r>
              <a:rPr lang="en-US" sz="1100"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Crisis in South Korea, </a:t>
            </a:r>
            <a:r>
              <a:rPr lang="en-US" dirty="0" smtClean="0">
                <a:ea typeface="ヒラギノ角ゴ Pro W3" charset="-128"/>
              </a:rPr>
              <a:t>1997–98 </a:t>
            </a:r>
            <a:r>
              <a:rPr lang="en-US" sz="2000" b="0" dirty="0" smtClean="0">
                <a:ea typeface="ヒラギノ角ゴ Pro W3" charset="-128"/>
              </a:rPr>
              <a:t>(4 </a:t>
            </a:r>
            <a:r>
              <a:rPr lang="en-US" sz="2000" b="0" dirty="0">
                <a:ea typeface="ヒラギノ角ゴ Pro W3" charset="-128"/>
              </a:rPr>
              <a:t>of </a:t>
            </a:r>
            <a:r>
              <a:rPr lang="en-US" sz="2000" b="0" dirty="0" smtClean="0">
                <a:ea typeface="ヒラギノ角ゴ Pro W3" charset="-128"/>
              </a:rPr>
              <a:t>5)</a:t>
            </a:r>
            <a:endParaRPr lang="en-US" b="0" dirty="0">
              <a:ea typeface="ヒラギノ角ゴ Pro W3" charset="-128"/>
            </a:endParaRPr>
          </a:p>
        </p:txBody>
      </p:sp>
      <p:sp>
        <p:nvSpPr>
          <p:cNvPr id="3" name="Content Placeholder 2"/>
          <p:cNvSpPr>
            <a:spLocks noGrp="1"/>
          </p:cNvSpPr>
          <p:nvPr>
            <p:ph idx="1"/>
          </p:nvPr>
        </p:nvSpPr>
        <p:spPr>
          <a:xfrm>
            <a:off x="457200" y="1562100"/>
            <a:ext cx="8229600" cy="4525963"/>
          </a:xfrm>
        </p:spPr>
        <p:txBody>
          <a:bodyPr/>
          <a:lstStyle/>
          <a:p>
            <a:r>
              <a:rPr lang="en-US" sz="2000" dirty="0"/>
              <a:t>Currency crisis ensues</a:t>
            </a:r>
          </a:p>
          <a:p>
            <a:pPr lvl="1"/>
            <a:r>
              <a:rPr lang="en-US" sz="2000" dirty="0"/>
              <a:t>Speculative attack against the South Korean currency (won)</a:t>
            </a:r>
          </a:p>
          <a:p>
            <a:pPr lvl="1"/>
            <a:r>
              <a:rPr lang="en-US" sz="2000" dirty="0" smtClean="0"/>
              <a:t>Fueled </a:t>
            </a:r>
            <a:r>
              <a:rPr lang="en-US" sz="2000" dirty="0"/>
              <a:t>by </a:t>
            </a:r>
            <a:endParaRPr lang="en-US" sz="2000" dirty="0" smtClean="0"/>
          </a:p>
          <a:p>
            <a:pPr lvl="2"/>
            <a:r>
              <a:rPr lang="en-US" sz="2000" dirty="0" smtClean="0"/>
              <a:t>deterioration </a:t>
            </a:r>
            <a:r>
              <a:rPr lang="en-US" sz="2000" dirty="0"/>
              <a:t>financial health of chaebols (associated with high </a:t>
            </a:r>
            <a:r>
              <a:rPr lang="en-US" sz="2000" dirty="0" smtClean="0"/>
              <a:t>leverage)</a:t>
            </a:r>
          </a:p>
          <a:p>
            <a:pPr lvl="2"/>
            <a:r>
              <a:rPr lang="en-US" sz="2000" dirty="0" smtClean="0"/>
              <a:t>crisis </a:t>
            </a:r>
            <a:r>
              <a:rPr lang="en-US" sz="2000" dirty="0"/>
              <a:t>of confidence affecting other Southeast Asian economies</a:t>
            </a:r>
          </a:p>
          <a:p>
            <a:r>
              <a:rPr lang="en-US" sz="2000" dirty="0"/>
              <a:t>Final stage: currency crisis triggers full-fledged financial crisis</a:t>
            </a:r>
          </a:p>
          <a:p>
            <a:pPr lvl="1"/>
            <a:r>
              <a:rPr lang="en-US" sz="2000" dirty="0"/>
              <a:t>50% decrease in value of the won increases the value of foreign debt by 50%</a:t>
            </a:r>
          </a:p>
          <a:p>
            <a:pPr lvl="1"/>
            <a:r>
              <a:rPr lang="en-US" sz="2000" dirty="0"/>
              <a:t>Increased adverse selection &amp; moral hazard</a:t>
            </a:r>
          </a:p>
          <a:p>
            <a:pPr lvl="1"/>
            <a:r>
              <a:rPr lang="en-US" sz="2000" dirty="0"/>
              <a:t>Deterioration of banks' balance sheets</a:t>
            </a:r>
          </a:p>
          <a:p>
            <a:pPr lvl="1"/>
            <a:r>
              <a:rPr lang="en-US" sz="2000" dirty="0"/>
              <a:t>GDP declines by 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a:t>
            </a:r>
            <a:r>
              <a:rPr lang="en-US" dirty="0" smtClean="0">
                <a:ea typeface="ヒラギノ角ゴ Pro W3" charset="-128"/>
              </a:rPr>
              <a:t>6 Value of South Korean Currency, </a:t>
            </a:r>
            <a:r>
              <a:rPr lang="en-US" dirty="0">
                <a:ea typeface="ヒラギノ角ゴ Pro W3" charset="-128"/>
              </a:rPr>
              <a:t>1995–1999</a:t>
            </a:r>
            <a:endParaRPr lang="en-US" b="0" dirty="0">
              <a:ea typeface="ヒラギノ角ゴ Pro W3" charset="-12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427412"/>
            <a:ext cx="7391400" cy="3923162"/>
          </a:xfrm>
          <a:prstGeom prst="rect">
            <a:avLst/>
          </a:prstGeom>
        </p:spPr>
      </p:pic>
      <p:sp>
        <p:nvSpPr>
          <p:cNvPr id="7" name="Text Box 8"/>
          <p:cNvSpPr txBox="1"/>
          <p:nvPr/>
        </p:nvSpPr>
        <p:spPr>
          <a:xfrm>
            <a:off x="667702" y="5588000"/>
            <a:ext cx="7808595" cy="261610"/>
          </a:xfrm>
          <a:prstGeom prst="rect">
            <a:avLst/>
          </a:prstGeom>
          <a:noFill/>
        </p:spPr>
        <p:txBody>
          <a:bodyPr wrap="square" rtlCol="0">
            <a:spAutoFit/>
          </a:bodyPr>
          <a:lstStyle/>
          <a:p>
            <a:r>
              <a:rPr lang="en-US" sz="1100" dirty="0"/>
              <a:t>Source: Adapted from International Monetary </a:t>
            </a:r>
            <a:r>
              <a:rPr lang="en-US" sz="1100" dirty="0" smtClean="0"/>
              <a:t>Fund’s </a:t>
            </a:r>
            <a:r>
              <a:rPr lang="en-US" sz="1100" i="1" dirty="0" smtClean="0"/>
              <a:t>International Financial Statistics</a:t>
            </a:r>
            <a:r>
              <a:rPr lang="en-US" sz="1100" dirty="0" smtClean="0"/>
              <a:t>, </a:t>
            </a:r>
            <a:r>
              <a:rPr lang="en-US" sz="1100" dirty="0"/>
              <a:t>www.imfstatistics.org/imf</a:t>
            </a:r>
            <a:r>
              <a:rPr lang="en-US" sz="1100" dirty="0" smtClean="0"/>
              <a:t>/</a:t>
            </a:r>
            <a:endParaRPr lang="en-US" sz="1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Crisis in South Korea, </a:t>
            </a:r>
            <a:r>
              <a:rPr lang="en-US" dirty="0" smtClean="0">
                <a:ea typeface="ヒラギノ角ゴ Pro W3" charset="-128"/>
              </a:rPr>
              <a:t>1997–98 </a:t>
            </a:r>
            <a:r>
              <a:rPr lang="en-US" sz="2000" b="0" dirty="0" smtClean="0">
                <a:ea typeface="ヒラギノ角ゴ Pro W3" charset="-128"/>
              </a:rPr>
              <a:t>(5 </a:t>
            </a:r>
            <a:r>
              <a:rPr lang="en-US" sz="2000" b="0" dirty="0">
                <a:ea typeface="ヒラギノ角ゴ Pro W3" charset="-128"/>
              </a:rPr>
              <a:t>of </a:t>
            </a:r>
            <a:r>
              <a:rPr lang="en-US" sz="2000" b="0" dirty="0" smtClean="0">
                <a:ea typeface="ヒラギノ角ゴ Pro W3" charset="-128"/>
              </a:rPr>
              <a:t>5)</a:t>
            </a:r>
            <a:endParaRPr lang="en-US" b="0" dirty="0">
              <a:ea typeface="ヒラギノ角ゴ Pro W3" charset="-128"/>
            </a:endParaRPr>
          </a:p>
        </p:txBody>
      </p:sp>
      <p:sp>
        <p:nvSpPr>
          <p:cNvPr id="3" name="Content Placeholder 2"/>
          <p:cNvSpPr>
            <a:spLocks noGrp="1"/>
          </p:cNvSpPr>
          <p:nvPr>
            <p:ph idx="1"/>
          </p:nvPr>
        </p:nvSpPr>
        <p:spPr>
          <a:xfrm>
            <a:off x="457200" y="1562100"/>
            <a:ext cx="8229600" cy="4525963"/>
          </a:xfrm>
        </p:spPr>
        <p:txBody>
          <a:bodyPr/>
          <a:lstStyle/>
          <a:p>
            <a:r>
              <a:rPr lang="en-US" sz="2200" dirty="0"/>
              <a:t>E</a:t>
            </a:r>
            <a:r>
              <a:rPr lang="en-US" sz="2200" dirty="0">
                <a:sym typeface="+mn-ea"/>
              </a:rPr>
              <a:t>conomic impact of the crisis</a:t>
            </a:r>
            <a:endParaRPr lang="en-US" sz="2200" dirty="0"/>
          </a:p>
          <a:p>
            <a:pPr lvl="1"/>
            <a:r>
              <a:rPr lang="en-US" sz="2000" dirty="0" smtClean="0">
                <a:sym typeface="+mn-ea"/>
              </a:rPr>
              <a:t>Declining </a:t>
            </a:r>
            <a:r>
              <a:rPr lang="en-US" sz="2000" dirty="0">
                <a:sym typeface="+mn-ea"/>
              </a:rPr>
              <a:t>GDP </a:t>
            </a:r>
            <a:r>
              <a:rPr lang="en-US" sz="2000" dirty="0" smtClean="0">
                <a:sym typeface="+mn-ea"/>
              </a:rPr>
              <a:t>causes a sharp increase in unemployment</a:t>
            </a:r>
            <a:endParaRPr lang="en-US" sz="2000" dirty="0"/>
          </a:p>
          <a:p>
            <a:pPr lvl="1"/>
            <a:r>
              <a:rPr lang="en-US" sz="2000" dirty="0" smtClean="0">
                <a:sym typeface="+mn-ea"/>
              </a:rPr>
              <a:t>Inflation increases spurred </a:t>
            </a:r>
            <a:r>
              <a:rPr lang="en-US" sz="2000" dirty="0">
                <a:sym typeface="+mn-ea"/>
              </a:rPr>
              <a:t>by </a:t>
            </a:r>
            <a:r>
              <a:rPr lang="en-US" sz="2000" dirty="0" smtClean="0">
                <a:sym typeface="+mn-ea"/>
              </a:rPr>
              <a:t>increases in </a:t>
            </a:r>
            <a:r>
              <a:rPr lang="en-US" sz="2000" dirty="0">
                <a:sym typeface="+mn-ea"/>
              </a:rPr>
              <a:t>import prices</a:t>
            </a:r>
            <a:endParaRPr lang="en-US" sz="2000" dirty="0"/>
          </a:p>
          <a:p>
            <a:pPr lvl="1"/>
            <a:r>
              <a:rPr lang="en-US" sz="2000" dirty="0" smtClean="0">
                <a:sym typeface="+mn-ea"/>
              </a:rPr>
              <a:t>Central </a:t>
            </a:r>
            <a:r>
              <a:rPr lang="en-US" sz="2000" dirty="0">
                <a:sym typeface="+mn-ea"/>
              </a:rPr>
              <a:t>bank increases interest rates...</a:t>
            </a:r>
            <a:endParaRPr lang="en-US" sz="2000" dirty="0"/>
          </a:p>
          <a:p>
            <a:pPr lvl="1"/>
            <a:r>
              <a:rPr lang="en-US" sz="2000" dirty="0">
                <a:sym typeface="+mn-ea"/>
              </a:rPr>
              <a:t>...Which worsen the balance sheet </a:t>
            </a:r>
            <a:r>
              <a:rPr lang="en-US" sz="2000" dirty="0" smtClean="0">
                <a:sym typeface="+mn-ea"/>
              </a:rPr>
              <a:t>of </a:t>
            </a:r>
            <a:r>
              <a:rPr lang="en-US" sz="2000" dirty="0">
                <a:sym typeface="+mn-ea"/>
              </a:rPr>
              <a:t>banks and firms</a:t>
            </a:r>
            <a:endParaRPr lang="en-US" sz="2000" dirty="0"/>
          </a:p>
          <a:p>
            <a:pPr lvl="1"/>
            <a:r>
              <a:rPr lang="en-US" sz="2000" dirty="0" smtClean="0">
                <a:sym typeface="+mn-ea"/>
              </a:rPr>
              <a:t>Severe </a:t>
            </a:r>
            <a:r>
              <a:rPr lang="en-US" sz="2000" dirty="0">
                <a:sym typeface="+mn-ea"/>
              </a:rPr>
              <a:t>socio-economic consequences</a:t>
            </a:r>
            <a:endParaRPr lang="en-US" sz="2000" dirty="0"/>
          </a:p>
          <a:p>
            <a:r>
              <a:rPr lang="en-US" sz="2200" dirty="0"/>
              <a:t>Recovery</a:t>
            </a:r>
          </a:p>
          <a:p>
            <a:pPr lvl="1"/>
            <a:r>
              <a:rPr lang="en-US" sz="2000" dirty="0"/>
              <a:t>Ag</a:t>
            </a:r>
            <a:r>
              <a:rPr lang="en-US" sz="2000" dirty="0">
                <a:sym typeface="+mn-ea"/>
              </a:rPr>
              <a:t>gressive policy by South Korean government to restore financial stability</a:t>
            </a:r>
            <a:endParaRPr lang="en-US" sz="2000" dirty="0"/>
          </a:p>
          <a:p>
            <a:pPr lvl="2"/>
            <a:r>
              <a:rPr lang="en-US" sz="2000" dirty="0">
                <a:sym typeface="+mn-ea"/>
              </a:rPr>
              <a:t>In particular, overhaul of financial regulation</a:t>
            </a:r>
            <a:endParaRPr lang="en-US" sz="2000" dirty="0"/>
          </a:p>
          <a:p>
            <a:pPr lvl="1"/>
            <a:r>
              <a:rPr lang="en-US" sz="2000" dirty="0"/>
              <a:t>Financial markets stabilize in </a:t>
            </a:r>
            <a:r>
              <a:rPr lang="en-US" sz="2000" dirty="0" smtClean="0"/>
              <a:t>1998</a:t>
            </a:r>
            <a:r>
              <a:rPr lang="en-US" sz="2000" dirty="0">
                <a:ea typeface="ヒラギノ角ゴ Pro W3" charset="-128"/>
              </a:rPr>
              <a:t>–</a:t>
            </a:r>
            <a:r>
              <a:rPr lang="en-US" sz="2000" dirty="0" smtClean="0"/>
              <a:t>99</a:t>
            </a:r>
            <a:r>
              <a:rPr lang="en-US" sz="200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Global: China and the “Noncrisis” in 1997–1998</a:t>
            </a:r>
            <a:endParaRPr lang="en-US" b="0" dirty="0">
              <a:ea typeface="ヒラギノ角ゴ Pro W3" charset="-128"/>
            </a:endParaRPr>
          </a:p>
        </p:txBody>
      </p:sp>
      <p:sp>
        <p:nvSpPr>
          <p:cNvPr id="3" name="Content Placeholder 2"/>
          <p:cNvSpPr>
            <a:spLocks noGrp="1"/>
          </p:cNvSpPr>
          <p:nvPr>
            <p:ph idx="1"/>
          </p:nvPr>
        </p:nvSpPr>
        <p:spPr>
          <a:xfrm>
            <a:off x="457200" y="1562100"/>
            <a:ext cx="8229600" cy="4525963"/>
          </a:xfrm>
        </p:spPr>
        <p:txBody>
          <a:bodyPr/>
          <a:lstStyle/>
          <a:p>
            <a:r>
              <a:rPr lang="en-US" dirty="0"/>
              <a:t>China not affected by the 1997-98 crisis in East Asia. Why?</a:t>
            </a:r>
          </a:p>
          <a:p>
            <a:r>
              <a:rPr lang="en-US" sz="2000" dirty="0"/>
              <a:t>T</a:t>
            </a:r>
            <a:r>
              <a:rPr lang="en-US" dirty="0">
                <a:sym typeface="+mn-ea"/>
              </a:rPr>
              <a:t>wo key factors:</a:t>
            </a:r>
          </a:p>
          <a:p>
            <a:pPr lvl="1"/>
            <a:r>
              <a:rPr lang="en-US" sz="2000" dirty="0">
                <a:sym typeface="+mn-ea"/>
              </a:rPr>
              <a:t>Slower, more restricted financial liberalization in China</a:t>
            </a:r>
          </a:p>
          <a:p>
            <a:pPr lvl="1"/>
            <a:r>
              <a:rPr lang="en-US" sz="2000" dirty="0">
                <a:sym typeface="+mn-ea"/>
              </a:rPr>
              <a:t>No currency instability</a:t>
            </a:r>
          </a:p>
          <a:p>
            <a:pPr lvl="2"/>
            <a:r>
              <a:rPr lang="en-US" sz="2000" dirty="0">
                <a:sym typeface="+mn-ea"/>
              </a:rPr>
              <a:t>Renminbi pegged to the dollar and not convertible for capital account transactions</a:t>
            </a:r>
          </a:p>
          <a:p>
            <a:r>
              <a:rPr lang="en-US" dirty="0"/>
              <a:t>Impact of the crisis on China's subsequent economic policies</a:t>
            </a:r>
          </a:p>
          <a:p>
            <a:pPr lvl="1"/>
            <a:r>
              <a:rPr lang="en-US" sz="2000" dirty="0"/>
              <a:t>Vindicated the policy of “controlled liberalization”</a:t>
            </a:r>
          </a:p>
          <a:p>
            <a:pPr lvl="1"/>
            <a:r>
              <a:rPr lang="en-US" sz="2000" dirty="0"/>
              <a:t>Encouraged the country to accumulate foreign exchange reserves</a:t>
            </a:r>
          </a:p>
          <a:p>
            <a:pPr lvl="2"/>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The Argentine Financial Crisis, </a:t>
            </a:r>
            <a:r>
              <a:rPr lang="en-US" dirty="0" smtClean="0">
                <a:ea typeface="ヒラギノ角ゴ Pro W3" charset="-128"/>
              </a:rPr>
              <a:t>2001–2002 </a:t>
            </a:r>
            <a:r>
              <a:rPr lang="en-US" sz="2000" b="0" dirty="0" smtClean="0">
                <a:ea typeface="ヒラギノ角ゴ Pro W3" charset="-128"/>
              </a:rPr>
              <a:t>(1 </a:t>
            </a:r>
            <a:r>
              <a:rPr lang="en-US" sz="2000" b="0" dirty="0">
                <a:ea typeface="ヒラギノ角ゴ Pro W3" charset="-128"/>
              </a:rPr>
              <a:t>of </a:t>
            </a:r>
            <a:r>
              <a:rPr lang="en-US" sz="2000" b="0" dirty="0" smtClean="0">
                <a:ea typeface="ヒラギノ角ゴ Pro W3" charset="-128"/>
              </a:rPr>
              <a:t>6)</a:t>
            </a:r>
            <a:endParaRPr lang="en-US" dirty="0">
              <a:ea typeface="ヒラギノ角ゴ Pro W3" charset="-128"/>
            </a:endParaRPr>
          </a:p>
        </p:txBody>
      </p:sp>
      <p:sp>
        <p:nvSpPr>
          <p:cNvPr id="3" name="Content Placeholder 2"/>
          <p:cNvSpPr>
            <a:spLocks noGrp="1"/>
          </p:cNvSpPr>
          <p:nvPr>
            <p:ph idx="1"/>
          </p:nvPr>
        </p:nvSpPr>
        <p:spPr/>
        <p:txBody>
          <a:bodyPr/>
          <a:lstStyle/>
          <a:p>
            <a:r>
              <a:rPr lang="en-US" dirty="0">
                <a:ea typeface="ヒラギノ角ゴ Pro W3" charset="-128"/>
              </a:rPr>
              <a:t>Severe fiscal imbalances</a:t>
            </a:r>
          </a:p>
          <a:p>
            <a:r>
              <a:rPr lang="en-US" dirty="0">
                <a:ea typeface="ヒラギノ角ゴ Pro W3" charset="-128"/>
              </a:rPr>
              <a:t>Adverse selection and moral hazard problems worsen</a:t>
            </a:r>
          </a:p>
          <a:p>
            <a:r>
              <a:rPr lang="en-US" dirty="0">
                <a:ea typeface="ヒラギノ角ゴ Pro W3" charset="-128"/>
              </a:rPr>
              <a:t>Bank panic begins</a:t>
            </a:r>
          </a:p>
          <a:p>
            <a:r>
              <a:rPr lang="en-US" dirty="0">
                <a:ea typeface="ヒラギノ角ゴ Pro W3" charset="-128"/>
              </a:rPr>
              <a:t>Currency crisis ensues</a:t>
            </a:r>
          </a:p>
          <a:p>
            <a:r>
              <a:rPr lang="en-US" dirty="0">
                <a:ea typeface="ヒラギノ角ゴ Pro W3" charset="-128"/>
              </a:rPr>
              <a:t>Currency crisis triggers full-fledged financial crisis</a:t>
            </a:r>
          </a:p>
          <a:p>
            <a:r>
              <a:rPr lang="en-US" dirty="0">
                <a:ea typeface="ヒラギノ角ゴ Pro W3" charset="-128"/>
              </a:rPr>
              <a:t>Recovery begins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ヒラギノ角ゴ Pro W3" charset="-128"/>
              </a:rPr>
              <a:t>Preview</a:t>
            </a:r>
            <a:endParaRPr lang="en-US" dirty="0"/>
          </a:p>
        </p:txBody>
      </p:sp>
      <p:sp>
        <p:nvSpPr>
          <p:cNvPr id="3" name="Content Placeholder 2"/>
          <p:cNvSpPr>
            <a:spLocks noGrp="1"/>
          </p:cNvSpPr>
          <p:nvPr>
            <p:ph idx="1"/>
          </p:nvPr>
        </p:nvSpPr>
        <p:spPr/>
        <p:txBody>
          <a:bodyPr/>
          <a:lstStyle/>
          <a:p>
            <a:r>
              <a:rPr lang="en-US" dirty="0">
                <a:ea typeface="ヒラギノ角ゴ Pro W3" charset="-128"/>
              </a:rPr>
              <a:t>This chapter applies the asymmetric information theory of financial crises to investigate the cause of frequent and devastating financial crises in emerging market economies</a:t>
            </a:r>
          </a:p>
          <a:p>
            <a:r>
              <a:rPr lang="en-US" dirty="0">
                <a:ea typeface="ヒラギノ角ゴ Pro W3" charset="-128"/>
              </a:rPr>
              <a:t>This analysis is then applied to the events surrounding the financial crises that took place in South Korea and Argentina in recent years and explore why these events caused such devastating contractions of economic activity.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The Argentine Financial Crisis, </a:t>
            </a:r>
            <a:r>
              <a:rPr lang="en-US" dirty="0" smtClean="0">
                <a:ea typeface="ヒラギノ角ゴ Pro W3" charset="-128"/>
              </a:rPr>
              <a:t>2001–2002 </a:t>
            </a:r>
            <a:r>
              <a:rPr lang="en-US" sz="2000" b="0" dirty="0" smtClean="0">
                <a:ea typeface="ヒラギノ角ゴ Pro W3" charset="-128"/>
              </a:rPr>
              <a:t>(2 </a:t>
            </a:r>
            <a:r>
              <a:rPr lang="en-US" sz="2000" b="0" dirty="0">
                <a:ea typeface="ヒラギノ角ゴ Pro W3" charset="-128"/>
              </a:rPr>
              <a:t>of </a:t>
            </a:r>
            <a:r>
              <a:rPr lang="en-US" sz="2000" b="0" dirty="0" smtClean="0">
                <a:ea typeface="ヒラギノ角ゴ Pro W3" charset="-128"/>
              </a:rPr>
              <a:t>6)</a:t>
            </a:r>
            <a:endParaRPr lang="en-US" dirty="0">
              <a:ea typeface="ヒラギノ角ゴ Pro W3" charset="-128"/>
            </a:endParaRPr>
          </a:p>
        </p:txBody>
      </p:sp>
      <p:sp>
        <p:nvSpPr>
          <p:cNvPr id="3" name="Content Placeholder 2"/>
          <p:cNvSpPr>
            <a:spLocks noGrp="1"/>
          </p:cNvSpPr>
          <p:nvPr>
            <p:ph idx="1"/>
          </p:nvPr>
        </p:nvSpPr>
        <p:spPr/>
        <p:txBody>
          <a:bodyPr/>
          <a:lstStyle/>
          <a:p>
            <a:r>
              <a:rPr lang="en-US" dirty="0"/>
              <a:t>Severe fiscal imbalances</a:t>
            </a:r>
          </a:p>
          <a:p>
            <a:pPr lvl="1"/>
            <a:r>
              <a:rPr lang="en-US" dirty="0"/>
              <a:t>Contrast with Mexico (1995) and East Asian crisis (1997)</a:t>
            </a:r>
          </a:p>
          <a:p>
            <a:pPr lvl="1"/>
            <a:r>
              <a:rPr lang="en-US" dirty="0"/>
              <a:t>No lending boom, banks had sounder balance sheets</a:t>
            </a:r>
          </a:p>
          <a:p>
            <a:pPr lvl="1"/>
            <a:r>
              <a:rPr lang="en-US" dirty="0"/>
              <a:t>However, growing fiscal imbalances led the government to ask banks to buy public debt</a:t>
            </a:r>
          </a:p>
          <a:p>
            <a:pPr lvl="1"/>
            <a:r>
              <a:rPr lang="en-US" dirty="0" smtClean="0"/>
              <a:t>Bank </a:t>
            </a:r>
            <a:r>
              <a:rPr lang="en-US" dirty="0"/>
              <a:t>balance sheets </a:t>
            </a:r>
            <a:r>
              <a:rPr lang="en-US" dirty="0" smtClean="0"/>
              <a:t>deteriorate, while investors </a:t>
            </a:r>
            <a:r>
              <a:rPr lang="en-US" dirty="0"/>
              <a:t>(foreign and domestic) do not </a:t>
            </a:r>
            <a:r>
              <a:rPr lang="en-US" dirty="0" smtClean="0"/>
              <a:t>regain </a:t>
            </a:r>
            <a:r>
              <a:rPr lang="en-US" dirty="0"/>
              <a:t>trust in Argentina's ability to repay </a:t>
            </a:r>
            <a:r>
              <a:rPr lang="en-US" dirty="0" smtClean="0"/>
              <a:t>debt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The Argentine Financial Crisis, </a:t>
            </a:r>
            <a:r>
              <a:rPr lang="en-US" dirty="0" smtClean="0">
                <a:ea typeface="ヒラギノ角ゴ Pro W3" charset="-128"/>
              </a:rPr>
              <a:t>2001–2002 </a:t>
            </a:r>
            <a:r>
              <a:rPr lang="en-US" sz="2000" b="0" dirty="0" smtClean="0">
                <a:ea typeface="ヒラギノ角ゴ Pro W3" charset="-128"/>
              </a:rPr>
              <a:t>(3 </a:t>
            </a:r>
            <a:r>
              <a:rPr lang="en-US" sz="2000" b="0" dirty="0">
                <a:ea typeface="ヒラギノ角ゴ Pro W3" charset="-128"/>
              </a:rPr>
              <a:t>of </a:t>
            </a:r>
            <a:r>
              <a:rPr lang="en-US" sz="2000" b="0" dirty="0" smtClean="0">
                <a:ea typeface="ヒラギノ角ゴ Pro W3" charset="-128"/>
              </a:rPr>
              <a:t>6)</a:t>
            </a:r>
            <a:endParaRPr lang="en-US" dirty="0">
              <a:ea typeface="ヒラギノ角ゴ Pro W3" charset="-128"/>
            </a:endParaRPr>
          </a:p>
        </p:txBody>
      </p:sp>
      <p:sp>
        <p:nvSpPr>
          <p:cNvPr id="3" name="Content Placeholder 2"/>
          <p:cNvSpPr>
            <a:spLocks noGrp="1"/>
          </p:cNvSpPr>
          <p:nvPr>
            <p:ph idx="1"/>
          </p:nvPr>
        </p:nvSpPr>
        <p:spPr/>
        <p:txBody>
          <a:bodyPr/>
          <a:lstStyle/>
          <a:p>
            <a:r>
              <a:rPr lang="en-US" dirty="0"/>
              <a:t>Adverse selection and moral hazard problems worsen</a:t>
            </a:r>
          </a:p>
          <a:p>
            <a:pPr lvl="1"/>
            <a:r>
              <a:rPr lang="en-US" sz="2000" dirty="0"/>
              <a:t>By 2001, banks start losing </a:t>
            </a:r>
            <a:r>
              <a:rPr lang="en-US" sz="2000" dirty="0" smtClean="0"/>
              <a:t>deposits and reduce </a:t>
            </a:r>
            <a:r>
              <a:rPr lang="en-US" sz="2000" dirty="0"/>
              <a:t>lending</a:t>
            </a:r>
          </a:p>
          <a:p>
            <a:pPr lvl="1"/>
            <a:r>
              <a:rPr lang="en-US" sz="2000" dirty="0" smtClean="0"/>
              <a:t>Increases in adverse </a:t>
            </a:r>
            <a:r>
              <a:rPr lang="en-US" sz="2000" dirty="0"/>
              <a:t>selection </a:t>
            </a:r>
            <a:r>
              <a:rPr lang="en-US" sz="2000" dirty="0" smtClean="0"/>
              <a:t>and moral hazards</a:t>
            </a:r>
            <a:endParaRPr lang="en-US" sz="2000" dirty="0"/>
          </a:p>
          <a:p>
            <a:r>
              <a:rPr lang="en-US" dirty="0"/>
              <a:t>Bank panic begins</a:t>
            </a:r>
          </a:p>
          <a:p>
            <a:pPr lvl="1"/>
            <a:r>
              <a:rPr lang="en-US" sz="2000" dirty="0"/>
              <a:t>Doubts over sustainability of fiscal imbalances grow throughout 2001</a:t>
            </a:r>
          </a:p>
          <a:p>
            <a:pPr lvl="1"/>
            <a:r>
              <a:rPr lang="en-US" sz="2000" dirty="0"/>
              <a:t>By October, default becomes real prospect</a:t>
            </a:r>
          </a:p>
          <a:p>
            <a:pPr lvl="1"/>
            <a:r>
              <a:rPr lang="en-US" sz="2000" dirty="0" smtClean="0"/>
              <a:t>Investors </a:t>
            </a:r>
            <a:r>
              <a:rPr lang="en-US" sz="2000" dirty="0"/>
              <a:t>lose trust in banks</a:t>
            </a:r>
          </a:p>
          <a:p>
            <a:pPr lvl="1"/>
            <a:r>
              <a:rPr lang="en-US" sz="2000" dirty="0"/>
              <a:t>In November, deposit withdrawals reach US$1 </a:t>
            </a:r>
            <a:r>
              <a:rPr lang="en-US" sz="2000" dirty="0" smtClean="0"/>
              <a:t>billion/day</a:t>
            </a:r>
            <a:endParaRPr lang="en-US" sz="2000" dirty="0"/>
          </a:p>
          <a:p>
            <a:pPr lvl="1"/>
            <a:r>
              <a:rPr lang="en-US" sz="2000" dirty="0"/>
              <a:t>Restrictions on withdrawals imposed by government fan the flames of social </a:t>
            </a:r>
            <a:r>
              <a:rPr lang="en-US" sz="2000" dirty="0" smtClean="0"/>
              <a:t>unrest</a:t>
            </a:r>
            <a:r>
              <a:rPr lang="en-US" sz="2000" dirty="0">
                <a:ea typeface="ヒラギノ角ゴ Pro W3" charset="-128"/>
              </a:rPr>
              <a:t>–</a:t>
            </a:r>
            <a:r>
              <a:rPr lang="en-US" sz="2000" dirty="0" smtClean="0"/>
              <a:t>30 </a:t>
            </a:r>
            <a:r>
              <a:rPr lang="en-US" sz="2000" dirty="0"/>
              <a:t>die in violent riots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The Argentine Financial Crisis, </a:t>
            </a:r>
            <a:r>
              <a:rPr lang="en-US" dirty="0" smtClean="0">
                <a:ea typeface="ヒラギノ角ゴ Pro W3" charset="-128"/>
              </a:rPr>
              <a:t>2001–2002 </a:t>
            </a:r>
            <a:r>
              <a:rPr lang="en-US" sz="2000" b="0" dirty="0" smtClean="0">
                <a:ea typeface="ヒラギノ角ゴ Pro W3" charset="-128"/>
              </a:rPr>
              <a:t>(4 </a:t>
            </a:r>
            <a:r>
              <a:rPr lang="en-US" sz="2000" b="0" dirty="0">
                <a:ea typeface="ヒラギノ角ゴ Pro W3" charset="-128"/>
              </a:rPr>
              <a:t>of </a:t>
            </a:r>
            <a:r>
              <a:rPr lang="en-US" sz="2000" b="0" dirty="0" smtClean="0">
                <a:ea typeface="ヒラギノ角ゴ Pro W3" charset="-128"/>
              </a:rPr>
              <a:t>6)</a:t>
            </a:r>
            <a:endParaRPr lang="en-US" dirty="0">
              <a:ea typeface="ヒラギノ角ゴ Pro W3" charset="-128"/>
            </a:endParaRPr>
          </a:p>
        </p:txBody>
      </p:sp>
      <p:sp>
        <p:nvSpPr>
          <p:cNvPr id="3" name="Content Placeholder 2"/>
          <p:cNvSpPr>
            <a:spLocks noGrp="1"/>
          </p:cNvSpPr>
          <p:nvPr>
            <p:ph idx="1"/>
          </p:nvPr>
        </p:nvSpPr>
        <p:spPr/>
        <p:txBody>
          <a:bodyPr/>
          <a:lstStyle/>
          <a:p>
            <a:r>
              <a:rPr lang="en-US" dirty="0"/>
              <a:t>Currency crisis ensues</a:t>
            </a:r>
          </a:p>
          <a:p>
            <a:pPr lvl="1"/>
            <a:r>
              <a:rPr lang="en-US" sz="2000" dirty="0"/>
              <a:t>A</a:t>
            </a:r>
            <a:r>
              <a:rPr lang="en-US" sz="2000" dirty="0">
                <a:sym typeface="+mn-ea"/>
              </a:rPr>
              <a:t>t the time of the bank panic, </a:t>
            </a:r>
            <a:r>
              <a:rPr lang="en-US" sz="2000" b="1" dirty="0">
                <a:sym typeface="+mn-ea"/>
              </a:rPr>
              <a:t>currency board </a:t>
            </a:r>
            <a:r>
              <a:rPr lang="en-US" sz="2000" dirty="0">
                <a:sym typeface="+mn-ea"/>
              </a:rPr>
              <a:t>was in place</a:t>
            </a:r>
          </a:p>
          <a:p>
            <a:pPr lvl="2"/>
            <a:r>
              <a:rPr lang="en-US" sz="2000" dirty="0">
                <a:sym typeface="+mn-ea"/>
              </a:rPr>
              <a:t>Currency board: Arrangement in which the Argentine government fixed the value of one Argentine peso to one U.S. dollar by agreeing to buy and sell pesos at that exchange rate</a:t>
            </a:r>
          </a:p>
          <a:p>
            <a:pPr lvl="1"/>
            <a:r>
              <a:rPr lang="en-US" sz="2000" dirty="0"/>
              <a:t>But bank panic clearly questions the ability of the government to keep interest rates high to preserve the currency board</a:t>
            </a:r>
          </a:p>
          <a:p>
            <a:pPr lvl="1"/>
            <a:r>
              <a:rPr lang="en-US" sz="2000" dirty="0" smtClean="0"/>
              <a:t>Speculative </a:t>
            </a:r>
            <a:r>
              <a:rPr lang="en-US" sz="2000" dirty="0"/>
              <a:t>attacks against the peso multiply</a:t>
            </a:r>
          </a:p>
          <a:p>
            <a:pPr lvl="1"/>
            <a:r>
              <a:rPr lang="en-US" sz="2000" dirty="0"/>
              <a:t>In December, 2001, the government announces the suspension of external debt repayments</a:t>
            </a:r>
          </a:p>
          <a:p>
            <a:pPr lvl="1"/>
            <a:r>
              <a:rPr lang="en-US" sz="2000" dirty="0"/>
              <a:t>In January 2002, the government announces the end of the currency board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a:ea typeface="ヒラギノ角ゴ Pro W3" charset="-128"/>
              </a:rPr>
              <a:t>Figure 9 Argentine Peso</a:t>
            </a:r>
            <a:r>
              <a:rPr lang="en-US" dirty="0" smtClean="0">
                <a:ea typeface="ヒラギノ角ゴ Pro W3" charset="-128"/>
              </a:rPr>
              <a:t>, 1998–2004</a:t>
            </a:r>
            <a:endParaRPr lang="en-US" b="0" dirty="0">
              <a:ea typeface="ヒラギノ角ゴ Pro W3" charset="-12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026" y="1427412"/>
            <a:ext cx="7275347" cy="3923162"/>
          </a:xfrm>
          <a:prstGeom prst="rect">
            <a:avLst/>
          </a:prstGeom>
        </p:spPr>
      </p:pic>
      <p:sp>
        <p:nvSpPr>
          <p:cNvPr id="7" name="Text Box 8"/>
          <p:cNvSpPr txBox="1"/>
          <p:nvPr/>
        </p:nvSpPr>
        <p:spPr>
          <a:xfrm>
            <a:off x="667702" y="5588000"/>
            <a:ext cx="7808595" cy="261610"/>
          </a:xfrm>
          <a:prstGeom prst="rect">
            <a:avLst/>
          </a:prstGeom>
          <a:noFill/>
        </p:spPr>
        <p:txBody>
          <a:bodyPr wrap="square" rtlCol="0">
            <a:spAutoFit/>
          </a:bodyPr>
          <a:lstStyle/>
          <a:p>
            <a:r>
              <a:rPr lang="en-US" sz="1100" dirty="0"/>
              <a:t>Source: Adapted from International Monetary </a:t>
            </a:r>
            <a:r>
              <a:rPr lang="en-US" sz="1100" dirty="0" smtClean="0"/>
              <a:t>Fund’s </a:t>
            </a:r>
            <a:r>
              <a:rPr lang="en-US" sz="1100" i="1" dirty="0" smtClean="0"/>
              <a:t>International Financial Statistics</a:t>
            </a:r>
            <a:r>
              <a:rPr lang="en-US" sz="1100" dirty="0" smtClean="0"/>
              <a:t>, </a:t>
            </a:r>
            <a:r>
              <a:rPr lang="en-US" sz="1100" dirty="0"/>
              <a:t>www.imfstatistics.org/imf</a:t>
            </a:r>
            <a:r>
              <a:rPr lang="en-US" sz="1100" dirty="0" smtClean="0"/>
              <a:t>/</a:t>
            </a:r>
            <a:endParaRPr lang="en-US" sz="11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The Argentine Financial Crisis, </a:t>
            </a:r>
            <a:r>
              <a:rPr lang="en-US" dirty="0" smtClean="0">
                <a:ea typeface="ヒラギノ角ゴ Pro W3" charset="-128"/>
              </a:rPr>
              <a:t>2001–2002 </a:t>
            </a:r>
            <a:r>
              <a:rPr lang="en-US" sz="2000" b="0" dirty="0" smtClean="0">
                <a:ea typeface="ヒラギノ角ゴ Pro W3" charset="-128"/>
              </a:rPr>
              <a:t>(5 </a:t>
            </a:r>
            <a:r>
              <a:rPr lang="en-US" sz="2000" b="0" dirty="0">
                <a:ea typeface="ヒラギノ角ゴ Pro W3" charset="-128"/>
              </a:rPr>
              <a:t>of </a:t>
            </a:r>
            <a:r>
              <a:rPr lang="en-US" sz="2000" b="0" dirty="0" smtClean="0">
                <a:ea typeface="ヒラギノ角ゴ Pro W3" charset="-128"/>
              </a:rPr>
              <a:t>6)</a:t>
            </a:r>
            <a:endParaRPr lang="en-US" dirty="0">
              <a:ea typeface="ヒラギノ角ゴ Pro W3" charset="-128"/>
            </a:endParaRPr>
          </a:p>
        </p:txBody>
      </p:sp>
      <p:sp>
        <p:nvSpPr>
          <p:cNvPr id="3" name="Content Placeholder 2"/>
          <p:cNvSpPr>
            <a:spLocks noGrp="1"/>
          </p:cNvSpPr>
          <p:nvPr>
            <p:ph idx="1"/>
          </p:nvPr>
        </p:nvSpPr>
        <p:spPr/>
        <p:txBody>
          <a:bodyPr/>
          <a:lstStyle/>
          <a:p>
            <a:r>
              <a:rPr lang="en-US" dirty="0"/>
              <a:t>Currency crisis triggers full-fledged financial crisis</a:t>
            </a:r>
          </a:p>
          <a:p>
            <a:pPr lvl="1"/>
            <a:r>
              <a:rPr lang="en-US" dirty="0"/>
              <a:t>Free fall of the peso, stabilizing at 25% of its value by the end of 2001</a:t>
            </a:r>
          </a:p>
          <a:p>
            <a:pPr lvl="1"/>
            <a:r>
              <a:rPr lang="en-US" dirty="0"/>
              <a:t>Rapid increase in capital outflows and decline in lending</a:t>
            </a:r>
          </a:p>
          <a:p>
            <a:pPr lvl="1"/>
            <a:r>
              <a:rPr lang="en-US" dirty="0"/>
              <a:t>Increase in inflation through higher import prices (like in South Korea), compounded by historically poor inflation performance in the country</a:t>
            </a:r>
          </a:p>
          <a:p>
            <a:pPr lvl="1"/>
            <a:r>
              <a:rPr lang="en-US" dirty="0"/>
              <a:t>GDP decreases, dramatic increases in unemployment and poverty</a:t>
            </a:r>
          </a:p>
          <a:p>
            <a:pPr lvl="2"/>
            <a:r>
              <a:rPr lang="en-US" sz="2200" dirty="0"/>
              <a:t>Worst crisis in Argentina's history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a:ea typeface="ヒラギノ角ゴ Pro W3" charset="-128"/>
              </a:rPr>
              <a:t>Figure 10 Inflation in Argentina,  </a:t>
            </a:r>
            <a:r>
              <a:rPr lang="en-US" dirty="0" smtClean="0">
                <a:ea typeface="ヒラギノ角ゴ Pro W3" charset="-128"/>
              </a:rPr>
              <a:t>1998–2004</a:t>
            </a:r>
            <a:endParaRPr lang="en-US" b="0" dirty="0">
              <a:ea typeface="ヒラギノ角ゴ Pro W3" charset="-12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522" y="1427412"/>
            <a:ext cx="7112354" cy="3923162"/>
          </a:xfrm>
          <a:prstGeom prst="rect">
            <a:avLst/>
          </a:prstGeom>
        </p:spPr>
      </p:pic>
      <p:sp>
        <p:nvSpPr>
          <p:cNvPr id="7" name="Text Box 8"/>
          <p:cNvSpPr txBox="1"/>
          <p:nvPr/>
        </p:nvSpPr>
        <p:spPr>
          <a:xfrm>
            <a:off x="667702" y="5588000"/>
            <a:ext cx="7808595" cy="261610"/>
          </a:xfrm>
          <a:prstGeom prst="rect">
            <a:avLst/>
          </a:prstGeom>
          <a:noFill/>
        </p:spPr>
        <p:txBody>
          <a:bodyPr wrap="square" rtlCol="0">
            <a:spAutoFit/>
          </a:bodyPr>
          <a:lstStyle/>
          <a:p>
            <a:r>
              <a:rPr lang="en-US" sz="1100" dirty="0"/>
              <a:t>Source: Adapted from International Monetary </a:t>
            </a:r>
            <a:r>
              <a:rPr lang="en-US" sz="1100" dirty="0" smtClean="0"/>
              <a:t>Fund’s </a:t>
            </a:r>
            <a:r>
              <a:rPr lang="en-US" sz="1100" i="1" dirty="0" smtClean="0"/>
              <a:t>International Financial Statistics</a:t>
            </a:r>
            <a:r>
              <a:rPr lang="en-US" sz="1100" dirty="0" smtClean="0"/>
              <a:t>, </a:t>
            </a:r>
            <a:r>
              <a:rPr lang="en-US" sz="1100" dirty="0"/>
              <a:t>www.imfstatistics.org/imf</a:t>
            </a:r>
            <a:r>
              <a:rPr lang="en-US" sz="1100" dirty="0" smtClean="0"/>
              <a:t>/</a:t>
            </a:r>
            <a:endParaRPr lang="en-US" sz="11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41400"/>
          </a:xfrm>
        </p:spPr>
        <p:txBody>
          <a:bodyPr/>
          <a:lstStyle/>
          <a:p>
            <a:r>
              <a:rPr lang="en-US" dirty="0">
                <a:ea typeface="ヒラギノ角ゴ Pro W3" charset="-128"/>
              </a:rPr>
              <a:t>Figure </a:t>
            </a:r>
            <a:r>
              <a:rPr lang="en-US" dirty="0" smtClean="0">
                <a:ea typeface="ヒラギノ角ゴ Pro W3" charset="-128"/>
              </a:rPr>
              <a:t>12 </a:t>
            </a:r>
            <a:r>
              <a:rPr lang="en-US" dirty="0"/>
              <a:t>Unemployment </a:t>
            </a:r>
            <a:r>
              <a:rPr lang="en-US" dirty="0" smtClean="0"/>
              <a:t>Rate, </a:t>
            </a:r>
            <a:r>
              <a:rPr lang="en-US" dirty="0"/>
              <a:t>Argentina, </a:t>
            </a:r>
            <a:r>
              <a:rPr lang="en-US" dirty="0" smtClean="0">
                <a:ea typeface="ヒラギノ角ゴ Pro W3" charset="-128"/>
              </a:rPr>
              <a:t>1998–2004</a:t>
            </a:r>
            <a:endParaRPr lang="en-US" b="0" dirty="0">
              <a:ea typeface="ヒラギノ角ゴ Pro W3" charset="-12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522" y="1490001"/>
            <a:ext cx="7112354" cy="3797984"/>
          </a:xfrm>
          <a:prstGeom prst="rect">
            <a:avLst/>
          </a:prstGeom>
        </p:spPr>
      </p:pic>
      <p:sp>
        <p:nvSpPr>
          <p:cNvPr id="7" name="Text Box 8"/>
          <p:cNvSpPr txBox="1"/>
          <p:nvPr/>
        </p:nvSpPr>
        <p:spPr>
          <a:xfrm>
            <a:off x="667702" y="5588000"/>
            <a:ext cx="7808595" cy="261610"/>
          </a:xfrm>
          <a:prstGeom prst="rect">
            <a:avLst/>
          </a:prstGeom>
          <a:noFill/>
        </p:spPr>
        <p:txBody>
          <a:bodyPr wrap="square" rtlCol="0">
            <a:spAutoFit/>
          </a:bodyPr>
          <a:lstStyle/>
          <a:p>
            <a:r>
              <a:rPr lang="en-US" sz="1100" dirty="0" smtClean="0"/>
              <a:t>Source: Adapted from </a:t>
            </a:r>
            <a:r>
              <a:rPr lang="en-US" sz="1100" dirty="0"/>
              <a:t>Global </a:t>
            </a:r>
            <a:r>
              <a:rPr lang="en-US" sz="1100" dirty="0" smtClean="0"/>
              <a:t>Financial Data</a:t>
            </a:r>
            <a:r>
              <a:rPr lang="en-US" sz="1100" dirty="0"/>
              <a:t>, available at </a:t>
            </a:r>
            <a:r>
              <a:rPr lang="en-US" sz="1100" dirty="0" smtClean="0"/>
              <a:t>www.globalfinancialdata.com</a:t>
            </a:r>
            <a:r>
              <a:rPr lang="en-US" sz="1100"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Application: The Argentine Financial Crisis, </a:t>
            </a:r>
            <a:r>
              <a:rPr lang="en-US" dirty="0" smtClean="0">
                <a:ea typeface="ヒラギノ角ゴ Pro W3" charset="-128"/>
              </a:rPr>
              <a:t>2001–2002 </a:t>
            </a:r>
            <a:r>
              <a:rPr lang="en-US" sz="2000" b="0" dirty="0" smtClean="0">
                <a:ea typeface="ヒラギノ角ゴ Pro W3" charset="-128"/>
              </a:rPr>
              <a:t>(6 </a:t>
            </a:r>
            <a:r>
              <a:rPr lang="en-US" sz="2000" b="0" dirty="0">
                <a:ea typeface="ヒラギノ角ゴ Pro W3" charset="-128"/>
              </a:rPr>
              <a:t>of </a:t>
            </a:r>
            <a:r>
              <a:rPr lang="en-US" sz="2000" b="0" dirty="0" smtClean="0">
                <a:ea typeface="ヒラギノ角ゴ Pro W3" charset="-128"/>
              </a:rPr>
              <a:t>6)</a:t>
            </a:r>
            <a:endParaRPr lang="en-US" dirty="0">
              <a:ea typeface="ヒラギノ角ゴ Pro W3" charset="-128"/>
            </a:endParaRPr>
          </a:p>
        </p:txBody>
      </p:sp>
      <p:sp>
        <p:nvSpPr>
          <p:cNvPr id="3" name="Content Placeholder 2"/>
          <p:cNvSpPr>
            <a:spLocks noGrp="1"/>
          </p:cNvSpPr>
          <p:nvPr>
            <p:ph idx="1"/>
          </p:nvPr>
        </p:nvSpPr>
        <p:spPr/>
        <p:txBody>
          <a:bodyPr/>
          <a:lstStyle/>
          <a:p>
            <a:r>
              <a:rPr lang="en-US" dirty="0"/>
              <a:t>Recovery begins</a:t>
            </a:r>
          </a:p>
          <a:p>
            <a:pPr lvl="1"/>
            <a:r>
              <a:rPr lang="en-US" dirty="0"/>
              <a:t>Financial recovery in </a:t>
            </a:r>
            <a:r>
              <a:rPr lang="en-US" dirty="0" smtClean="0"/>
              <a:t>2002 </a:t>
            </a:r>
            <a:r>
              <a:rPr lang="en-US" dirty="0"/>
              <a:t>together with boom in demand for Argentinian exports</a:t>
            </a:r>
          </a:p>
          <a:p>
            <a:pPr lvl="1"/>
            <a:r>
              <a:rPr lang="en-US" dirty="0"/>
              <a:t>Growth resumes at fast pace in 2003: </a:t>
            </a:r>
            <a:r>
              <a:rPr lang="en-US" dirty="0" smtClean="0"/>
              <a:t>+10</a:t>
            </a:r>
            <a:r>
              <a:rPr lang="en-US" dirty="0"/>
              <a:t>% annual rate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dirty="0"/>
              <a:t>Global: When an Advanced Economy Is Like an Emerging Market Economy: The Icelandic Financial Crisis of 2008</a:t>
            </a:r>
          </a:p>
        </p:txBody>
      </p:sp>
      <p:sp>
        <p:nvSpPr>
          <p:cNvPr id="3" name="Content Placeholder 2"/>
          <p:cNvSpPr>
            <a:spLocks noGrp="1"/>
          </p:cNvSpPr>
          <p:nvPr>
            <p:ph idx="1"/>
          </p:nvPr>
        </p:nvSpPr>
        <p:spPr/>
        <p:txBody>
          <a:bodyPr/>
          <a:lstStyle/>
          <a:p>
            <a:r>
              <a:rPr lang="en-US" dirty="0">
                <a:ea typeface="ヒラギノ角ゴ Pro W3" charset="-128"/>
              </a:rPr>
              <a:t>The financial crisis and economic contraction in Iceland that started in 2008 followed the script of a financial crisis in an emerging market economy, even though Iceland is a wealthy nation.</a:t>
            </a:r>
          </a:p>
          <a:p>
            <a:r>
              <a:rPr lang="en-US" dirty="0">
                <a:ea typeface="ヒラギノ角ゴ Pro W3" charset="-128"/>
              </a:rPr>
              <a:t>Financial liberalization led to rising stock market values and currency mismatch.</a:t>
            </a:r>
          </a:p>
          <a:p>
            <a:r>
              <a:rPr lang="en-US" dirty="0">
                <a:ea typeface="ヒラギノ角ゴ Pro W3" charset="-128"/>
              </a:rPr>
              <a:t>Foreign capital fled the country as a severe recession developed.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Preventing </a:t>
            </a:r>
            <a:r>
              <a:rPr lang="en-US" dirty="0" smtClean="0">
                <a:ea typeface="ヒラギノ角ゴ Pro W3" charset="-128"/>
              </a:rPr>
              <a:t>Emerging Market </a:t>
            </a:r>
            <a:r>
              <a:rPr lang="en-US" smtClean="0">
                <a:ea typeface="ヒラギノ角ゴ Pro W3" charset="-128"/>
              </a:rPr>
              <a:t>Financial Crises</a:t>
            </a:r>
            <a:endParaRPr lang="en-US" dirty="0"/>
          </a:p>
        </p:txBody>
      </p:sp>
      <p:sp>
        <p:nvSpPr>
          <p:cNvPr id="3" name="Content Placeholder 2"/>
          <p:cNvSpPr>
            <a:spLocks noGrp="1"/>
          </p:cNvSpPr>
          <p:nvPr>
            <p:ph idx="1"/>
          </p:nvPr>
        </p:nvSpPr>
        <p:spPr/>
        <p:txBody>
          <a:bodyPr/>
          <a:lstStyle/>
          <a:p>
            <a:r>
              <a:rPr lang="en-US" dirty="0">
                <a:ea typeface="ヒラギノ角ゴ Pro W3" charset="-128"/>
              </a:rPr>
              <a:t>Beef up prudential regulation and supervision of banks</a:t>
            </a:r>
          </a:p>
          <a:p>
            <a:r>
              <a:rPr lang="en-US" dirty="0">
                <a:ea typeface="ヒラギノ角ゴ Pro W3" charset="-128"/>
              </a:rPr>
              <a:t>Encourage disclosure and market-based discipline</a:t>
            </a:r>
          </a:p>
          <a:p>
            <a:r>
              <a:rPr lang="en-US" dirty="0">
                <a:ea typeface="ヒラギノ角ゴ Pro W3" charset="-128"/>
              </a:rPr>
              <a:t>Limit currency mismatch</a:t>
            </a:r>
          </a:p>
          <a:p>
            <a:r>
              <a:rPr lang="en-US" dirty="0">
                <a:ea typeface="ヒラギノ角ゴ Pro W3" charset="-128"/>
              </a:rPr>
              <a:t>Sequence financial liberalization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Crisis in Emerging Market </a:t>
            </a:r>
            <a:r>
              <a:rPr lang="en-US" dirty="0" smtClean="0">
                <a:ea typeface="ヒラギノ角ゴ Pro W3" charset="-128"/>
              </a:rPr>
              <a:t>Economies </a:t>
            </a:r>
            <a:r>
              <a:rPr lang="en-US" sz="2000" b="0" dirty="0" smtClean="0">
                <a:ea typeface="ヒラギノ角ゴ Pro W3" charset="-128"/>
              </a:rPr>
              <a:t>(1 of 5)</a:t>
            </a:r>
            <a:endParaRPr lang="en-US" b="0" dirty="0"/>
          </a:p>
        </p:txBody>
      </p:sp>
      <p:sp>
        <p:nvSpPr>
          <p:cNvPr id="3" name="Content Placeholder 2"/>
          <p:cNvSpPr>
            <a:spLocks noGrp="1"/>
          </p:cNvSpPr>
          <p:nvPr>
            <p:ph idx="1"/>
          </p:nvPr>
        </p:nvSpPr>
        <p:spPr/>
        <p:txBody>
          <a:bodyPr/>
          <a:lstStyle/>
          <a:p>
            <a:r>
              <a:rPr lang="en-US" sz="2300" dirty="0">
                <a:ea typeface="ヒラギノ角ゴ Pro W3" charset="-128"/>
              </a:rPr>
              <a:t>Stage one: Initial Phase</a:t>
            </a:r>
          </a:p>
          <a:p>
            <a:pPr lvl="1"/>
            <a:r>
              <a:rPr lang="en-US" sz="2300" dirty="0">
                <a:ea typeface="ヒラギノ角ゴ Pro W3" charset="-128"/>
              </a:rPr>
              <a:t>Path A: Credit Boom and Bust</a:t>
            </a:r>
          </a:p>
          <a:p>
            <a:pPr lvl="2"/>
            <a:r>
              <a:rPr lang="en-US" sz="2000" dirty="0">
                <a:ea typeface="MS PGothic" panose="020B0600070205080204" pitchFamily="34" charset="-128"/>
              </a:rPr>
              <a:t>Weak supervision and lack of expertise </a:t>
            </a:r>
            <a:r>
              <a:rPr lang="en-US" sz="2000" dirty="0" smtClean="0">
                <a:ea typeface="MS PGothic" panose="020B0600070205080204" pitchFamily="34" charset="-128"/>
              </a:rPr>
              <a:t>lead </a:t>
            </a:r>
            <a:r>
              <a:rPr lang="en-US" sz="2000" dirty="0">
                <a:ea typeface="MS PGothic" panose="020B0600070205080204" pitchFamily="34" charset="-128"/>
              </a:rPr>
              <a:t>to a lending boom.</a:t>
            </a:r>
          </a:p>
          <a:p>
            <a:pPr lvl="2"/>
            <a:r>
              <a:rPr lang="en-US" sz="2000" dirty="0">
                <a:ea typeface="MS PGothic" panose="020B0600070205080204" pitchFamily="34" charset="-128"/>
              </a:rPr>
              <a:t>Domestic banks borrow from foreign banks. </a:t>
            </a:r>
          </a:p>
          <a:p>
            <a:pPr lvl="2"/>
            <a:r>
              <a:rPr lang="en-US" sz="2000" dirty="0">
                <a:ea typeface="MS PGothic" panose="020B0600070205080204" pitchFamily="34" charset="-128"/>
              </a:rPr>
              <a:t>Fixed exchange rates give a sense of lower risk.</a:t>
            </a:r>
          </a:p>
          <a:p>
            <a:pPr lvl="2"/>
            <a:r>
              <a:rPr lang="en-US" sz="2000" dirty="0">
                <a:ea typeface="MS PGothic" panose="020B0600070205080204" pitchFamily="34" charset="-128"/>
              </a:rPr>
              <a:t>Banks play a more important role in emerging market economies, since securities markets are not well developed </a:t>
            </a:r>
            <a:r>
              <a:rPr lang="en-US" sz="2000" dirty="0" smtClean="0">
                <a:ea typeface="MS PGothic" panose="020B0600070205080204" pitchFamily="34" charset="-128"/>
              </a:rPr>
              <a:t>yet.</a:t>
            </a:r>
          </a:p>
          <a:p>
            <a:pPr lvl="2"/>
            <a:r>
              <a:rPr lang="en-US" sz="2000" dirty="0" smtClean="0"/>
              <a:t>At </a:t>
            </a:r>
            <a:r>
              <a:rPr lang="en-US" sz="2000" dirty="0"/>
              <a:t>this stage emerging economies may report “sound </a:t>
            </a:r>
            <a:r>
              <a:rPr lang="en-US" sz="2000" dirty="0" smtClean="0"/>
              <a:t>fundamentals.” For example, </a:t>
            </a:r>
            <a:r>
              <a:rPr lang="en-US" sz="2000" dirty="0"/>
              <a:t>fiscal positions may be sound.</a:t>
            </a:r>
          </a:p>
          <a:p>
            <a:pPr lvl="2"/>
            <a:r>
              <a:rPr lang="en-US" sz="2000" dirty="0"/>
              <a:t>Credit boom </a:t>
            </a:r>
            <a:r>
              <a:rPr lang="en-US" sz="2000" dirty="0" smtClean="0"/>
              <a:t>is associated </a:t>
            </a:r>
            <a:r>
              <a:rPr lang="en-US" sz="2000" dirty="0"/>
              <a:t>with deteriorating balance of payments</a:t>
            </a:r>
            <a:r>
              <a:rPr lang="en-US" sz="2000" dirty="0" smtClean="0"/>
              <a:t>.</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Key Economic Indicators for Crisis-Stricken Mexico and </a:t>
            </a:r>
            <a:r>
              <a:rPr lang="en-US" dirty="0" smtClean="0">
                <a:ea typeface="ヒラギノ角ゴ Pro W3" charset="-128"/>
              </a:rPr>
              <a:t>Thailand</a:t>
            </a:r>
            <a:endParaRPr lang="en-US" b="0" dirty="0"/>
          </a:p>
        </p:txBody>
      </p:sp>
      <p:sp>
        <p:nvSpPr>
          <p:cNvPr id="6" name="Text Box 8"/>
          <p:cNvSpPr txBox="1"/>
          <p:nvPr/>
        </p:nvSpPr>
        <p:spPr>
          <a:xfrm>
            <a:off x="497205" y="5099685"/>
            <a:ext cx="7808595" cy="430887"/>
          </a:xfrm>
          <a:prstGeom prst="rect">
            <a:avLst/>
          </a:prstGeom>
          <a:noFill/>
        </p:spPr>
        <p:txBody>
          <a:bodyPr wrap="square" rtlCol="0">
            <a:spAutoFit/>
          </a:bodyPr>
          <a:lstStyle/>
          <a:p>
            <a:r>
              <a:rPr lang="en-US" sz="1100" dirty="0"/>
              <a:t>Source: Adapted from International Monetary Fund. World Economic Outlook Database. www.imfstatistics.org/imf/</a:t>
            </a:r>
          </a:p>
          <a:p>
            <a:r>
              <a:rPr lang="en-US" sz="1100" dirty="0"/>
              <a:t>Crisis years are indicated in italics.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511" y="1511300"/>
            <a:ext cx="7796290" cy="350076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Crisis in Emerging Market </a:t>
            </a:r>
            <a:r>
              <a:rPr lang="en-US" dirty="0" smtClean="0">
                <a:ea typeface="ヒラギノ角ゴ Pro W3" charset="-128"/>
              </a:rPr>
              <a:t>Economies</a:t>
            </a:r>
            <a:r>
              <a:rPr lang="en-US" b="0" dirty="0">
                <a:ea typeface="ヒラギノ角ゴ Pro W3" charset="-128"/>
              </a:rPr>
              <a:t> </a:t>
            </a:r>
            <a:r>
              <a:rPr lang="en-US" sz="2000" b="0" dirty="0" smtClean="0">
                <a:ea typeface="ヒラギノ角ゴ Pro W3" charset="-128"/>
              </a:rPr>
              <a:t>(2 </a:t>
            </a:r>
            <a:r>
              <a:rPr lang="en-US" sz="2000" b="0" dirty="0">
                <a:ea typeface="ヒラギノ角ゴ Pro W3" charset="-128"/>
              </a:rPr>
              <a:t>of </a:t>
            </a:r>
            <a:r>
              <a:rPr lang="en-US" sz="2000" b="0" dirty="0" smtClean="0">
                <a:ea typeface="ヒラギノ角ゴ Pro W3" charset="-128"/>
              </a:rPr>
              <a:t>5)</a:t>
            </a:r>
            <a:endParaRPr lang="en-US" dirty="0"/>
          </a:p>
        </p:txBody>
      </p:sp>
      <p:sp>
        <p:nvSpPr>
          <p:cNvPr id="3" name="Content Placeholder 2"/>
          <p:cNvSpPr>
            <a:spLocks noGrp="1"/>
          </p:cNvSpPr>
          <p:nvPr>
            <p:ph idx="1"/>
          </p:nvPr>
        </p:nvSpPr>
        <p:spPr/>
        <p:txBody>
          <a:bodyPr/>
          <a:lstStyle/>
          <a:p>
            <a:r>
              <a:rPr lang="en-US" dirty="0">
                <a:ea typeface="ヒラギノ角ゴ Pro W3" charset="-128"/>
              </a:rPr>
              <a:t>Stage one: Initial Phase</a:t>
            </a:r>
          </a:p>
          <a:p>
            <a:pPr lvl="1"/>
            <a:r>
              <a:rPr lang="en-US" sz="2200" dirty="0">
                <a:ea typeface="ヒラギノ角ゴ Pro W3" charset="-128"/>
              </a:rPr>
              <a:t>Path B: Severe Fiscal Imbalances</a:t>
            </a:r>
          </a:p>
          <a:p>
            <a:pPr lvl="2"/>
            <a:r>
              <a:rPr lang="en-US" sz="2000" dirty="0">
                <a:ea typeface="MS PGothic" panose="020B0600070205080204" pitchFamily="34" charset="-128"/>
              </a:rPr>
              <a:t>Governments in need of funds sometimes force banks to buy government debt. </a:t>
            </a:r>
          </a:p>
          <a:p>
            <a:pPr lvl="2"/>
            <a:r>
              <a:rPr lang="en-US" sz="2000" dirty="0">
                <a:ea typeface="MS PGothic" panose="020B0600070205080204" pitchFamily="34" charset="-128"/>
              </a:rPr>
              <a:t>When government debt loses value, banks lose and their net worth decreases. </a:t>
            </a:r>
          </a:p>
          <a:p>
            <a:pPr lvl="1"/>
            <a:r>
              <a:rPr lang="en-US" sz="2200" dirty="0">
                <a:ea typeface="ヒラギノ角ゴ Pro W3" charset="-128"/>
              </a:rPr>
              <a:t>Additional factors:</a:t>
            </a:r>
          </a:p>
          <a:p>
            <a:pPr lvl="2"/>
            <a:r>
              <a:rPr lang="en-US" sz="2000" dirty="0">
                <a:ea typeface="MS PGothic" panose="020B0600070205080204" pitchFamily="34" charset="-128"/>
              </a:rPr>
              <a:t>Increase in interest rates (from abroad)</a:t>
            </a:r>
          </a:p>
          <a:p>
            <a:pPr lvl="2"/>
            <a:r>
              <a:rPr lang="en-US" sz="2000" dirty="0">
                <a:ea typeface="MS PGothic" panose="020B0600070205080204" pitchFamily="34" charset="-128"/>
              </a:rPr>
              <a:t>Asset price </a:t>
            </a:r>
            <a:endParaRPr lang="en-US" sz="2000" dirty="0" smtClean="0">
              <a:ea typeface="MS PGothic" panose="020B0600070205080204" pitchFamily="34" charset="-128"/>
            </a:endParaRPr>
          </a:p>
          <a:p>
            <a:pPr lvl="3"/>
            <a:r>
              <a:rPr lang="en-US" sz="2000" dirty="0"/>
              <a:t>Decrease firms' net worth and thus increase adverse selection </a:t>
            </a:r>
            <a:r>
              <a:rPr lang="en-US" sz="2000" dirty="0" smtClean="0"/>
              <a:t>problems</a:t>
            </a:r>
            <a:endParaRPr lang="en-US" sz="2000" dirty="0">
              <a:ea typeface="MS PGothic" panose="020B0600070205080204" pitchFamily="34" charset="-128"/>
            </a:endParaRPr>
          </a:p>
          <a:p>
            <a:pPr lvl="2"/>
            <a:r>
              <a:rPr lang="en-US" sz="2000" dirty="0">
                <a:ea typeface="MS PGothic" panose="020B0600070205080204" pitchFamily="34" charset="-128"/>
              </a:rPr>
              <a:t>Uncertainty linked to unstable political systems</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Crisis in Emerging Market </a:t>
            </a:r>
            <a:r>
              <a:rPr lang="en-US" dirty="0" smtClean="0">
                <a:ea typeface="ヒラギノ角ゴ Pro W3" charset="-128"/>
              </a:rPr>
              <a:t>Economies</a:t>
            </a:r>
            <a:r>
              <a:rPr lang="en-US" b="0" dirty="0">
                <a:ea typeface="ヒラギノ角ゴ Pro W3" charset="-128"/>
              </a:rPr>
              <a:t> </a:t>
            </a:r>
            <a:r>
              <a:rPr lang="en-US" sz="2000" b="0" dirty="0" smtClean="0">
                <a:ea typeface="ヒラギノ角ゴ Pro W3" charset="-128"/>
              </a:rPr>
              <a:t>(3 </a:t>
            </a:r>
            <a:r>
              <a:rPr lang="en-US" sz="2000" b="0" dirty="0">
                <a:ea typeface="ヒラギノ角ゴ Pro W3" charset="-128"/>
              </a:rPr>
              <a:t>of </a:t>
            </a:r>
            <a:r>
              <a:rPr lang="en-US" sz="2000" b="0" dirty="0" smtClean="0">
                <a:ea typeface="ヒラギノ角ゴ Pro W3" charset="-128"/>
              </a:rPr>
              <a:t>5)</a:t>
            </a:r>
            <a:endParaRPr lang="en-US" dirty="0"/>
          </a:p>
        </p:txBody>
      </p:sp>
      <p:sp>
        <p:nvSpPr>
          <p:cNvPr id="3" name="Content Placeholder 2"/>
          <p:cNvSpPr>
            <a:spLocks noGrp="1"/>
          </p:cNvSpPr>
          <p:nvPr>
            <p:ph idx="1"/>
          </p:nvPr>
        </p:nvSpPr>
        <p:spPr/>
        <p:txBody>
          <a:bodyPr/>
          <a:lstStyle/>
          <a:p>
            <a:r>
              <a:rPr lang="en-US" dirty="0">
                <a:ea typeface="ヒラギノ角ゴ Pro W3" charset="-128"/>
              </a:rPr>
              <a:t>Stage two: Currency Crisis</a:t>
            </a:r>
          </a:p>
          <a:p>
            <a:pPr lvl="1"/>
            <a:r>
              <a:rPr lang="en-US" dirty="0">
                <a:ea typeface="ヒラギノ角ゴ Pro W3" charset="-128"/>
              </a:rPr>
              <a:t>Deterioration of bank balance sheets triggers currency crises:</a:t>
            </a:r>
          </a:p>
          <a:p>
            <a:pPr lvl="2"/>
            <a:r>
              <a:rPr lang="en-US" dirty="0">
                <a:ea typeface="MS PGothic" panose="020B0600070205080204" pitchFamily="34" charset="-128"/>
              </a:rPr>
              <a:t>Government cannot raise interest rates (doing so forces banks into insolvency)…</a:t>
            </a:r>
          </a:p>
          <a:p>
            <a:pPr lvl="2"/>
            <a:r>
              <a:rPr lang="en-US" dirty="0">
                <a:ea typeface="MS PGothic" panose="020B0600070205080204" pitchFamily="34" charset="-128"/>
              </a:rPr>
              <a:t>… and speculators expect a devaluation. </a:t>
            </a:r>
            <a:endParaRPr lang="en-US" dirty="0" smtClean="0">
              <a:ea typeface="MS PGothic" panose="020B0600070205080204" pitchFamily="34" charset="-128"/>
            </a:endParaRPr>
          </a:p>
          <a:p>
            <a:pPr lvl="2"/>
            <a:r>
              <a:rPr lang="en-US" dirty="0"/>
              <a:t>Note difference with advanced economies (where bank failures do not cause currency crisis</a:t>
            </a:r>
            <a:r>
              <a:rPr lang="en-US" dirty="0" smtClean="0"/>
              <a:t>)</a:t>
            </a:r>
            <a:endParaRPr lang="en-US" dirty="0">
              <a:ea typeface="MS PGothic" panose="020B0600070205080204" pitchFamily="34" charset="-128"/>
            </a:endParaRPr>
          </a:p>
          <a:p>
            <a:pPr lvl="1"/>
            <a:r>
              <a:rPr lang="en-US" dirty="0">
                <a:ea typeface="ヒラギノ角ゴ Pro W3" charset="-128"/>
              </a:rPr>
              <a:t>Severe fiscal imbalances triggers currency crises:</a:t>
            </a:r>
          </a:p>
          <a:p>
            <a:pPr lvl="2"/>
            <a:r>
              <a:rPr lang="en-US" dirty="0">
                <a:ea typeface="MS PGothic" panose="020B0600070205080204" pitchFamily="34" charset="-128"/>
              </a:rPr>
              <a:t>Foreign and domestic investors sell the domestic currency.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Crisis in Emerging Market </a:t>
            </a:r>
            <a:r>
              <a:rPr lang="en-US" dirty="0" smtClean="0">
                <a:ea typeface="ヒラギノ角ゴ Pro W3" charset="-128"/>
              </a:rPr>
              <a:t>Economies</a:t>
            </a:r>
            <a:r>
              <a:rPr lang="en-US" b="0" dirty="0">
                <a:ea typeface="ヒラギノ角ゴ Pro W3" charset="-128"/>
              </a:rPr>
              <a:t> </a:t>
            </a:r>
            <a:r>
              <a:rPr lang="en-US" sz="2000" b="0" dirty="0" smtClean="0">
                <a:ea typeface="ヒラギノ角ゴ Pro W3" charset="-128"/>
              </a:rPr>
              <a:t>(4 </a:t>
            </a:r>
            <a:r>
              <a:rPr lang="en-US" sz="2000" b="0" dirty="0">
                <a:ea typeface="ヒラギノ角ゴ Pro W3" charset="-128"/>
              </a:rPr>
              <a:t>of </a:t>
            </a:r>
            <a:r>
              <a:rPr lang="en-US" sz="2000" b="0" dirty="0" smtClean="0">
                <a:ea typeface="ヒラギノ角ゴ Pro W3" charset="-128"/>
              </a:rPr>
              <a:t>5)</a:t>
            </a:r>
            <a:endParaRPr lang="en-US" dirty="0"/>
          </a:p>
        </p:txBody>
      </p:sp>
      <p:sp>
        <p:nvSpPr>
          <p:cNvPr id="3" name="Content Placeholder 2"/>
          <p:cNvSpPr>
            <a:spLocks noGrp="1"/>
          </p:cNvSpPr>
          <p:nvPr>
            <p:ph idx="1"/>
          </p:nvPr>
        </p:nvSpPr>
        <p:spPr/>
        <p:txBody>
          <a:bodyPr/>
          <a:lstStyle/>
          <a:p>
            <a:r>
              <a:rPr lang="en-US" dirty="0">
                <a:ea typeface="ヒラギノ角ゴ Pro W3" charset="-128"/>
              </a:rPr>
              <a:t>Stage three: Full-Fledged Financial Crisis</a:t>
            </a:r>
          </a:p>
          <a:p>
            <a:pPr lvl="1"/>
            <a:r>
              <a:rPr lang="en-US" b="1" dirty="0" smtClean="0"/>
              <a:t>Currency mismatch: </a:t>
            </a:r>
            <a:r>
              <a:rPr lang="en-US" dirty="0" smtClean="0"/>
              <a:t>another </a:t>
            </a:r>
            <a:r>
              <a:rPr lang="en-US" dirty="0"/>
              <a:t>difference </a:t>
            </a:r>
            <a:r>
              <a:rPr lang="en-US" dirty="0" smtClean="0"/>
              <a:t>from advanced </a:t>
            </a:r>
            <a:r>
              <a:rPr lang="en-US" dirty="0"/>
              <a:t>economies</a:t>
            </a:r>
            <a:endParaRPr lang="en-US" b="1" dirty="0"/>
          </a:p>
          <a:p>
            <a:pPr lvl="2"/>
            <a:r>
              <a:rPr lang="en-US" dirty="0"/>
              <a:t>Arises out of the denomination of many debt contracts in a foreign currency (usually a foreign reserve currency such as the US$)</a:t>
            </a:r>
          </a:p>
          <a:p>
            <a:pPr lvl="2"/>
            <a:r>
              <a:rPr lang="en-US" dirty="0"/>
              <a:t>At the same time, however, domestic income denominated in local currency</a:t>
            </a:r>
          </a:p>
          <a:p>
            <a:pPr lvl="1"/>
            <a:r>
              <a:rPr lang="en-US" dirty="0"/>
              <a:t>With currency crisis, firms face a higher debt</a:t>
            </a:r>
          </a:p>
          <a:p>
            <a:pPr lvl="1"/>
            <a:r>
              <a:rPr lang="en-US" dirty="0" smtClean="0"/>
              <a:t>Net </a:t>
            </a:r>
            <a:r>
              <a:rPr lang="en-US" dirty="0"/>
              <a:t>worth decreases and averse selection problems </a:t>
            </a:r>
            <a:r>
              <a:rPr lang="en-US" dirty="0" smtClean="0"/>
              <a:t>increases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Crisis in Emerging Market </a:t>
            </a:r>
            <a:r>
              <a:rPr lang="en-US" dirty="0" smtClean="0">
                <a:ea typeface="ヒラギノ角ゴ Pro W3" charset="-128"/>
              </a:rPr>
              <a:t>Economies</a:t>
            </a:r>
            <a:r>
              <a:rPr lang="en-US" b="0" dirty="0">
                <a:ea typeface="ヒラギノ角ゴ Pro W3" charset="-128"/>
              </a:rPr>
              <a:t> </a:t>
            </a:r>
            <a:r>
              <a:rPr lang="en-US" sz="2000" b="0" dirty="0" smtClean="0">
                <a:ea typeface="ヒラギノ角ゴ Pro W3" charset="-128"/>
              </a:rPr>
              <a:t>(5 </a:t>
            </a:r>
            <a:r>
              <a:rPr lang="en-US" sz="2000" b="0" dirty="0">
                <a:ea typeface="ヒラギノ角ゴ Pro W3" charset="-128"/>
              </a:rPr>
              <a:t>of </a:t>
            </a:r>
            <a:r>
              <a:rPr lang="en-US" sz="2000" b="0" dirty="0" smtClean="0">
                <a:ea typeface="ヒラギノ角ゴ Pro W3" charset="-128"/>
              </a:rPr>
              <a:t>5)</a:t>
            </a:r>
            <a:endParaRPr lang="en-US" dirty="0"/>
          </a:p>
        </p:txBody>
      </p:sp>
      <p:sp>
        <p:nvSpPr>
          <p:cNvPr id="3" name="Content Placeholder 2"/>
          <p:cNvSpPr>
            <a:spLocks noGrp="1"/>
          </p:cNvSpPr>
          <p:nvPr>
            <p:ph idx="1"/>
          </p:nvPr>
        </p:nvSpPr>
        <p:spPr/>
        <p:txBody>
          <a:bodyPr/>
          <a:lstStyle/>
          <a:p>
            <a:r>
              <a:rPr lang="en-US" dirty="0">
                <a:ea typeface="ヒラギノ角ゴ Pro W3" charset="-128"/>
              </a:rPr>
              <a:t>Stage three: Full-Fledged Financial Crisis</a:t>
            </a:r>
          </a:p>
          <a:p>
            <a:pPr lvl="1"/>
            <a:r>
              <a:rPr lang="en-US" dirty="0" smtClean="0"/>
              <a:t>Debt </a:t>
            </a:r>
            <a:r>
              <a:rPr lang="en-US" dirty="0"/>
              <a:t>burden in terms of domestic currency increases (net worth decreases).</a:t>
            </a:r>
          </a:p>
          <a:p>
            <a:pPr lvl="1"/>
            <a:r>
              <a:rPr lang="en-US" dirty="0"/>
              <a:t>Increase in expected and actual inflation reduces firms</a:t>
            </a:r>
            <a:r>
              <a:rPr lang="en-US" altLang="ja-JP" dirty="0"/>
              <a:t>’ cash flow.</a:t>
            </a:r>
          </a:p>
          <a:p>
            <a:pPr lvl="1"/>
            <a:r>
              <a:rPr lang="en-US" altLang="ja-JP" dirty="0"/>
              <a:t>“Twin crisis”</a:t>
            </a:r>
          </a:p>
          <a:p>
            <a:pPr lvl="1"/>
            <a:r>
              <a:rPr lang="en-US" dirty="0"/>
              <a:t>Banks are more likely to fail:</a:t>
            </a:r>
          </a:p>
          <a:p>
            <a:pPr lvl="2"/>
            <a:r>
              <a:rPr lang="en-US" dirty="0"/>
              <a:t>Individuals are less </a:t>
            </a:r>
            <a:r>
              <a:rPr lang="en-US" dirty="0" smtClean="0"/>
              <a:t>likely to payoff debts </a:t>
            </a:r>
            <a:r>
              <a:rPr lang="en-US" dirty="0"/>
              <a:t>(value of assets fall</a:t>
            </a:r>
            <a:r>
              <a:rPr lang="en-US" dirty="0" smtClean="0"/>
              <a:t>)</a:t>
            </a:r>
            <a:endParaRPr lang="en-US" dirty="0"/>
          </a:p>
          <a:p>
            <a:pPr lvl="2"/>
            <a:r>
              <a:rPr lang="en-US" dirty="0"/>
              <a:t>Debt denominated in foreign currency increases (value of liabilities increase</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a:t>
            </a:r>
            <a:r>
              <a:rPr lang="en-US" dirty="0" smtClean="0">
                <a:ea typeface="ヒラギノ角ゴ Pro W3" charset="-128"/>
              </a:rPr>
              <a:t>1 </a:t>
            </a:r>
            <a:r>
              <a:rPr lang="en-US" dirty="0">
                <a:ea typeface="ヒラギノ角ゴ Pro W3" charset="-128"/>
              </a:rPr>
              <a:t>Sequence of Events in Emerging Market Financial Crises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486882" y="1437985"/>
            <a:ext cx="4170236" cy="4828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Horizon</Template>
  <TotalTime>2</TotalTime>
  <Words>1729</Words>
  <Application>Microsoft Office PowerPoint</Application>
  <PresentationFormat>On-screen Show (4:3)</PresentationFormat>
  <Paragraphs>175</Paragraphs>
  <Slides>29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MS PGothic</vt:lpstr>
      <vt:lpstr>ヒラギノ角ゴ Pro W3</vt:lpstr>
      <vt:lpstr>Arial</vt:lpstr>
      <vt:lpstr>Times New Roman</vt:lpstr>
      <vt:lpstr>Verdana</vt:lpstr>
      <vt:lpstr>Wingdings</vt:lpstr>
      <vt:lpstr>508 Lecture</vt:lpstr>
      <vt:lpstr>The Economics of Money, Banking, and Financial Markets</vt:lpstr>
      <vt:lpstr>Preview</vt:lpstr>
      <vt:lpstr>Dynamics of Financial Crisis in Emerging Market Economies (1 of 5)</vt:lpstr>
      <vt:lpstr>Key Economic Indicators for Crisis-Stricken Mexico and Thailand</vt:lpstr>
      <vt:lpstr>Dynamics of Financial Crisis in Emerging Market Economies (2 of 5)</vt:lpstr>
      <vt:lpstr>Dynamics of Financial Crisis in Emerging Market Economies (3 of 5)</vt:lpstr>
      <vt:lpstr>Dynamics of Financial Crisis in Emerging Market Economies (4 of 5)</vt:lpstr>
      <vt:lpstr>Dynamics of Financial Crisis in Emerging Market Economies (5 of 5)</vt:lpstr>
      <vt:lpstr>Figure 1 Sequence of Events in Emerging Market Financial Crises</vt:lpstr>
      <vt:lpstr>Application: Crisis in South Korea, 1997–98 (1 of 5)</vt:lpstr>
      <vt:lpstr>Figure 3 Real GDP Growth, South Korea, 1995–1999</vt:lpstr>
      <vt:lpstr>Application: Crisis in South Korea, 1997–98 (2 of 5)</vt:lpstr>
      <vt:lpstr>Application: Crisis in South Korea, 1997–98 (3 of 5)</vt:lpstr>
      <vt:lpstr>Figure 5 Stock Market Index, South Korea, 1995–1999</vt:lpstr>
      <vt:lpstr>Application: Crisis in South Korea, 1997–98 (4 of 5)</vt:lpstr>
      <vt:lpstr>Figure 6 Value of South Korean Currency, 1995–1999</vt:lpstr>
      <vt:lpstr>Application: Crisis in South Korea, 1997–98 (5 of 5)</vt:lpstr>
      <vt:lpstr>Global: China and the “Noncrisis” in 1997–1998</vt:lpstr>
      <vt:lpstr>Application: The Argentine Financial Crisis, 2001–2002 (1 of 6)</vt:lpstr>
      <vt:lpstr>Application: The Argentine Financial Crisis, 2001–2002 (2 of 6)</vt:lpstr>
      <vt:lpstr>Application: The Argentine Financial Crisis, 2001–2002 (3 of 6)</vt:lpstr>
      <vt:lpstr>Application: The Argentine Financial Crisis, 2001–2002 (4 of 6)</vt:lpstr>
      <vt:lpstr>Figure 9 Argentine Peso, 1998–2004</vt:lpstr>
      <vt:lpstr>Application: The Argentine Financial Crisis, 2001–2002 (5 of 6)</vt:lpstr>
      <vt:lpstr>Figure 10 Inflation in Argentina,  1998–2004</vt:lpstr>
      <vt:lpstr>Figure 12 Unemployment Rate, Argentina, 1998–2004</vt:lpstr>
      <vt:lpstr>Application: The Argentine Financial Crisis, 2001–2002 (6 of 6)</vt:lpstr>
      <vt:lpstr>Global: When an Advanced Economy Is Like an Emerging Market Economy: The Icelandic Financial Crisis of 2008</vt:lpstr>
      <vt:lpstr>Preventing Emerging Market Financial Crises</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Banerjee, Paromita</cp:lastModifiedBy>
  <cp:revision>499</cp:revision>
  <cp:lastPrinted>2018-10-03T07:41:36Z</cp:lastPrinted>
  <dcterms:created xsi:type="dcterms:W3CDTF">2014-07-14T20:04:00Z</dcterms:created>
  <dcterms:modified xsi:type="dcterms:W3CDTF">2018-10-03T07:41:41Z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y fmtid="{D5CDD505-2E9C-101B-9397-08002B2CF9AE}" pid="8" name="KSOProductBuildVer">
    <vt:lpwstr>1033-10.2.0.6069</vt:lpwstr>
  </property>
</Properties>
</file>