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4" r:id="rId2"/>
    <p:sldId id="260" r:id="rId3"/>
    <p:sldId id="261" r:id="rId4"/>
    <p:sldId id="263" r:id="rId5"/>
    <p:sldId id="262" r:id="rId6"/>
    <p:sldId id="264" r:id="rId7"/>
    <p:sldId id="265" r:id="rId8"/>
    <p:sldId id="266" r:id="rId9"/>
    <p:sldId id="286" r:id="rId10"/>
    <p:sldId id="267" r:id="rId11"/>
    <p:sldId id="268" r:id="rId12"/>
    <p:sldId id="287" r:id="rId13"/>
    <p:sldId id="285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5320" autoAdjust="0"/>
  </p:normalViewPr>
  <p:slideViewPr>
    <p:cSldViewPr>
      <p:cViewPr varScale="1">
        <p:scale>
          <a:sx n="83" d="100"/>
          <a:sy n="83" d="100"/>
        </p:scale>
        <p:origin x="133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08"/>
    </p:cViewPr>
  </p:sorterViewPr>
  <p:notesViewPr>
    <p:cSldViewPr>
      <p:cViewPr varScale="1">
        <p:scale>
          <a:sx n="53" d="100"/>
          <a:sy n="53" d="100"/>
        </p:scale>
        <p:origin x="-220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If this PowerPoint presentation contains mathematical equations, you may need to check that your computer has the following installed: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1) </a:t>
            </a:r>
            <a:r>
              <a:rPr lang="en-IN" dirty="0" err="1" smtClean="0"/>
              <a:t>MathType</a:t>
            </a:r>
            <a:r>
              <a:rPr lang="en-IN" dirty="0" smtClean="0"/>
              <a:t> </a:t>
            </a:r>
            <a:r>
              <a:rPr lang="en-IN" dirty="0" err="1" smtClean="0"/>
              <a:t>Plugin</a:t>
            </a:r>
            <a:endParaRPr lang="en-I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2) Math Player (free versions available)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 smtClean="0"/>
              <a:t>3) NVDA Reader (free versions available)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28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02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457200" y="1457450"/>
            <a:ext cx="82296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91114" y="160194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2648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" y="317565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3300984" y="317565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 hasCustomPrompt="1"/>
          </p:nvPr>
        </p:nvSpPr>
        <p:spPr>
          <a:xfrm>
            <a:off x="6128658" y="3171876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5" hasCustomPrompt="1"/>
          </p:nvPr>
        </p:nvSpPr>
        <p:spPr>
          <a:xfrm>
            <a:off x="457200" y="4761264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6" hasCustomPrompt="1"/>
          </p:nvPr>
        </p:nvSpPr>
        <p:spPr>
          <a:xfrm>
            <a:off x="3299388" y="4761264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7" hasCustomPrompt="1"/>
          </p:nvPr>
        </p:nvSpPr>
        <p:spPr>
          <a:xfrm>
            <a:off x="6128658" y="4764312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16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 sz="2400"/>
            </a:lvl1pPr>
            <a:lvl2pPr>
              <a:buClr>
                <a:srgbClr val="007FA3"/>
              </a:buClr>
              <a:defRPr sz="2400"/>
            </a:lvl2pPr>
            <a:lvl3pPr>
              <a:buClr>
                <a:srgbClr val="007FA3"/>
              </a:buClr>
              <a:defRPr sz="2400"/>
            </a:lvl3pPr>
            <a:lvl4pPr>
              <a:buClr>
                <a:srgbClr val="007FA3"/>
              </a:buClr>
              <a:defRPr sz="2400"/>
            </a:lvl4pPr>
            <a:lvl5pPr>
              <a:buClr>
                <a:srgbClr val="007FA3"/>
              </a:buClr>
              <a:defRPr sz="2400"/>
            </a:lvl5pPr>
            <a:lvl6pPr>
              <a:buClr>
                <a:srgbClr val="007FA3"/>
              </a:buClr>
              <a:defRPr sz="2400"/>
            </a:lvl6pPr>
            <a:lvl7pPr>
              <a:buClr>
                <a:srgbClr val="007FA3"/>
              </a:buClr>
              <a:defRPr sz="2400"/>
            </a:lvl7pPr>
            <a:lvl8pPr>
              <a:buClr>
                <a:srgbClr val="007FA3"/>
              </a:buClr>
              <a:defRPr sz="2400"/>
            </a:lvl8pPr>
            <a:lvl9pPr>
              <a:buClr>
                <a:srgbClr val="007FA3"/>
              </a:buCl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612648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0020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algn="ctr">
              <a:buNone/>
              <a:defRPr sz="220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291840" y="1599180"/>
            <a:ext cx="2560320" cy="1463040"/>
          </a:xfrm>
          <a:solidFill>
            <a:srgbClr val="C5F3FF"/>
          </a:solidFill>
          <a:ln>
            <a:solidFill>
              <a:srgbClr val="007FA3"/>
            </a:solidFill>
          </a:ln>
        </p:spPr>
        <p:txBody>
          <a:bodyPr lIns="91440" tIns="91440" rIns="91440" bIns="91440" anchor="ctr" anchorCtr="0"/>
          <a:lstStyle>
            <a:lvl1pPr marL="0" indent="0" algn="ctr">
              <a:buFont typeface="Arial" pitchFamily="34" charset="0"/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Text</a:t>
            </a:r>
          </a:p>
        </p:txBody>
      </p:sp>
      <p:pic>
        <p:nvPicPr>
          <p:cNvPr id="16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288" y="1447800"/>
            <a:ext cx="3966312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88" y="2271712"/>
            <a:ext cx="3966312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1" y="1447800"/>
            <a:ext cx="3962400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1" y="2271712"/>
            <a:ext cx="3962400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1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"/>
            <a:ext cx="8229600" cy="1097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3962400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1712"/>
            <a:ext cx="3962400" cy="160972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1" y="1447800"/>
            <a:ext cx="3965124" cy="823912"/>
          </a:xfrm>
        </p:spPr>
        <p:txBody>
          <a:bodyPr anchor="ctr" anchorCtr="0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1" y="2271712"/>
            <a:ext cx="3965124" cy="1609725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C1D4-5704-45BB-BA8B-9B7E98161C8B}" type="datetimeFigureOut">
              <a:rPr lang="en-US" smtClean="0"/>
              <a:pPr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4A2B-EE51-41D7-B879-F8E5E9C51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58730" y="4044721"/>
            <a:ext cx="3962400" cy="18557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4732563" y="4055609"/>
            <a:ext cx="3965124" cy="18557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16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+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256"/>
            <a:ext cx="8229600" cy="10972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9149"/>
            <a:ext cx="8229600" cy="4248459"/>
          </a:xfrm>
        </p:spPr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183944"/>
            <a:ext cx="8229600" cy="457200"/>
          </a:xfrm>
        </p:spPr>
        <p:txBody>
          <a:bodyPr/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400" b="1" kern="1200" dirty="0">
                <a:solidFill>
                  <a:srgbClr val="007FA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8600" y="1641144"/>
            <a:ext cx="4572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err="1" smtClean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447800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847850" y="6429375"/>
            <a:ext cx="6858000" cy="274320"/>
          </a:xfrm>
        </p:spPr>
        <p:txBody>
          <a:bodyPr lIns="0" tIns="45720" rIns="0" bIns="45720" anchor="ctr" anchorCtr="0"/>
          <a:lstStyle>
            <a:lvl1pPr marL="0" algn="r" defTabSz="914400" rtl="0" eaLnBrk="1" latinLnBrk="0" hangingPunct="1">
              <a:buNone/>
              <a:defRPr lang="en-US" altLang="en-US" sz="1200" b="0" kern="1200" dirty="0">
                <a:solidFill>
                  <a:schemeClr val="tx1"/>
                </a:solidFill>
                <a:latin typeface="Verdana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altLang="en-US" dirty="0" smtClean="0"/>
              <a:t>Copyright © 2019 Pearson Education, Ltd.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 sz="2400"/>
            </a:lvl1pPr>
            <a:lvl2pPr>
              <a:buClr>
                <a:srgbClr val="007FA3"/>
              </a:buClr>
              <a:defRPr sz="2400"/>
            </a:lvl2pPr>
            <a:lvl3pPr>
              <a:buClr>
                <a:srgbClr val="007FA3"/>
              </a:buClr>
              <a:defRPr sz="2400"/>
            </a:lvl3pPr>
            <a:lvl4pPr>
              <a:buClr>
                <a:srgbClr val="007FA3"/>
              </a:buClr>
              <a:defRPr sz="2400"/>
            </a:lvl4pPr>
            <a:lvl5pPr>
              <a:buClr>
                <a:srgbClr val="007FA3"/>
              </a:buClr>
              <a:defRPr sz="2400"/>
            </a:lvl5pPr>
            <a:lvl6pPr>
              <a:buClr>
                <a:srgbClr val="007FA3"/>
              </a:buClr>
              <a:defRPr sz="2400"/>
            </a:lvl6pPr>
            <a:lvl7pPr>
              <a:buClr>
                <a:srgbClr val="007FA3"/>
              </a:buClr>
              <a:defRPr sz="2400"/>
            </a:lvl7pPr>
            <a:lvl8pPr>
              <a:buClr>
                <a:srgbClr val="007FA3"/>
              </a:buClr>
              <a:defRPr sz="2400"/>
            </a:lvl8pPr>
            <a:lvl9pPr>
              <a:buClr>
                <a:srgbClr val="007FA3"/>
              </a:buCl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9913" indent="-285750">
              <a:buClr>
                <a:srgbClr val="007FA3"/>
              </a:buClr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buClr>
                <a:srgbClr val="007FA3"/>
              </a:buClr>
              <a:defRPr sz="2400"/>
            </a:lvl3pPr>
            <a:lvl4pPr>
              <a:buClr>
                <a:srgbClr val="007FA3"/>
              </a:buClr>
              <a:defRPr sz="2400"/>
            </a:lvl4pPr>
            <a:lvl5pPr>
              <a:buClr>
                <a:srgbClr val="007FA3"/>
              </a:buClr>
              <a:defRPr sz="2400"/>
            </a:lvl5pPr>
            <a:lvl6pPr>
              <a:buClr>
                <a:srgbClr val="007FA3"/>
              </a:buClr>
              <a:defRPr sz="2400"/>
            </a:lvl6pPr>
            <a:lvl7pPr>
              <a:buClr>
                <a:srgbClr val="007FA3"/>
              </a:buClr>
              <a:defRPr sz="2400"/>
            </a:lvl7pPr>
            <a:lvl8pPr>
              <a:buClr>
                <a:srgbClr val="007FA3"/>
              </a:buClr>
              <a:defRPr sz="2400"/>
            </a:lvl8pPr>
            <a:lvl9pPr>
              <a:buClr>
                <a:srgbClr val="007FA3"/>
              </a:buClr>
              <a:defRPr sz="2400"/>
            </a:lvl9pPr>
          </a:lstStyle>
          <a:p>
            <a:pPr marL="256032" lvl="0" indent="-256032" algn="l" defTabSz="914400" rtl="0" eaLnBrk="1" latinLnBrk="0" hangingPunct="1">
              <a:spcBef>
                <a:spcPts val="1500"/>
              </a:spcBef>
              <a:buClr>
                <a:srgbClr val="007FA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buClr>
                <a:srgbClr val="007FA3"/>
              </a:buClr>
              <a:buFont typeface="Arial" panose="020B0604020202020204" pitchFamily="34" charset="0"/>
              <a:buChar char="–"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Shape 15" descr="Pearson Logo"/>
          <p:cNvPicPr preferRelativeResize="0"/>
          <p:nvPr userDrawn="1"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699222" y="6429974"/>
            <a:ext cx="617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200" dirty="0" smtClean="0"/>
              <a:t>Copyright © 2019 Pearson Education, Ltd.</a:t>
            </a:r>
            <a:endParaRPr lang="en-US" altLang="en-US" sz="1200" dirty="0"/>
          </a:p>
        </p:txBody>
      </p:sp>
      <p:pic>
        <p:nvPicPr>
          <p:cNvPr id="9" name="Shape 15" descr="Pearson Logo"/>
          <p:cNvPicPr preferRelativeResize="0"/>
          <p:nvPr userDrawn="1"/>
        </p:nvPicPr>
        <p:blipFill rotWithShape="1">
          <a:blip r:embed="rId19" cstate="print">
            <a:alphaModFix/>
          </a:blip>
          <a:srcRect/>
          <a:stretch/>
        </p:blipFill>
        <p:spPr>
          <a:xfrm>
            <a:off x="443972" y="6429709"/>
            <a:ext cx="917999" cy="2799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03828"/>
          </a:xfrm>
        </p:spPr>
        <p:txBody>
          <a:bodyPr/>
          <a:lstStyle/>
          <a:p>
            <a:r>
              <a:rPr lang="en-US" dirty="0"/>
              <a:t>The Economics of Money, Banking, and Financial Markets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307592"/>
            <a:ext cx="8229600" cy="292608"/>
          </a:xfrm>
        </p:spPr>
        <p:txBody>
          <a:bodyPr/>
          <a:lstStyle/>
          <a:p>
            <a:r>
              <a:rPr lang="en-US" dirty="0"/>
              <a:t>Twelfth </a:t>
            </a:r>
            <a:r>
              <a:rPr lang="en-US" dirty="0" smtClean="0"/>
              <a:t>Edition, Global Edition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029200" y="1981200"/>
            <a:ext cx="3657600" cy="1066799"/>
          </a:xfrm>
        </p:spPr>
        <p:txBody>
          <a:bodyPr/>
          <a:lstStyle/>
          <a:p>
            <a:r>
              <a:rPr lang="en-US" altLang="en-US" dirty="0" smtClean="0"/>
              <a:t>Chapter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An Overview of the Financial System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Copyright © 2019 Pearson Education, Ltd.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4662" y="1714670"/>
            <a:ext cx="3678219" cy="46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20628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Financial </a:t>
            </a:r>
            <a:r>
              <a:rPr lang="en-US" dirty="0" smtClean="0"/>
              <a:t>Markets </a:t>
            </a:r>
            <a:r>
              <a:rPr lang="en-US" sz="2000" b="0" dirty="0" smtClean="0"/>
              <a:t>(3 </a:t>
            </a:r>
            <a:r>
              <a:rPr lang="en-US" sz="2000" b="0" dirty="0"/>
              <a:t>of </a:t>
            </a:r>
            <a:r>
              <a:rPr lang="en-US" sz="2000" b="0" dirty="0" smtClean="0"/>
              <a:t>3)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>
                <a:ea typeface="ヒラギノ角ゴ Pro W3" charset="-128"/>
              </a:rPr>
              <a:t>Exchanges and Over-the-Counter (OTC) Markets:</a:t>
            </a:r>
          </a:p>
          <a:p>
            <a:pPr lvl="1">
              <a:spcBef>
                <a:spcPct val="50000"/>
              </a:spcBef>
            </a:pPr>
            <a:r>
              <a:rPr lang="en-US" b="1" dirty="0">
                <a:ea typeface="ヒラギノ角ゴ Pro W3" charset="-128"/>
              </a:rPr>
              <a:t>Exchanges</a:t>
            </a:r>
            <a:r>
              <a:rPr lang="en-US" dirty="0">
                <a:ea typeface="ヒラギノ角ゴ Pro W3" charset="-128"/>
              </a:rPr>
              <a:t>: NYSE, Chicago Board of Trade</a:t>
            </a:r>
          </a:p>
          <a:p>
            <a:pPr lvl="1">
              <a:spcBef>
                <a:spcPct val="50000"/>
              </a:spcBef>
            </a:pPr>
            <a:r>
              <a:rPr lang="en-US" b="1" dirty="0">
                <a:ea typeface="ヒラギノ角ゴ Pro W3" charset="-128"/>
              </a:rPr>
              <a:t>OTC markets</a:t>
            </a:r>
            <a:r>
              <a:rPr lang="en-US" dirty="0">
                <a:ea typeface="ヒラギノ角ゴ Pro W3" charset="-128"/>
              </a:rPr>
              <a:t>: Foreign exchange, Federal funds</a:t>
            </a:r>
          </a:p>
          <a:p>
            <a:pPr>
              <a:spcBef>
                <a:spcPct val="50000"/>
              </a:spcBef>
            </a:pPr>
            <a:r>
              <a:rPr lang="en-US" dirty="0">
                <a:ea typeface="ヒラギノ角ゴ Pro W3" charset="-128"/>
              </a:rPr>
              <a:t>Money and Capital Markets:</a:t>
            </a:r>
          </a:p>
          <a:p>
            <a:pPr lvl="1"/>
            <a:r>
              <a:rPr lang="en-US" b="1" dirty="0">
                <a:ea typeface="ヒラギノ角ゴ Pro W3" charset="-128"/>
              </a:rPr>
              <a:t>Money markets </a:t>
            </a:r>
            <a:r>
              <a:rPr lang="en-US" dirty="0">
                <a:ea typeface="ヒラギノ角ゴ Pro W3" charset="-128"/>
              </a:rPr>
              <a:t>deal in short-term debt </a:t>
            </a:r>
            <a:r>
              <a:rPr lang="en-US" dirty="0" smtClean="0">
                <a:ea typeface="ヒラギノ角ゴ Pro W3" charset="-128"/>
              </a:rPr>
              <a:t>instruments</a:t>
            </a:r>
          </a:p>
          <a:p>
            <a:pPr lvl="2"/>
            <a:r>
              <a:rPr lang="en-US" altLang="zh-TW" dirty="0" smtClean="0">
                <a:ea typeface="ヒラギノ角ゴ Pro W3" charset="-128"/>
              </a:rPr>
              <a:t>Short</a:t>
            </a:r>
            <a:r>
              <a:rPr lang="en-US" altLang="zh-TW" baseline="0" dirty="0" smtClean="0">
                <a:ea typeface="ヒラギノ角ゴ Pro W3" charset="-128"/>
              </a:rPr>
              <a:t> terms to maturity, least price fluctuations and  least risky investment</a:t>
            </a:r>
            <a:endParaRPr lang="en-US" dirty="0">
              <a:ea typeface="ヒラギノ角ゴ Pro W3" charset="-128"/>
            </a:endParaRPr>
          </a:p>
          <a:p>
            <a:pPr lvl="1"/>
            <a:r>
              <a:rPr lang="en-US" b="1" dirty="0">
                <a:ea typeface="ヒラギノ角ゴ Pro W3" charset="-128"/>
              </a:rPr>
              <a:t>Capital markets</a:t>
            </a:r>
            <a:r>
              <a:rPr lang="en-US" dirty="0">
                <a:ea typeface="ヒラギノ角ゴ Pro W3" charset="-128"/>
              </a:rPr>
              <a:t> deal in longer-term debt and </a:t>
            </a:r>
            <a:br>
              <a:rPr lang="en-US" dirty="0">
                <a:ea typeface="ヒラギノ角ゴ Pro W3" charset="-128"/>
              </a:rPr>
            </a:br>
            <a:r>
              <a:rPr lang="en-US" dirty="0">
                <a:ea typeface="ヒラギノ角ゴ Pro W3" charset="-128"/>
              </a:rPr>
              <a:t>equity </a:t>
            </a:r>
            <a:r>
              <a:rPr lang="en-US" dirty="0" smtClean="0">
                <a:ea typeface="ヒラギノ角ゴ Pro W3" charset="-128"/>
              </a:rPr>
              <a:t>instruments</a:t>
            </a:r>
          </a:p>
          <a:p>
            <a:pPr lvl="2"/>
            <a:r>
              <a:rPr lang="en-US" altLang="zh-TW" dirty="0"/>
              <a:t>W</a:t>
            </a:r>
            <a:r>
              <a:rPr lang="en-US" dirty="0" smtClean="0"/>
              <a:t>ith </a:t>
            </a:r>
            <a:r>
              <a:rPr lang="en-US" dirty="0"/>
              <a:t>maturities more than one year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303784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Market </a:t>
            </a:r>
            <a:r>
              <a:rPr lang="en-US" dirty="0" smtClean="0"/>
              <a:t>Instruments </a:t>
            </a:r>
            <a:r>
              <a:rPr lang="en-US" sz="2000" b="0" dirty="0"/>
              <a:t>(1 of 2)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1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Table 1</a:t>
            </a:r>
            <a:r>
              <a:rPr lang="en-US" dirty="0" smtClean="0"/>
              <a:t> Principal Money Market Instruments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57775" y="2296160"/>
          <a:ext cx="3713389" cy="37084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3713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 ($ billions, end of year)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667000"/>
          <a:ext cx="8305801" cy="239268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4628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7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7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7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Instrument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U.S. Treasury bills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527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1,767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1,816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Negotiable bank certificates of deposit (large denominations)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547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1,053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1,923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1,727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Commercial paper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558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1,602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1,058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885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funds and security repurchase agreements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372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1,197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3,598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3,778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457200" y="5134948"/>
            <a:ext cx="8229600" cy="199667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Source: Federal Reserve Flow of Funds Accounts; http://www.federalreserve.gov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595062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ヒラギノ角ゴ Pro W3" pitchFamily="-84" charset="-128"/>
              </a:rPr>
              <a:t>Money Market Instruments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>
                <a:ea typeface="ヒラギノ角ゴ Pro W3" pitchFamily="-84" charset="-128"/>
              </a:rPr>
              <a:t>U.S. Treasury Bills</a:t>
            </a:r>
          </a:p>
          <a:p>
            <a:pPr lvl="1">
              <a:spcBef>
                <a:spcPct val="50000"/>
              </a:spcBef>
            </a:pPr>
            <a:r>
              <a:rPr lang="en-US" altLang="en-US" sz="2200" dirty="0">
                <a:ea typeface="ヒラギノ角ゴ Pro W3" pitchFamily="-84" charset="-128"/>
              </a:rPr>
              <a:t>No interest payments but they are sold at a discounted price</a:t>
            </a:r>
          </a:p>
          <a:p>
            <a:pPr lvl="1">
              <a:spcBef>
                <a:spcPct val="50000"/>
              </a:spcBef>
            </a:pPr>
            <a:r>
              <a:rPr lang="en-US" altLang="en-US" sz="2200" dirty="0">
                <a:ea typeface="ヒラギノ角ゴ Pro W3" pitchFamily="-84" charset="-128"/>
              </a:rPr>
              <a:t>The most liquid instruments 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ea typeface="ヒラギノ角ゴ Pro W3" pitchFamily="-84" charset="-128"/>
              </a:rPr>
              <a:t>Negotiable Bank Certificates of Deposits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ea typeface="ヒラギノ角ゴ Pro W3" pitchFamily="-84" charset="-128"/>
              </a:rPr>
              <a:t>Commercial Papers </a:t>
            </a:r>
          </a:p>
          <a:p>
            <a:pPr>
              <a:spcBef>
                <a:spcPct val="50000"/>
              </a:spcBef>
            </a:pPr>
            <a:r>
              <a:rPr lang="en-US" altLang="en-US" dirty="0">
                <a:ea typeface="ヒラギノ角ゴ Pro W3" pitchFamily="-84" charset="-128"/>
              </a:rPr>
              <a:t>Repurchase Agreements </a:t>
            </a:r>
          </a:p>
          <a:p>
            <a:pPr lvl="1">
              <a:spcBef>
                <a:spcPct val="50000"/>
              </a:spcBef>
            </a:pPr>
            <a:r>
              <a:rPr lang="en-US" altLang="en-US" sz="2200" dirty="0">
                <a:ea typeface="ヒラギノ角ゴ Pro W3" pitchFamily="-84" charset="-128"/>
              </a:rPr>
              <a:t>With very short maturities </a:t>
            </a:r>
          </a:p>
          <a:p>
            <a:pPr lvl="1">
              <a:spcBef>
                <a:spcPct val="50000"/>
              </a:spcBef>
            </a:pPr>
            <a:r>
              <a:rPr lang="en-US" altLang="en-US" sz="2200" dirty="0">
                <a:ea typeface="ヒラギノ角ゴ Pro W3" pitchFamily="-84" charset="-128"/>
              </a:rPr>
              <a:t>Treasury bills serve as </a:t>
            </a:r>
            <a:r>
              <a:rPr lang="en-US" altLang="en-US" sz="2200" dirty="0" smtClean="0">
                <a:ea typeface="ヒラギノ角ゴ Pro W3" pitchFamily="-84" charset="-128"/>
              </a:rPr>
              <a:t>collateral</a:t>
            </a:r>
            <a:r>
              <a:rPr lang="zh-TW" altLang="en-US" sz="2200" dirty="0" smtClean="0">
                <a:ea typeface="ヒラギノ角ゴ Pro W3" pitchFamily="-84" charset="-128"/>
              </a:rPr>
              <a:t> </a:t>
            </a:r>
            <a:r>
              <a:rPr lang="en-US" altLang="zh-TW" sz="2200" dirty="0" smtClean="0">
                <a:ea typeface="ヒラギノ角ゴ Pro W3" pitchFamily="-84" charset="-128"/>
              </a:rPr>
              <a:t>(an asset that the lender will receive if the borrower </a:t>
            </a:r>
            <a:r>
              <a:rPr lang="en-US" altLang="zh-TW" sz="2200" b="1" dirty="0" smtClean="0">
                <a:ea typeface="ヒラギノ角ゴ Pro W3" pitchFamily="-84" charset="-128"/>
              </a:rPr>
              <a:t>defaults</a:t>
            </a:r>
            <a:r>
              <a:rPr lang="en-US" altLang="zh-TW" sz="2200" dirty="0" smtClean="0">
                <a:ea typeface="ヒラギノ角ゴ Pro W3" pitchFamily="-84" charset="-128"/>
              </a:rPr>
              <a:t>)</a:t>
            </a:r>
            <a:endParaRPr lang="en-US" altLang="en-US" sz="2200" dirty="0">
              <a:ea typeface="ヒラギノ角ゴ Pro W3" pitchFamily="-84" charset="-128"/>
            </a:endParaRPr>
          </a:p>
          <a:p>
            <a:pPr>
              <a:spcBef>
                <a:spcPct val="50000"/>
              </a:spcBef>
            </a:pPr>
            <a:r>
              <a:rPr lang="en-US" altLang="en-US" dirty="0">
                <a:ea typeface="ヒラギノ角ゴ Pro W3" pitchFamily="-84" charset="-128"/>
              </a:rPr>
              <a:t>Fed Funds</a:t>
            </a:r>
          </a:p>
        </p:txBody>
      </p:sp>
    </p:spTree>
    <p:extLst>
      <p:ext uri="{BB962C8B-B14F-4D97-AF65-F5344CB8AC3E}">
        <p14:creationId xmlns:p14="http://schemas.microsoft.com/office/powerpoint/2010/main" val="30776882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546628"/>
          </a:xfrm>
        </p:spPr>
        <p:txBody>
          <a:bodyPr/>
          <a:lstStyle/>
          <a:p>
            <a:r>
              <a:rPr lang="en-US" dirty="0"/>
              <a:t>Financial Market </a:t>
            </a:r>
            <a:r>
              <a:rPr lang="en-US" dirty="0" smtClean="0"/>
              <a:t>Instruments </a:t>
            </a:r>
            <a:r>
              <a:rPr lang="en-US" sz="2000" b="0" dirty="0" smtClean="0"/>
              <a:t>(2 </a:t>
            </a:r>
            <a:r>
              <a:rPr lang="en-US" sz="2000" b="0" dirty="0"/>
              <a:t>of 2)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381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Table 2</a:t>
            </a:r>
            <a:r>
              <a:rPr lang="en-US" dirty="0" smtClean="0"/>
              <a:t> Principal Capital Market Instruments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24400" y="1570037"/>
          <a:ext cx="4191000" cy="37084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 ($ billions, end of year)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940877"/>
          <a:ext cx="8468360" cy="397764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2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Instrument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Corporate stocks (market value)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3,530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17,628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23,567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38,685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Residential mortgages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2,676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5,205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10,446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10,283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Corporate bonds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1,703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4,991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10,337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12,008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U.S. government securities (marketable long-term)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2,340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3,171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7,405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12,064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U.S. government agency securities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1,446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4,345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7,598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8,531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and local government bonds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957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1,139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2,961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3,030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Bank commercial loans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818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1,497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2,001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3,360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Consumer loans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811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1,728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2,647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3,765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Commercial and farm mortgages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838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1,276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2,450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2,850</a:t>
                      </a:r>
                      <a:endParaRPr lang="en-US" dirty="0"/>
                    </a:p>
                  </a:txBody>
                  <a:tcPr marR="2286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3"/>
          </p:nvPr>
        </p:nvSpPr>
        <p:spPr>
          <a:xfrm>
            <a:off x="457200" y="6019800"/>
            <a:ext cx="8229600" cy="182563"/>
          </a:xfrm>
        </p:spPr>
        <p:txBody>
          <a:bodyPr/>
          <a:lstStyle/>
          <a:p>
            <a:pPr marL="0" indent="0">
              <a:buNone/>
            </a:pPr>
            <a:r>
              <a:rPr lang="en-US" sz="1200" i="1" dirty="0" smtClean="0"/>
              <a:t>Source:</a:t>
            </a:r>
            <a:r>
              <a:rPr lang="en-US" sz="1200" dirty="0" smtClean="0"/>
              <a:t> Federal Reserve Flow of Funds Accounts; http://www.federalreserve.gov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595062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Internationalization of Financial Markets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012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2200" b="1" dirty="0">
                <a:ea typeface="ヒラギノ角ゴ Pro W3" charset="-128"/>
              </a:rPr>
              <a:t>Foreign Bonds</a:t>
            </a:r>
            <a:r>
              <a:rPr lang="en-US" sz="2200" dirty="0">
                <a:ea typeface="ヒラギノ角ゴ Pro W3" charset="-128"/>
              </a:rPr>
              <a:t>: sold in a foreign country and denominated in that </a:t>
            </a:r>
            <a:r>
              <a:rPr lang="en-US" sz="2200" dirty="0" smtClean="0">
                <a:ea typeface="ヒラギノ角ゴ Pro W3" charset="-128"/>
              </a:rPr>
              <a:t>country</a:t>
            </a:r>
            <a:r>
              <a:rPr lang="en-US" sz="2000" dirty="0">
                <a:ea typeface="ヒラギノ角ゴ Pro W3" charset="-128"/>
              </a:rPr>
              <a:t>’</a:t>
            </a:r>
            <a:r>
              <a:rPr lang="en-US" altLang="ja-JP" sz="2200" dirty="0" smtClean="0">
                <a:ea typeface="ヒラギノ角ゴ Pro W3" charset="-128"/>
              </a:rPr>
              <a:t>s </a:t>
            </a:r>
            <a:r>
              <a:rPr lang="en-US" altLang="ja-JP" sz="2200" dirty="0">
                <a:ea typeface="ヒラギノ角ゴ Pro W3" charset="-128"/>
              </a:rPr>
              <a:t>currency</a:t>
            </a:r>
          </a:p>
          <a:p>
            <a:pPr>
              <a:spcBef>
                <a:spcPts val="1000"/>
              </a:spcBef>
            </a:pPr>
            <a:r>
              <a:rPr lang="en-US" sz="2200" b="1" dirty="0">
                <a:ea typeface="ヒラギノ角ゴ Pro W3" charset="-128"/>
              </a:rPr>
              <a:t>Eurobond</a:t>
            </a:r>
            <a:r>
              <a:rPr lang="en-US" sz="2200" dirty="0">
                <a:ea typeface="ヒラギノ角ゴ Pro W3" charset="-128"/>
              </a:rPr>
              <a:t>: bond denominated in a currency other than that of the country in which it is sold</a:t>
            </a:r>
          </a:p>
          <a:p>
            <a:pPr>
              <a:spcBef>
                <a:spcPts val="1000"/>
              </a:spcBef>
            </a:pPr>
            <a:r>
              <a:rPr lang="en-US" sz="2200" b="1" dirty="0">
                <a:ea typeface="ヒラギノ角ゴ Pro W3" charset="-128"/>
              </a:rPr>
              <a:t>Eurocurrencies</a:t>
            </a:r>
            <a:r>
              <a:rPr lang="en-US" sz="2200" dirty="0">
                <a:ea typeface="ヒラギノ角ゴ Pro W3" charset="-128"/>
              </a:rPr>
              <a:t>: foreign currencies deposited in banks outside the home country</a:t>
            </a:r>
          </a:p>
          <a:p>
            <a:pPr lvl="1">
              <a:spcBef>
                <a:spcPts val="1000"/>
              </a:spcBef>
            </a:pPr>
            <a:r>
              <a:rPr lang="en-US" sz="2200" b="1" dirty="0">
                <a:ea typeface="ヒラギノ角ゴ Pro W3" charset="-128"/>
              </a:rPr>
              <a:t>Eurodollars</a:t>
            </a:r>
            <a:r>
              <a:rPr lang="en-US" sz="2200" dirty="0">
                <a:ea typeface="ヒラギノ角ゴ Pro W3" charset="-128"/>
              </a:rPr>
              <a:t>: U.S. dollars deposited in foreign banks outside the </a:t>
            </a:r>
            <a:r>
              <a:rPr lang="en-US" sz="2200" dirty="0" smtClean="0">
                <a:ea typeface="ヒラギノ角ゴ Pro W3" charset="-128"/>
              </a:rPr>
              <a:t>United States </a:t>
            </a:r>
            <a:r>
              <a:rPr lang="en-US" sz="2200" dirty="0">
                <a:ea typeface="ヒラギノ角ゴ Pro W3" charset="-128"/>
              </a:rPr>
              <a:t>or in foreign branches of </a:t>
            </a:r>
            <a:r>
              <a:rPr lang="en-US" sz="2200" dirty="0" smtClean="0">
                <a:ea typeface="ヒラギノ角ゴ Pro W3" charset="-128"/>
              </a:rPr>
              <a:t>U.S. </a:t>
            </a:r>
            <a:r>
              <a:rPr lang="en-US" sz="2200" dirty="0">
                <a:ea typeface="ヒラギノ角ゴ Pro W3" charset="-128"/>
              </a:rPr>
              <a:t>banks</a:t>
            </a:r>
          </a:p>
          <a:p>
            <a:pPr>
              <a:spcBef>
                <a:spcPts val="1000"/>
              </a:spcBef>
            </a:pPr>
            <a:r>
              <a:rPr lang="en-US" sz="2200" b="1" dirty="0">
                <a:ea typeface="ヒラギノ角ゴ Pro W3" charset="-128"/>
              </a:rPr>
              <a:t>World Stock Markets</a:t>
            </a:r>
            <a:r>
              <a:rPr lang="en-US" sz="2200" dirty="0">
                <a:ea typeface="ヒラギノ角ゴ Pro W3" charset="-128"/>
              </a:rPr>
              <a:t>:</a:t>
            </a:r>
          </a:p>
          <a:p>
            <a:pPr lvl="1">
              <a:spcBef>
                <a:spcPts val="1000"/>
              </a:spcBef>
            </a:pPr>
            <a:r>
              <a:rPr lang="en-US" sz="2200" dirty="0">
                <a:ea typeface="ヒラギノ角ゴ Pro W3" charset="-128"/>
              </a:rPr>
              <a:t>help finance corporations in the </a:t>
            </a:r>
            <a:r>
              <a:rPr lang="en-US" sz="2200" dirty="0" smtClean="0">
                <a:ea typeface="ヒラギノ角ゴ Pro W3" charset="-128"/>
              </a:rPr>
              <a:t>United States </a:t>
            </a:r>
            <a:r>
              <a:rPr lang="en-US" sz="2200" dirty="0">
                <a:ea typeface="ヒラギノ角ゴ Pro W3" charset="-128"/>
              </a:rPr>
              <a:t>and the U.S. federal </a:t>
            </a:r>
            <a:r>
              <a:rPr lang="en-US" sz="2200" dirty="0" smtClean="0">
                <a:ea typeface="ヒラギノ角ゴ Pro W3" charset="-128"/>
              </a:rPr>
              <a:t>government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25283701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of Financial Intermediaries: Indirect </a:t>
            </a:r>
            <a:r>
              <a:rPr lang="en-US" dirty="0" smtClean="0"/>
              <a:t>Finance </a:t>
            </a:r>
            <a:r>
              <a:rPr lang="en-US" sz="2000" b="0" dirty="0"/>
              <a:t>(1 of </a:t>
            </a:r>
            <a:r>
              <a:rPr lang="en-US" sz="2000" b="0" dirty="0" smtClean="0"/>
              <a:t>3)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Lower transaction costs (time and money spent in carrying out financial transactions) </a:t>
            </a:r>
          </a:p>
          <a:p>
            <a:pPr lvl="1"/>
            <a:r>
              <a:rPr lang="en-US" dirty="0">
                <a:ea typeface="ヒラギノ角ゴ Pro W3" charset="-128"/>
              </a:rPr>
              <a:t>Economies of scale</a:t>
            </a:r>
          </a:p>
          <a:p>
            <a:pPr lvl="1"/>
            <a:r>
              <a:rPr lang="en-US" dirty="0">
                <a:ea typeface="ヒラギノ角ゴ Pro W3" charset="-128"/>
              </a:rPr>
              <a:t>Liquidity services</a:t>
            </a:r>
          </a:p>
          <a:p>
            <a:pPr>
              <a:spcBef>
                <a:spcPct val="50000"/>
              </a:spcBef>
            </a:pPr>
            <a:r>
              <a:rPr lang="en-US" dirty="0">
                <a:ea typeface="ヒラギノ角ゴ Pro W3" charset="-128"/>
              </a:rPr>
              <a:t>Reduce the exposure of investors to risk</a:t>
            </a:r>
          </a:p>
          <a:p>
            <a:pPr lvl="1"/>
            <a:r>
              <a:rPr lang="en-US" dirty="0">
                <a:ea typeface="ヒラギノ角ゴ Pro W3" charset="-128"/>
              </a:rPr>
              <a:t>Risk </a:t>
            </a:r>
            <a:r>
              <a:rPr lang="en-US" dirty="0" smtClean="0">
                <a:ea typeface="ヒラギノ角ゴ Pro W3" charset="-128"/>
              </a:rPr>
              <a:t>sharing (asset transformation</a:t>
            </a:r>
            <a:r>
              <a:rPr lang="en-US" dirty="0">
                <a:ea typeface="ヒラギノ角ゴ Pro W3" charset="-128"/>
              </a:rPr>
              <a:t>)</a:t>
            </a:r>
          </a:p>
          <a:p>
            <a:pPr lvl="1"/>
            <a:r>
              <a:rPr lang="en-US" dirty="0" smtClean="0">
                <a:ea typeface="ヒラギノ角ゴ Pro W3" charset="-128"/>
              </a:rPr>
              <a:t>Diversification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47246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of Financial Intermediaries: Indirect </a:t>
            </a:r>
            <a:r>
              <a:rPr lang="en-US" dirty="0" smtClean="0"/>
              <a:t>Finance </a:t>
            </a:r>
            <a:r>
              <a:rPr lang="en-US" sz="2000" b="0" dirty="0" smtClean="0"/>
              <a:t>(2 </a:t>
            </a:r>
            <a:r>
              <a:rPr lang="en-US" sz="2000" b="0" dirty="0"/>
              <a:t>of 3)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Deal with asymmetric information problems:</a:t>
            </a:r>
          </a:p>
          <a:p>
            <a:pPr lvl="1"/>
            <a:r>
              <a:rPr lang="en-US" b="1" dirty="0">
                <a:ea typeface="ヒラギノ角ゴ Pro W3" charset="-128"/>
              </a:rPr>
              <a:t>Adverse Selection </a:t>
            </a:r>
            <a:r>
              <a:rPr lang="en-US" dirty="0">
                <a:ea typeface="ヒラギノ角ゴ Pro W3" charset="-128"/>
              </a:rPr>
              <a:t>(before the transaction): try to avoid selecting the risky borrower by gathering information about them</a:t>
            </a:r>
          </a:p>
          <a:p>
            <a:pPr lvl="1"/>
            <a:r>
              <a:rPr lang="en-US" b="1" dirty="0">
                <a:ea typeface="ヒラギノ角ゴ Pro W3" charset="-128"/>
              </a:rPr>
              <a:t>Moral Hazard </a:t>
            </a:r>
            <a:r>
              <a:rPr lang="en-US" dirty="0">
                <a:ea typeface="ヒラギノ角ゴ Pro W3" charset="-128"/>
              </a:rPr>
              <a:t>(after the transaction): ensure borrower will not engage in activities that will prevent him/her to repay the loan. </a:t>
            </a:r>
          </a:p>
          <a:p>
            <a:pPr lvl="2"/>
            <a:r>
              <a:rPr lang="en-US" dirty="0">
                <a:ea typeface="ヒラギノ角ゴ Pro W3" charset="-128"/>
              </a:rPr>
              <a:t>Sign a contract with restrictive covenants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US" dirty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64303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of Financial Intermediaries: Indirect </a:t>
            </a:r>
            <a:r>
              <a:rPr lang="en-US" dirty="0" smtClean="0"/>
              <a:t>Finance </a:t>
            </a:r>
            <a:r>
              <a:rPr lang="en-US" sz="2000" b="0" dirty="0" smtClean="0"/>
              <a:t>(3 </a:t>
            </a:r>
            <a:r>
              <a:rPr lang="en-US" sz="2000" b="0" dirty="0"/>
              <a:t>of 3)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Conclusion:</a:t>
            </a:r>
          </a:p>
          <a:p>
            <a:pPr lvl="1"/>
            <a:r>
              <a:rPr lang="en-US" dirty="0">
                <a:ea typeface="ヒラギノ角ゴ Pro W3" charset="-128"/>
              </a:rPr>
              <a:t>Financial intermediaries allow </a:t>
            </a:r>
            <a:r>
              <a:rPr lang="en-US" dirty="0" smtClean="0">
                <a:ea typeface="ヒラギノ角ゴ Pro W3" charset="-128"/>
              </a:rPr>
              <a:t>“</a:t>
            </a:r>
            <a:r>
              <a:rPr lang="en-US" altLang="ja-JP" dirty="0" smtClean="0">
                <a:ea typeface="ヒラギノ角ゴ Pro W3" charset="-128"/>
              </a:rPr>
              <a:t>small” </a:t>
            </a:r>
            <a:r>
              <a:rPr lang="en-US" altLang="ja-JP" dirty="0">
                <a:ea typeface="ヒラギノ角ゴ Pro W3" charset="-128"/>
              </a:rPr>
              <a:t>savers and borrowers to benefit from the existence of financial markets. </a:t>
            </a:r>
            <a:endParaRPr lang="en-US" dirty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0713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Financial </a:t>
            </a:r>
            <a:r>
              <a:rPr lang="en-US" dirty="0" smtClean="0"/>
              <a:t>Intermediaries </a:t>
            </a:r>
            <a:r>
              <a:rPr lang="en-US" sz="2000" b="0" dirty="0" smtClean="0"/>
              <a:t>(1 of 5)</a:t>
            </a:r>
            <a:endParaRPr lang="en-IN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61999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/>
              <a:t>Table 3 </a:t>
            </a:r>
            <a:r>
              <a:rPr lang="en-IN" dirty="0"/>
              <a:t>Primary Assets and Liabilities of Financial Intermediaries</a:t>
            </a:r>
            <a:endParaRPr lang="en-IN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662518"/>
              </p:ext>
            </p:extLst>
          </p:nvPr>
        </p:nvGraphicFramePr>
        <p:xfrm>
          <a:off x="381001" y="2600960"/>
          <a:ext cx="8534399" cy="280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15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3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 of Intermediary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Primary Liabilities (Sources of Funds)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Primary Assets (Uses of Funds)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Depository institutions (banks)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Commercial banks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Deposits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dirty="0" smtClean="0"/>
                        <a:t>Business and consumer loans, mortgages, U.S. government securities, and municipal bonds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Savings and loan associations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Deposits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Mortgages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Mutual savings banks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Deposits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Mortgages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Credit unions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Deposits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 loans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99645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Financial </a:t>
            </a:r>
            <a:r>
              <a:rPr lang="en-US" dirty="0" smtClean="0"/>
              <a:t>Intermediaries </a:t>
            </a:r>
            <a:r>
              <a:rPr lang="en-US" sz="2000" b="0" dirty="0" smtClean="0"/>
              <a:t>(2 of </a:t>
            </a:r>
            <a:r>
              <a:rPr lang="en-US" sz="2000" b="0" dirty="0"/>
              <a:t>5)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[</a:t>
            </a:r>
            <a:r>
              <a:rPr lang="en-IN" b="1" dirty="0" smtClean="0"/>
              <a:t>Table 3 </a:t>
            </a:r>
            <a:r>
              <a:rPr lang="en-IN" dirty="0" smtClean="0"/>
              <a:t>Continued]</a:t>
            </a:r>
            <a:endParaRPr lang="en-IN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150656"/>
              </p:ext>
            </p:extLst>
          </p:nvPr>
        </p:nvGraphicFramePr>
        <p:xfrm>
          <a:off x="381001" y="2235200"/>
          <a:ext cx="8534399" cy="279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3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 of Intermediary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Primary Liabilities (Sources of Funds)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Primary Assets (Uses of Funds)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Contractual savings institutions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insurance companies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Premiums from policies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Corporate bonds and mortgages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Fire and casualty insurance</a:t>
                      </a:r>
                    </a:p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companies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Premiums from policies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Municipal bonds, corporate bonds and stock, and U.S. government securities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Pension funds, government</a:t>
                      </a:r>
                    </a:p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retirement funds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Employer and employee</a:t>
                      </a:r>
                    </a:p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contributions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Corporate bonds and stock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959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Preview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This chapter presents an overview of the study of financial markets and institutions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68301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Financial </a:t>
            </a:r>
            <a:r>
              <a:rPr lang="en-US" dirty="0" smtClean="0"/>
              <a:t>Intermediaries </a:t>
            </a:r>
            <a:r>
              <a:rPr lang="en-US" sz="2000" b="0" dirty="0" smtClean="0"/>
              <a:t>(3 </a:t>
            </a:r>
            <a:r>
              <a:rPr lang="en-US" sz="2000" b="0" dirty="0"/>
              <a:t>of 5)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[</a:t>
            </a:r>
            <a:r>
              <a:rPr lang="en-IN" b="1" dirty="0" smtClean="0"/>
              <a:t>Table 3 </a:t>
            </a:r>
            <a:r>
              <a:rPr lang="en-IN" dirty="0" smtClean="0"/>
              <a:t>Continued]</a:t>
            </a:r>
            <a:endParaRPr lang="en-IN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444344"/>
              </p:ext>
            </p:extLst>
          </p:nvPr>
        </p:nvGraphicFramePr>
        <p:xfrm>
          <a:off x="381001" y="2194560"/>
          <a:ext cx="8534399" cy="2758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7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3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 of Intermediary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Primary Liabilities (Sources of Funds)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1" dirty="0" smtClean="0"/>
                        <a:t>Primary Assets (Uses of Funds)</a:t>
                      </a:r>
                      <a:endParaRPr lang="en-IN" sz="15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Investment intermediaries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Finance companies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Commercial paper, stocks,</a:t>
                      </a:r>
                    </a:p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Consumer and business loans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Mutual funds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Stocks, bonds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Money market mutual funds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Shares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Money market instruments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Hedge funds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Partnership participation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Stocks, bonds, loans, foreign</a:t>
                      </a:r>
                    </a:p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currencies, and many other assets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6653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Financial </a:t>
            </a:r>
            <a:r>
              <a:rPr lang="en-US" dirty="0" smtClean="0"/>
              <a:t>Intermediaries </a:t>
            </a:r>
            <a:r>
              <a:rPr lang="en-US" sz="2000" b="0" dirty="0" smtClean="0"/>
              <a:t>(4 </a:t>
            </a:r>
            <a:r>
              <a:rPr lang="en-US" sz="2000" b="0" dirty="0"/>
              <a:t>of 5)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685799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/>
              <a:t>Table 4 </a:t>
            </a:r>
            <a:r>
              <a:rPr lang="en-IN" dirty="0"/>
              <a:t>Primary Financial Intermediaries and Value of Their </a:t>
            </a:r>
            <a:r>
              <a:rPr lang="en-IN" dirty="0" smtClean="0"/>
              <a:t>Assets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16607"/>
              </p:ext>
            </p:extLst>
          </p:nvPr>
        </p:nvGraphicFramePr>
        <p:xfrm>
          <a:off x="4495800" y="2248535"/>
          <a:ext cx="3949700" cy="29464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394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Value of Assets ($ billions, end of year)</a:t>
                      </a:r>
                      <a:endParaRPr lang="en-US" sz="1500" dirty="0"/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404367"/>
              </p:ext>
            </p:extLst>
          </p:nvPr>
        </p:nvGraphicFramePr>
        <p:xfrm>
          <a:off x="457200" y="2596515"/>
          <a:ext cx="8229600" cy="3642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 of Intermediary</a:t>
                      </a:r>
                      <a:endParaRPr lang="en-IN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endParaRPr lang="en-IN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en-IN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en-IN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en-IN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Depository institutions (banks)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Commercial banks, savings and loans, and mutual savings banks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4,744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7,687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12,821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16,834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Credit unions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217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441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876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1,238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Contractual savings institutions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insurance companies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1,367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3,136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5,168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6,764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Fire and casualty insurance companies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533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866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1,361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1,908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Pension funds (private)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1,619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4,423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6,614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9,099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 and local government retirement funds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820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2,290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4,779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6,103</a:t>
                      </a:r>
                      <a:endParaRPr lang="en-IN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2766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Financial </a:t>
            </a:r>
            <a:r>
              <a:rPr lang="en-US" dirty="0" smtClean="0"/>
              <a:t>Intermediaries </a:t>
            </a:r>
            <a:r>
              <a:rPr lang="en-US" sz="2000" b="0" dirty="0" smtClean="0"/>
              <a:t>(5 </a:t>
            </a:r>
            <a:r>
              <a:rPr lang="en-US" sz="2000" b="0" dirty="0"/>
              <a:t>of 5)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[</a:t>
            </a:r>
            <a:r>
              <a:rPr lang="en-IN" b="1" dirty="0" smtClean="0"/>
              <a:t>Table 4 </a:t>
            </a:r>
            <a:r>
              <a:rPr lang="en-IN" dirty="0" smtClean="0"/>
              <a:t>Continued]</a:t>
            </a:r>
            <a:endParaRPr lang="en-IN" sz="2000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241353"/>
              </p:ext>
            </p:extLst>
          </p:nvPr>
        </p:nvGraphicFramePr>
        <p:xfrm>
          <a:off x="4432300" y="2590800"/>
          <a:ext cx="3873500" cy="370840"/>
        </p:xfrm>
        <a:graphic>
          <a:graphicData uri="http://schemas.openxmlformats.org/drawingml/2006/table">
            <a:tbl>
              <a:tblPr firstRow="1">
                <a:tableStyleId>{2D5ABB26-0587-4C30-8999-92F81FD0307C}</a:tableStyleId>
              </a:tblPr>
              <a:tblGrid>
                <a:gridCol w="3873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Value of Assets ($ billions, end of year)</a:t>
                      </a:r>
                      <a:endParaRPr lang="en-US" sz="15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899247"/>
              </p:ext>
            </p:extLst>
          </p:nvPr>
        </p:nvGraphicFramePr>
        <p:xfrm>
          <a:off x="457200" y="2997200"/>
          <a:ext cx="8229600" cy="180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 of Intermediary</a:t>
                      </a:r>
                      <a:endParaRPr lang="en-IN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endParaRPr lang="en-IN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en-IN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en-IN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en-IN" sz="15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Investment intermediaries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Blank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Finance companies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612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1,140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1,589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1,385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Mutual funds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608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4,435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7,873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13,616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Money market mutual funds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493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1,812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2,755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2,728</a:t>
                      </a:r>
                      <a:endParaRPr lang="en-IN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57200" y="4953000"/>
            <a:ext cx="8001000" cy="563563"/>
          </a:xfrm>
        </p:spPr>
        <p:txBody>
          <a:bodyPr/>
          <a:lstStyle/>
          <a:p>
            <a:pPr marL="0" indent="0">
              <a:buNone/>
            </a:pPr>
            <a:r>
              <a:rPr lang="en-IN" sz="1200" i="1" dirty="0"/>
              <a:t>Source: </a:t>
            </a:r>
            <a:r>
              <a:rPr lang="en-IN" sz="1200" dirty="0"/>
              <a:t>Federal Reserve Flow of Funds Accounts; https://www.federalreserve.gov/releases/z1/current/data.htm, Tables L110, L114, L115</a:t>
            </a:r>
            <a:r>
              <a:rPr lang="en-IN" sz="1200" dirty="0" smtClean="0"/>
              <a:t>, L116</a:t>
            </a:r>
            <a:r>
              <a:rPr lang="en-IN" sz="1200" dirty="0"/>
              <a:t>, L118, L120, L121, L122, L127.</a:t>
            </a:r>
          </a:p>
        </p:txBody>
      </p:sp>
    </p:spTree>
    <p:extLst>
      <p:ext uri="{BB962C8B-B14F-4D97-AF65-F5344CB8AC3E}">
        <p14:creationId xmlns:p14="http://schemas.microsoft.com/office/powerpoint/2010/main" val="20623527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of the Financial </a:t>
            </a:r>
            <a:r>
              <a:rPr lang="en-US" dirty="0" smtClean="0"/>
              <a:t>System </a:t>
            </a:r>
            <a:r>
              <a:rPr lang="en-US" sz="2000" b="0" dirty="0"/>
              <a:t>(1 of </a:t>
            </a:r>
            <a:r>
              <a:rPr lang="en-US" sz="2000" b="0" dirty="0" smtClean="0"/>
              <a:t>4)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To increase the information available to investors:</a:t>
            </a:r>
          </a:p>
          <a:p>
            <a:pPr lvl="1"/>
            <a:r>
              <a:rPr lang="en-US" dirty="0">
                <a:ea typeface="ヒラギノ角ゴ Pro W3" charset="-128"/>
              </a:rPr>
              <a:t>Reduce adverse selection and moral hazard problems</a:t>
            </a:r>
          </a:p>
          <a:p>
            <a:pPr lvl="1"/>
            <a:r>
              <a:rPr lang="en-US" dirty="0">
                <a:ea typeface="ヒラギノ角ゴ Pro W3" charset="-128"/>
              </a:rPr>
              <a:t>Reduce insider trading (SEC</a:t>
            </a:r>
            <a:r>
              <a:rPr lang="en-US" dirty="0" smtClean="0">
                <a:ea typeface="ヒラギノ角ゴ Pro W3" charset="-128"/>
              </a:rPr>
              <a:t>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356938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of the Financial </a:t>
            </a:r>
            <a:r>
              <a:rPr lang="en-US" dirty="0" smtClean="0"/>
              <a:t>System </a:t>
            </a:r>
            <a:r>
              <a:rPr lang="en-US" sz="2000" b="0" dirty="0" smtClean="0"/>
              <a:t>(2 </a:t>
            </a:r>
            <a:r>
              <a:rPr lang="en-US" sz="2000" b="0" dirty="0"/>
              <a:t>of 4)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dirty="0">
                <a:ea typeface="ヒラギノ角ゴ Pro W3" charset="-128"/>
              </a:rPr>
              <a:t>To ensure the soundness of financial intermediaries:</a:t>
            </a:r>
          </a:p>
          <a:p>
            <a:pPr lvl="1"/>
            <a:r>
              <a:rPr lang="en-US" dirty="0">
                <a:ea typeface="ヒラギノ角ゴ Pro W3" charset="-128"/>
              </a:rPr>
              <a:t>Restrictions on entry (chartering process).</a:t>
            </a:r>
          </a:p>
          <a:p>
            <a:pPr lvl="1"/>
            <a:r>
              <a:rPr lang="en-US" dirty="0">
                <a:ea typeface="ヒラギノ角ゴ Pro W3" charset="-128"/>
              </a:rPr>
              <a:t>Disclosure of information. </a:t>
            </a:r>
          </a:p>
          <a:p>
            <a:pPr lvl="1"/>
            <a:r>
              <a:rPr lang="en-US" dirty="0">
                <a:ea typeface="ヒラギノ角ゴ Pro W3" charset="-128"/>
              </a:rPr>
              <a:t>Restrictions on </a:t>
            </a:r>
            <a:r>
              <a:rPr lang="en-US" dirty="0" smtClean="0">
                <a:ea typeface="ヒラギノ角ゴ Pro W3" charset="-128"/>
              </a:rPr>
              <a:t>assets </a:t>
            </a:r>
            <a:r>
              <a:rPr lang="en-US" dirty="0">
                <a:ea typeface="ヒラギノ角ゴ Pro W3" charset="-128"/>
              </a:rPr>
              <a:t>and </a:t>
            </a:r>
            <a:r>
              <a:rPr lang="en-US" dirty="0" smtClean="0">
                <a:ea typeface="ヒラギノ角ゴ Pro W3" charset="-128"/>
              </a:rPr>
              <a:t>activities </a:t>
            </a:r>
            <a:r>
              <a:rPr lang="en-US" dirty="0">
                <a:ea typeface="ヒラギノ角ゴ Pro W3" charset="-128"/>
              </a:rPr>
              <a:t>(control holding of risky assets). </a:t>
            </a:r>
          </a:p>
          <a:p>
            <a:pPr lvl="1"/>
            <a:r>
              <a:rPr lang="en-US" dirty="0">
                <a:ea typeface="ヒラギノ角ゴ Pro W3" charset="-128"/>
              </a:rPr>
              <a:t>Deposit Insurance (avoid bank runs).</a:t>
            </a:r>
          </a:p>
          <a:p>
            <a:pPr lvl="1"/>
            <a:r>
              <a:rPr lang="en-US" dirty="0">
                <a:ea typeface="ヒラギノ角ゴ Pro W3" charset="-128"/>
              </a:rPr>
              <a:t>Limits on </a:t>
            </a:r>
            <a:r>
              <a:rPr lang="en-US" dirty="0" smtClean="0">
                <a:ea typeface="ヒラギノ角ゴ Pro W3" charset="-128"/>
              </a:rPr>
              <a:t>competition </a:t>
            </a:r>
            <a:r>
              <a:rPr lang="en-US" dirty="0">
                <a:ea typeface="ヒラギノ角ゴ Pro W3" charset="-128"/>
              </a:rPr>
              <a:t>(mostly in the past):</a:t>
            </a:r>
          </a:p>
          <a:p>
            <a:pPr lvl="2"/>
            <a:r>
              <a:rPr lang="en-US" dirty="0">
                <a:ea typeface="ヒラギノ角ゴ Pro W3" charset="-128"/>
              </a:rPr>
              <a:t>Branching </a:t>
            </a:r>
          </a:p>
          <a:p>
            <a:pPr lvl="2"/>
            <a:r>
              <a:rPr lang="en-US" dirty="0">
                <a:ea typeface="ヒラギノ角ゴ Pro W3" charset="-128"/>
              </a:rPr>
              <a:t>Restrictions on </a:t>
            </a:r>
            <a:r>
              <a:rPr lang="en-US" dirty="0" smtClean="0">
                <a:ea typeface="ヒラギノ角ゴ Pro W3" charset="-128"/>
              </a:rPr>
              <a:t>interest rates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58362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of the Financial </a:t>
            </a:r>
            <a:r>
              <a:rPr lang="en-US" dirty="0" smtClean="0"/>
              <a:t>System </a:t>
            </a:r>
            <a:r>
              <a:rPr lang="en-US" sz="2000" b="0" dirty="0" smtClean="0"/>
              <a:t>(3 </a:t>
            </a:r>
            <a:r>
              <a:rPr lang="en-US" sz="2000" b="0" dirty="0"/>
              <a:t>of 4)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9247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Table 5 </a:t>
            </a:r>
            <a:r>
              <a:rPr lang="en-IN" dirty="0"/>
              <a:t>Principal Regulatory Agencies of the U.S. Financial </a:t>
            </a:r>
            <a:r>
              <a:rPr lang="en-IN" dirty="0" smtClean="0"/>
              <a:t>System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503137"/>
              </p:ext>
            </p:extLst>
          </p:nvPr>
        </p:nvGraphicFramePr>
        <p:xfrm>
          <a:off x="472440" y="2536378"/>
          <a:ext cx="7924800" cy="2931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Regulatory Agency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Subject of Regulation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Nature of Regulations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Securities and Exchange</a:t>
                      </a:r>
                    </a:p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Commission (SEC)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Organized exchanges and</a:t>
                      </a:r>
                    </a:p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financial markets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Requires disclosure of information; restricts insider trading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Commodities Futures Trading Commission (CFTC)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Futures market exchanges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Regulates procedures for trading in futures markets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Office of the Comptroller of the Currency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Federally-chartered commercial banks and thrift institutions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Charters and examines the books of federally chartered commercial banks and thrift institutions; imposes restrictions on assets they can hold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National Credit Union Administration (NCUA)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Federally-chartered credit unions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Charters and examines the books of federally chartered credit unions and imposes restrictions on assets they</a:t>
                      </a:r>
                    </a:p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 hold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7717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 of the Financial </a:t>
            </a:r>
            <a:r>
              <a:rPr lang="en-US" dirty="0" smtClean="0"/>
              <a:t>System </a:t>
            </a:r>
            <a:r>
              <a:rPr lang="en-US" sz="2000" b="0" dirty="0" smtClean="0"/>
              <a:t>(4 </a:t>
            </a:r>
            <a:r>
              <a:rPr lang="en-US" sz="2000" b="0" dirty="0"/>
              <a:t>of 4)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09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b="1" dirty="0" smtClean="0"/>
              <a:t>Table 5 </a:t>
            </a:r>
            <a:r>
              <a:rPr lang="en-IN" dirty="0" smtClean="0"/>
              <a:t>Continued]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940642"/>
              </p:ext>
            </p:extLst>
          </p:nvPr>
        </p:nvGraphicFramePr>
        <p:xfrm>
          <a:off x="457200" y="2133600"/>
          <a:ext cx="8153400" cy="3205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Regulatory Agency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Subject of Regulation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Nature of Regulations</a:t>
                      </a:r>
                      <a:endParaRPr lang="en-IN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 banking and insurance</a:t>
                      </a:r>
                    </a:p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commissions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State-chartered depository</a:t>
                      </a:r>
                    </a:p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institutions and insurance</a:t>
                      </a:r>
                    </a:p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companies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Charter and examine the books of state-chartered banks and insurance companies, impose restrictions on assets they</a:t>
                      </a:r>
                    </a:p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 hold, and impose restrictions on branching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Federal Deposit Insurance</a:t>
                      </a:r>
                    </a:p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 (FDIC)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Commercial banks, mutual</a:t>
                      </a:r>
                    </a:p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savings banks, savings</a:t>
                      </a:r>
                    </a:p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loan associations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insurance of up to $250,000 for each depositor at a bank, examines the books of insured banks, and imposes</a:t>
                      </a:r>
                    </a:p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restrictions on assets they can hold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Federal Reserve System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depository institutions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Examines the books of commercial banks and systemically important financial institutions; sets reserve requirements for all banks</a:t>
                      </a:r>
                      <a:endParaRPr lang="en-IN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1418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</a:t>
            </a:r>
            <a:r>
              <a:rPr lang="en-US" dirty="0" smtClean="0"/>
              <a:t>Objectives </a:t>
            </a:r>
            <a:r>
              <a:rPr lang="en-US" sz="2000" b="0" dirty="0" smtClean="0"/>
              <a:t>(1 of 2)</a:t>
            </a:r>
            <a:endParaRPr lang="en-IN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Compare and contrast direct and indirect finance.</a:t>
            </a:r>
          </a:p>
          <a:p>
            <a:r>
              <a:rPr lang="en-US" dirty="0">
                <a:ea typeface="ヒラギノ角ゴ Pro W3" charset="-128"/>
              </a:rPr>
              <a:t>Identify the structure and components of financial markets.</a:t>
            </a:r>
          </a:p>
          <a:p>
            <a:r>
              <a:rPr lang="en-US" dirty="0">
                <a:ea typeface="ヒラギノ角ゴ Pro W3" charset="-128"/>
              </a:rPr>
              <a:t>List and describe the different types of financial market instruments.</a:t>
            </a:r>
          </a:p>
          <a:p>
            <a:r>
              <a:rPr lang="en-US" dirty="0">
                <a:ea typeface="ヒラギノ角ゴ Pro W3" charset="-128"/>
              </a:rPr>
              <a:t>Recognize the international dimensions of financial markets</a:t>
            </a:r>
            <a:r>
              <a:rPr lang="en-US" dirty="0" smtClean="0">
                <a:ea typeface="ヒラギノ角ゴ Pro W3" charset="-128"/>
              </a:rPr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557507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</a:t>
            </a:r>
            <a:r>
              <a:rPr lang="en-US" dirty="0" smtClean="0"/>
              <a:t>Objectives </a:t>
            </a:r>
            <a:r>
              <a:rPr lang="en-US" sz="2000" b="0" dirty="0" smtClean="0"/>
              <a:t>(2 </a:t>
            </a:r>
            <a:r>
              <a:rPr lang="en-US" sz="2000" b="0" dirty="0"/>
              <a:t>of 2)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Summarize the roles of transaction costs, risk sharing, and information costs as they relate to financial intermediaries.</a:t>
            </a:r>
          </a:p>
          <a:p>
            <a:r>
              <a:rPr lang="en-US" dirty="0">
                <a:ea typeface="ヒラギノ角ゴ Pro W3" charset="-128"/>
              </a:rPr>
              <a:t>List and describe the different types of financial intermediaries.</a:t>
            </a:r>
          </a:p>
          <a:p>
            <a:r>
              <a:rPr lang="en-US" dirty="0">
                <a:ea typeface="ヒラギノ角ゴ Pro W3" charset="-128"/>
              </a:rPr>
              <a:t>Identify the reasons for and list the types of financial market regulations.</a:t>
            </a:r>
          </a:p>
        </p:txBody>
      </p:sp>
    </p:spTree>
    <p:extLst>
      <p:ext uri="{BB962C8B-B14F-4D97-AF65-F5344CB8AC3E}">
        <p14:creationId xmlns:p14="http://schemas.microsoft.com/office/powerpoint/2010/main" val="21825099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of Financial </a:t>
            </a:r>
            <a:r>
              <a:rPr lang="en-US" dirty="0" smtClean="0"/>
              <a:t>Markets </a:t>
            </a:r>
            <a:r>
              <a:rPr lang="en-US" sz="2000" b="0" dirty="0"/>
              <a:t>(1 of </a:t>
            </a:r>
            <a:r>
              <a:rPr lang="en-US" sz="2000" b="0" dirty="0" smtClean="0"/>
              <a:t>2)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Performs the essential function of channeling funds from economic players that have saved surplus funds to those that have a shortage of funds</a:t>
            </a:r>
          </a:p>
          <a:p>
            <a:r>
              <a:rPr lang="en-US" b="1" dirty="0">
                <a:ea typeface="ヒラギノ角ゴ Pro W3" charset="-128"/>
              </a:rPr>
              <a:t>Direct finance</a:t>
            </a:r>
            <a:r>
              <a:rPr lang="en-US" dirty="0">
                <a:ea typeface="ヒラギノ角ゴ Pro W3" charset="-128"/>
              </a:rPr>
              <a:t>: borrowers borrow funds directly from lenders in financial markets by selling them </a:t>
            </a:r>
            <a:r>
              <a:rPr lang="en-US" dirty="0" smtClean="0">
                <a:ea typeface="ヒラギノ角ゴ Pro W3" charset="-128"/>
              </a:rPr>
              <a:t>securities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27569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of Financial </a:t>
            </a:r>
            <a:r>
              <a:rPr lang="en-US" dirty="0" smtClean="0"/>
              <a:t>Markets </a:t>
            </a:r>
            <a:r>
              <a:rPr lang="en-US" sz="2000" b="0" dirty="0" smtClean="0"/>
              <a:t>(2 </a:t>
            </a:r>
            <a:r>
              <a:rPr lang="en-US" sz="2000" b="0" dirty="0"/>
              <a:t>of </a:t>
            </a:r>
            <a:r>
              <a:rPr lang="en-US" sz="2000" b="0" dirty="0" smtClean="0"/>
              <a:t>2)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ヒラギノ角ゴ Pro W3" charset="-128"/>
              </a:rPr>
              <a:t>Promotes economic efficiency by producing an efficient allocation of </a:t>
            </a:r>
            <a:r>
              <a:rPr lang="en-US" b="1" dirty="0">
                <a:ea typeface="ヒラギノ角ゴ Pro W3" charset="-128"/>
              </a:rPr>
              <a:t>capital</a:t>
            </a:r>
            <a:r>
              <a:rPr lang="en-US" dirty="0">
                <a:ea typeface="ヒラギノ角ゴ Pro W3" charset="-128"/>
              </a:rPr>
              <a:t>, which increases production </a:t>
            </a:r>
          </a:p>
          <a:p>
            <a:r>
              <a:rPr lang="en-US" dirty="0">
                <a:ea typeface="ヒラギノ角ゴ Pro W3" charset="-128"/>
              </a:rPr>
              <a:t>Directly improve the well-being of consumers by allowing them to time purchases better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18085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 Flows of Funds Through the Financial System</a:t>
            </a:r>
            <a:endParaRPr lang="en-IN" dirty="0"/>
          </a:p>
        </p:txBody>
      </p:sp>
      <p:pic>
        <p:nvPicPr>
          <p:cNvPr id="4" name="Picture 3" descr="The diagram shows lender-savers on the left as:&#10;1. Households&#10;2. Business firms&#10;3. Government&#10;4. Foreigners&#10;The borrower-spenders are shown on the right as:&#10;1. Business firms&#10;2. Government&#10;3. Households&#10;4. Foreigners&#10;The diagram shows two channels of flow of funds from the lender-savers to the borrower-spenders. In the &quot;Direct Finance&quot; channel, the funds flow directly from the lender-savers to the borrower-spenders through the financial markets. In the &quot;Indirect Finance&quot; channel, the funds from the lender-savers are borrowed first by the financial intermediaries and then flow to the borrower-spenders, either directly or through the financial markets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75" y="1750141"/>
            <a:ext cx="6878650" cy="4292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838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Financial </a:t>
            </a:r>
            <a:r>
              <a:rPr lang="en-US" dirty="0" smtClean="0"/>
              <a:t>Markets </a:t>
            </a:r>
            <a:r>
              <a:rPr lang="en-US" sz="2000" b="0" dirty="0"/>
              <a:t>(1 of 3</a:t>
            </a:r>
            <a:r>
              <a:rPr lang="en-US" sz="2000" b="0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>
                <a:ea typeface="ヒラギノ角ゴ Pro W3" charset="-128"/>
              </a:rPr>
              <a:t>Debt and Equity Markets</a:t>
            </a:r>
          </a:p>
          <a:p>
            <a:pPr lvl="1">
              <a:spcBef>
                <a:spcPct val="50000"/>
              </a:spcBef>
            </a:pPr>
            <a:r>
              <a:rPr lang="en-US" b="1" dirty="0">
                <a:ea typeface="ヒラギノ角ゴ Pro W3" charset="-128"/>
              </a:rPr>
              <a:t>Debt instruments </a:t>
            </a:r>
            <a:r>
              <a:rPr lang="en-US" b="1" dirty="0" smtClean="0">
                <a:ea typeface="ヒラギノ角ゴ Pro W3" charset="-128"/>
              </a:rPr>
              <a:t>(</a:t>
            </a:r>
            <a:r>
              <a:rPr lang="en-US" altLang="en-US" b="1" dirty="0">
                <a:ea typeface="ヒラギノ角ゴ Pro W3" pitchFamily="-84" charset="-128"/>
              </a:rPr>
              <a:t>contractual agreement</a:t>
            </a:r>
            <a:r>
              <a:rPr lang="en-US" b="1" dirty="0" smtClean="0">
                <a:ea typeface="ヒラギノ角ゴ Pro W3" charset="-128"/>
              </a:rPr>
              <a:t>)	</a:t>
            </a:r>
          </a:p>
          <a:p>
            <a:pPr lvl="2">
              <a:spcBef>
                <a:spcPct val="50000"/>
              </a:spcBef>
            </a:pPr>
            <a:r>
              <a:rPr lang="en-US" altLang="zh-TW" sz="2400" kern="1200" dirty="0" smtClean="0">
                <a:solidFill>
                  <a:schemeClr val="tx1"/>
                </a:solidFill>
                <a:effectLst/>
              </a:rPr>
              <a:t>Maturity: </a:t>
            </a:r>
            <a:r>
              <a:rPr lang="en-US" altLang="en-US" dirty="0">
                <a:ea typeface="ヒラギノ角ゴ Pro W3" pitchFamily="-84" charset="-128"/>
              </a:rPr>
              <a:t>the remaining time until the expiration date</a:t>
            </a:r>
            <a:r>
              <a:rPr lang="en-US" altLang="zh-TW" sz="2400" kern="1200" dirty="0" smtClean="0">
                <a:solidFill>
                  <a:schemeClr val="tx1"/>
                </a:solidFill>
                <a:effectLst/>
              </a:rPr>
              <a:t>  </a:t>
            </a:r>
            <a:endParaRPr lang="en-US" dirty="0">
              <a:ea typeface="ヒラギノ角ゴ Pro W3" charset="-128"/>
            </a:endParaRPr>
          </a:p>
          <a:p>
            <a:pPr lvl="1">
              <a:spcBef>
                <a:spcPct val="50000"/>
              </a:spcBef>
            </a:pPr>
            <a:r>
              <a:rPr lang="en-US" b="1" dirty="0">
                <a:ea typeface="ヒラギノ角ゴ Pro W3" charset="-128"/>
              </a:rPr>
              <a:t>Equities</a:t>
            </a:r>
            <a:r>
              <a:rPr lang="en-US" dirty="0">
                <a:ea typeface="ヒラギノ角ゴ Pro W3" charset="-128"/>
              </a:rPr>
              <a:t> </a:t>
            </a:r>
            <a:r>
              <a:rPr lang="en-US" dirty="0" smtClean="0">
                <a:ea typeface="ヒラギノ角ゴ Pro W3" charset="-128"/>
              </a:rPr>
              <a:t>(</a:t>
            </a:r>
            <a:r>
              <a:rPr lang="en-US" b="1" dirty="0">
                <a:ea typeface="ヒラギノ角ゴ Pro W3" charset="-128"/>
              </a:rPr>
              <a:t>c</a:t>
            </a:r>
            <a:r>
              <a:rPr lang="en-US" b="1" dirty="0" smtClean="0">
                <a:ea typeface="ヒラギノ角ゴ Pro W3" charset="-128"/>
              </a:rPr>
              <a:t>laims to net income and assets</a:t>
            </a:r>
            <a:r>
              <a:rPr lang="en-US" dirty="0" smtClean="0">
                <a:ea typeface="ヒラギノ角ゴ Pro W3" charset="-128"/>
              </a:rPr>
              <a:t>)</a:t>
            </a:r>
          </a:p>
          <a:p>
            <a:pPr lvl="2">
              <a:spcBef>
                <a:spcPct val="50000"/>
              </a:spcBef>
            </a:pPr>
            <a:r>
              <a:rPr lang="en-US" dirty="0" smtClean="0">
                <a:ea typeface="ヒラギノ角ゴ Pro W3" charset="-128"/>
              </a:rPr>
              <a:t>Dividends:</a:t>
            </a:r>
            <a:r>
              <a:rPr lang="en-US" baseline="0" dirty="0" smtClean="0">
                <a:ea typeface="ヒラギノ角ゴ Pro W3" charset="-128"/>
              </a:rPr>
              <a:t> periodic</a:t>
            </a:r>
            <a:r>
              <a:rPr lang="en-US" dirty="0" smtClean="0">
                <a:ea typeface="ヒラギノ角ゴ Pro W3" charset="-128"/>
              </a:rPr>
              <a:t> payment to shareholders</a:t>
            </a:r>
          </a:p>
          <a:p>
            <a:pPr lvl="2">
              <a:spcBef>
                <a:spcPct val="50000"/>
              </a:spcBef>
            </a:pPr>
            <a:r>
              <a:rPr lang="en-US" dirty="0" smtClean="0">
                <a:ea typeface="ヒラギノ角ゴ Pro W3" charset="-128"/>
              </a:rPr>
              <a:t>Residual claimant</a:t>
            </a:r>
          </a:p>
        </p:txBody>
      </p:sp>
    </p:spTree>
    <p:extLst>
      <p:ext uri="{BB962C8B-B14F-4D97-AF65-F5344CB8AC3E}">
        <p14:creationId xmlns:p14="http://schemas.microsoft.com/office/powerpoint/2010/main" val="8738102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Financial </a:t>
            </a:r>
            <a:r>
              <a:rPr lang="en-US" dirty="0" smtClean="0"/>
              <a:t>Markets </a:t>
            </a:r>
            <a:r>
              <a:rPr lang="en-US" sz="2000" b="0" dirty="0" smtClean="0"/>
              <a:t>(2 </a:t>
            </a:r>
            <a:r>
              <a:rPr lang="en-US" sz="2000" b="0" dirty="0"/>
              <a:t>of 3</a:t>
            </a:r>
            <a:r>
              <a:rPr lang="en-US" sz="2000" b="0" dirty="0" smtClean="0"/>
              <a:t>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>
                <a:ea typeface="ヒラギノ角ゴ Pro W3" charset="-128"/>
              </a:rPr>
              <a:t>Primary and Secondary Markets</a:t>
            </a:r>
          </a:p>
          <a:p>
            <a:pPr lvl="1"/>
            <a:r>
              <a:rPr lang="en-US" altLang="zh-TW" b="1" dirty="0">
                <a:ea typeface="ヒラギノ角ゴ Pro W3" pitchFamily="-84" charset="-128"/>
              </a:rPr>
              <a:t>The primary markets </a:t>
            </a:r>
            <a:r>
              <a:rPr lang="en-US" altLang="zh-TW" b="1" dirty="0" smtClean="0">
                <a:ea typeface="ヒラギノ角ゴ Pro W3" pitchFamily="-84" charset="-128"/>
              </a:rPr>
              <a:t>are </a:t>
            </a:r>
            <a:r>
              <a:rPr lang="en-US" altLang="zh-TW" b="1" dirty="0">
                <a:ea typeface="ヒラギノ角ゴ Pro W3" pitchFamily="-84" charset="-128"/>
              </a:rPr>
              <a:t>not well known to the public. </a:t>
            </a:r>
          </a:p>
          <a:p>
            <a:pPr lvl="2"/>
            <a:r>
              <a:rPr lang="en-US" altLang="zh-TW" b="1" dirty="0" smtClean="0">
                <a:ea typeface="ヒラギノ角ゴ Pro W3" charset="-128"/>
              </a:rPr>
              <a:t>Investment </a:t>
            </a:r>
            <a:r>
              <a:rPr lang="en-US" altLang="zh-TW" b="1" dirty="0">
                <a:ea typeface="ヒラギノ角ゴ Pro W3" charset="-128"/>
              </a:rPr>
              <a:t>banks </a:t>
            </a:r>
            <a:r>
              <a:rPr lang="en-US" altLang="zh-TW" b="1" i="1" dirty="0">
                <a:ea typeface="ヒラギノ角ゴ Pro W3" charset="-128"/>
              </a:rPr>
              <a:t>underwrite</a:t>
            </a:r>
            <a:r>
              <a:rPr lang="en-US" altLang="zh-TW" b="1" dirty="0">
                <a:ea typeface="ヒラギノ角ゴ Pro W3" charset="-128"/>
              </a:rPr>
              <a:t> </a:t>
            </a:r>
            <a:r>
              <a:rPr lang="en-US" altLang="zh-TW" dirty="0">
                <a:ea typeface="ヒラギノ角ゴ Pro W3" charset="-128"/>
              </a:rPr>
              <a:t>securities in </a:t>
            </a:r>
            <a:r>
              <a:rPr lang="en-US" altLang="zh-TW" b="1" dirty="0">
                <a:ea typeface="ヒラギノ角ゴ Pro W3" charset="-128"/>
              </a:rPr>
              <a:t>primary markets</a:t>
            </a:r>
            <a:r>
              <a:rPr lang="en-US" altLang="zh-TW" dirty="0" smtClean="0">
                <a:ea typeface="ヒラギノ角ゴ Pro W3" charset="-128"/>
              </a:rPr>
              <a:t>.</a:t>
            </a:r>
            <a:endParaRPr lang="en-US" dirty="0" smtClean="0">
              <a:ea typeface="ヒラギノ角ゴ Pro W3" charset="-128"/>
            </a:endParaRPr>
          </a:p>
          <a:p>
            <a:pPr lvl="1"/>
            <a:r>
              <a:rPr lang="en-US" altLang="zh-TW" b="1" dirty="0">
                <a:ea typeface="ヒラギノ角ゴ Pro W3" pitchFamily="-84" charset="-128"/>
              </a:rPr>
              <a:t>The previously issued securities will be sold in the secondary market</a:t>
            </a:r>
          </a:p>
          <a:p>
            <a:pPr lvl="2"/>
            <a:r>
              <a:rPr lang="en-US" altLang="zh-TW" b="1" dirty="0" smtClean="0">
                <a:ea typeface="ヒラギノ角ゴ Pro W3" charset="-128"/>
              </a:rPr>
              <a:t>Brokers</a:t>
            </a:r>
            <a:r>
              <a:rPr lang="en-US" altLang="zh-TW" dirty="0" smtClean="0">
                <a:ea typeface="ヒラギノ角ゴ Pro W3" charset="-128"/>
              </a:rPr>
              <a:t> </a:t>
            </a:r>
            <a:r>
              <a:rPr lang="en-US" altLang="zh-TW" dirty="0">
                <a:ea typeface="ヒラギノ角ゴ Pro W3" charset="-128"/>
              </a:rPr>
              <a:t>and </a:t>
            </a:r>
            <a:r>
              <a:rPr lang="en-US" altLang="zh-TW" b="1" dirty="0">
                <a:ea typeface="ヒラギノ角ゴ Pro W3" charset="-128"/>
              </a:rPr>
              <a:t>dealers</a:t>
            </a:r>
            <a:r>
              <a:rPr lang="en-US" altLang="zh-TW" dirty="0">
                <a:ea typeface="ヒラギノ角ゴ Pro W3" charset="-128"/>
              </a:rPr>
              <a:t> work in </a:t>
            </a:r>
            <a:r>
              <a:rPr lang="en-US" altLang="zh-TW" b="1" dirty="0">
                <a:ea typeface="ヒラギノ角ゴ Pro W3" charset="-128"/>
              </a:rPr>
              <a:t>secondary markets</a:t>
            </a:r>
            <a:r>
              <a:rPr lang="en-US" altLang="zh-TW" dirty="0">
                <a:ea typeface="ヒラギノ角ゴ Pro W3" charset="-128"/>
              </a:rPr>
              <a:t>.</a:t>
            </a:r>
            <a:endParaRPr lang="en-IN" altLang="zh-TW" dirty="0"/>
          </a:p>
          <a:p>
            <a:pPr marL="457200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84336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7717</TotalTime>
  <Words>1670</Words>
  <Application>Microsoft Office PowerPoint</Application>
  <PresentationFormat>如螢幕大小 (4:3)</PresentationFormat>
  <Paragraphs>360</Paragraphs>
  <Slides>26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4" baseType="lpstr">
      <vt:lpstr>MS PGothic</vt:lpstr>
      <vt:lpstr>ヒラギノ角ゴ Pro W3</vt:lpstr>
      <vt:lpstr>微軟正黑體</vt:lpstr>
      <vt:lpstr>Arial</vt:lpstr>
      <vt:lpstr>Times New Roman</vt:lpstr>
      <vt:lpstr>Verdana</vt:lpstr>
      <vt:lpstr>Wingdings</vt:lpstr>
      <vt:lpstr>508 Lecture</vt:lpstr>
      <vt:lpstr>The Economics of Money, Banking, and Financial Markets</vt:lpstr>
      <vt:lpstr>Preview</vt:lpstr>
      <vt:lpstr>Learning Objectives (1 of 2)</vt:lpstr>
      <vt:lpstr>Learning Objectives (2 of 2)</vt:lpstr>
      <vt:lpstr>Function of Financial Markets (1 of 2)</vt:lpstr>
      <vt:lpstr>Function of Financial Markets (2 of 2)</vt:lpstr>
      <vt:lpstr>Figure 1 Flows of Funds Through the Financial System</vt:lpstr>
      <vt:lpstr>Structure of Financial Markets (1 of 3)</vt:lpstr>
      <vt:lpstr>Structure of Financial Markets (2 of 3)</vt:lpstr>
      <vt:lpstr>Structure of Financial Markets (3 of 3)</vt:lpstr>
      <vt:lpstr>Financial Market Instruments (1 of 2)</vt:lpstr>
      <vt:lpstr>Money Market Instruments</vt:lpstr>
      <vt:lpstr>Financial Market Instruments (2 of 2)</vt:lpstr>
      <vt:lpstr>Internationalization of Financial Markets</vt:lpstr>
      <vt:lpstr>Function of Financial Intermediaries: Indirect Finance (1 of 3)</vt:lpstr>
      <vt:lpstr>Function of Financial Intermediaries: Indirect Finance (2 of 3)</vt:lpstr>
      <vt:lpstr>Function of Financial Intermediaries: Indirect Finance (3 of 3)</vt:lpstr>
      <vt:lpstr>Types of Financial Intermediaries (1 of 5)</vt:lpstr>
      <vt:lpstr>Types of Financial Intermediaries (2 of 5)</vt:lpstr>
      <vt:lpstr>Types of Financial Intermediaries (3 of 5)</vt:lpstr>
      <vt:lpstr>Types of Financial Intermediaries (4 of 5)</vt:lpstr>
      <vt:lpstr>Types of Financial Intermediaries (5 of 5)</vt:lpstr>
      <vt:lpstr>Regulation of the Financial System (1 of 4)</vt:lpstr>
      <vt:lpstr>Regulation of the Financial System (2 of 4)</vt:lpstr>
      <vt:lpstr>Regulation of the Financial System (3 of 4)</vt:lpstr>
      <vt:lpstr>Regulation of the Financial System (4 of 4)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Economics of Money, Banking, and Financial Markets, Twelfth Edition</dc:title>
  <dc:subject>Economics</dc:subject>
  <dc:creator>Frederic S. Mishkin</dc:creator>
  <cp:keywords>Economics</cp:keywords>
  <cp:lastModifiedBy>user</cp:lastModifiedBy>
  <cp:revision>508</cp:revision>
  <dcterms:created xsi:type="dcterms:W3CDTF">2014-07-14T20:04:21Z</dcterms:created>
  <dcterms:modified xsi:type="dcterms:W3CDTF">2019-09-26T17:18:05Z</dcterms:modified>
  <cp:category>Economics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682740</vt:lpwstr>
  </property>
  <property fmtid="{D5CDD505-2E9C-101B-9397-08002B2CF9AE}" pid="3" name="Offisync_UpdateToken">
    <vt:lpwstr>1</vt:lpwstr>
  </property>
  <property fmtid="{D5CDD505-2E9C-101B-9397-08002B2CF9AE}" pid="4" name="Jive_VersionGuid">
    <vt:lpwstr>7b502893-ac4a-4309-967d-6eb652f6b574</vt:lpwstr>
  </property>
  <property fmtid="{D5CDD505-2E9C-101B-9397-08002B2CF9AE}" pid="5" name="Offisync_ProviderInitializationData">
    <vt:lpwstr>https://neo.pearson.com</vt:lpwstr>
  </property>
  <property fmtid="{D5CDD505-2E9C-101B-9397-08002B2CF9AE}" pid="6" name="Offisync_ServerID">
    <vt:lpwstr>7e960520-0e88-4f05-9fa0-24079b61e486</vt:lpwstr>
  </property>
  <property fmtid="{D5CDD505-2E9C-101B-9397-08002B2CF9AE}" pid="7" name="Jive_LatestUserAccountName">
    <vt:lpwstr>sumit.gupta</vt:lpwstr>
  </property>
</Properties>
</file>