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9" r:id="rId2"/>
    <p:sldId id="260" r:id="rId3"/>
    <p:sldId id="261" r:id="rId4"/>
    <p:sldId id="302" r:id="rId5"/>
    <p:sldId id="262" r:id="rId6"/>
    <p:sldId id="263" r:id="rId7"/>
    <p:sldId id="264" r:id="rId8"/>
    <p:sldId id="265" r:id="rId9"/>
    <p:sldId id="303" r:id="rId10"/>
    <p:sldId id="304" r:id="rId11"/>
    <p:sldId id="266" r:id="rId12"/>
    <p:sldId id="305" r:id="rId13"/>
    <p:sldId id="306" r:id="rId14"/>
    <p:sldId id="307" r:id="rId15"/>
    <p:sldId id="268" r:id="rId16"/>
    <p:sldId id="269" r:id="rId17"/>
    <p:sldId id="308" r:id="rId18"/>
    <p:sldId id="309" r:id="rId19"/>
    <p:sldId id="270" r:id="rId20"/>
    <p:sldId id="311" r:id="rId21"/>
    <p:sldId id="272" r:id="rId22"/>
    <p:sldId id="273" r:id="rId23"/>
    <p:sldId id="274" r:id="rId24"/>
    <p:sldId id="275" r:id="rId25"/>
    <p:sldId id="276" r:id="rId26"/>
    <p:sldId id="277" r:id="rId27"/>
    <p:sldId id="310" r:id="rId28"/>
    <p:sldId id="279" r:id="rId29"/>
    <p:sldId id="280" r:id="rId30"/>
    <p:sldId id="281" r:id="rId31"/>
    <p:sldId id="282" r:id="rId32"/>
    <p:sldId id="283" r:id="rId33"/>
    <p:sldId id="284" r:id="rId34"/>
    <p:sldId id="28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5" autoAdjust="0"/>
    <p:restoredTop sz="99881" autoAdjust="0"/>
  </p:normalViewPr>
  <p:slideViewPr>
    <p:cSldViewPr>
      <p:cViewPr varScale="1">
        <p:scale>
          <a:sx n="87" d="100"/>
          <a:sy n="87" d="100"/>
        </p:scale>
        <p:origin x="1358"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3/12/2020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3/12/2020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176467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3/12/2020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3/12/2020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3/12/2020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3/12/2020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Edition, Global Edition</a:t>
            </a:r>
          </a:p>
        </p:txBody>
      </p:sp>
      <p:sp>
        <p:nvSpPr>
          <p:cNvPr id="4" name="Text Placeholder 3"/>
          <p:cNvSpPr>
            <a:spLocks noGrp="1"/>
          </p:cNvSpPr>
          <p:nvPr>
            <p:ph type="body" sz="quarter" idx="14"/>
          </p:nvPr>
        </p:nvSpPr>
        <p:spPr>
          <a:xfrm>
            <a:off x="5029200" y="1828800"/>
            <a:ext cx="3657600" cy="1219199"/>
          </a:xfrm>
        </p:spPr>
        <p:txBody>
          <a:bodyPr/>
          <a:lstStyle/>
          <a:p>
            <a:r>
              <a:rPr lang="en-US" altLang="en-US" dirty="0"/>
              <a:t>Chapter </a:t>
            </a:r>
            <a:r>
              <a:rPr lang="en-US" altLang="en-US" dirty="0" smtClean="0"/>
              <a:t>15</a:t>
            </a:r>
            <a:endParaRPr lang="en-US" dirty="0"/>
          </a:p>
        </p:txBody>
      </p:sp>
      <p:sp>
        <p:nvSpPr>
          <p:cNvPr id="5" name="Text Placeholder 4"/>
          <p:cNvSpPr>
            <a:spLocks noGrp="1"/>
          </p:cNvSpPr>
          <p:nvPr>
            <p:ph type="body" sz="quarter" idx="15"/>
          </p:nvPr>
        </p:nvSpPr>
        <p:spPr/>
        <p:txBody>
          <a:bodyPr/>
          <a:lstStyle/>
          <a:p>
            <a:r>
              <a:rPr lang="en-US" dirty="0"/>
              <a:t>The Money </a:t>
            </a:r>
            <a:r>
              <a:rPr lang="en-US" dirty="0" smtClean="0"/>
              <a:t>Supply </a:t>
            </a:r>
            <a:r>
              <a:rPr lang="en-US" dirty="0"/>
              <a:t>Process</a:t>
            </a:r>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Market Purchase from the Nonbank </a:t>
            </a:r>
            <a:r>
              <a:rPr lang="en-US" smtClean="0"/>
              <a:t>Public</a:t>
            </a:r>
            <a:r>
              <a:rPr lang="en-US" b="0"/>
              <a:t> </a:t>
            </a:r>
            <a:r>
              <a:rPr lang="en-US" sz="2000" b="0" smtClean="0"/>
              <a:t>(2 </a:t>
            </a:r>
            <a:r>
              <a:rPr lang="en-US" sz="2000" b="0" dirty="0"/>
              <a:t>of 2)</a:t>
            </a:r>
            <a:endParaRPr lang="en-US" dirty="0"/>
          </a:p>
        </p:txBody>
      </p:sp>
      <p:sp>
        <p:nvSpPr>
          <p:cNvPr id="3" name="Content Placeholder 2"/>
          <p:cNvSpPr>
            <a:spLocks noGrp="1"/>
          </p:cNvSpPr>
          <p:nvPr>
            <p:ph idx="1"/>
          </p:nvPr>
        </p:nvSpPr>
        <p:spPr>
          <a:xfrm>
            <a:off x="457200" y="3483432"/>
            <a:ext cx="8229600" cy="2815768"/>
          </a:xfrm>
        </p:spPr>
        <p:txBody>
          <a:bodyPr/>
          <a:lstStyle/>
          <a:p>
            <a:r>
              <a:rPr lang="en-US" dirty="0">
                <a:ea typeface="ヒラギノ角ゴ Pro W3" charset="-128"/>
              </a:rPr>
              <a:t>The person selling the bonds cashes the </a:t>
            </a:r>
            <a:r>
              <a:rPr lang="en-US" dirty="0" smtClean="0">
                <a:ea typeface="ヒラギノ角ゴ Pro W3" charset="-128"/>
              </a:rPr>
              <a:t>Fed’</a:t>
            </a:r>
            <a:r>
              <a:rPr lang="en-US" altLang="ja-JP" dirty="0" smtClean="0">
                <a:ea typeface="ヒラギノ角ゴ Pro W3" charset="-128"/>
              </a:rPr>
              <a:t>s </a:t>
            </a:r>
            <a:r>
              <a:rPr lang="en-US" altLang="ja-JP" dirty="0">
                <a:ea typeface="ヒラギノ角ゴ Pro W3" charset="-128"/>
              </a:rPr>
              <a:t>check</a:t>
            </a:r>
          </a:p>
          <a:p>
            <a:r>
              <a:rPr lang="en-US" dirty="0">
                <a:ea typeface="ヒラギノ角ゴ Pro W3" charset="-128"/>
              </a:rPr>
              <a:t>Reserves are unchanged</a:t>
            </a:r>
          </a:p>
          <a:p>
            <a:r>
              <a:rPr lang="en-US" dirty="0">
                <a:ea typeface="ヒラギノ角ゴ Pro W3" charset="-128"/>
              </a:rPr>
              <a:t>Currency in circulation increases by the amount of the open market purchase</a:t>
            </a:r>
          </a:p>
          <a:p>
            <a:r>
              <a:rPr lang="en-US" dirty="0">
                <a:ea typeface="ヒラギノ角ゴ Pro W3" charset="-128"/>
              </a:rPr>
              <a:t>Monetary base increases by the amount of the open market purchase</a:t>
            </a:r>
            <a:endParaRPr lang="en-US" dirty="0"/>
          </a:p>
        </p:txBody>
      </p:sp>
      <p:graphicFrame>
        <p:nvGraphicFramePr>
          <p:cNvPr id="8" name="Group 46"/>
          <p:cNvGraphicFramePr>
            <a:graphicFrameLocks noGrp="1"/>
          </p:cNvGraphicFramePr>
          <p:nvPr>
            <p:extLst>
              <p:ext uri="{D42A27DB-BD31-4B8C-83A1-F6EECF244321}">
                <p14:modId xmlns:p14="http://schemas.microsoft.com/office/powerpoint/2010/main" val="2597429030"/>
              </p:ext>
            </p:extLst>
          </p:nvPr>
        </p:nvGraphicFramePr>
        <p:xfrm>
          <a:off x="509587" y="1447800"/>
          <a:ext cx="8177213" cy="1798639"/>
        </p:xfrm>
        <a:graphic>
          <a:graphicData uri="http://schemas.openxmlformats.org/drawingml/2006/table">
            <a:tbl>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86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1371600">
                  <a:extLst>
                    <a:ext uri="{9D8B030D-6E8A-4147-A177-3AD203B41FA5}">
                      <a16:colId xmlns:a16="http://schemas.microsoft.com/office/drawing/2014/main" val="20007"/>
                    </a:ext>
                  </a:extLst>
                </a:gridCol>
                <a:gridCol w="1014413">
                  <a:extLst>
                    <a:ext uri="{9D8B030D-6E8A-4147-A177-3AD203B41FA5}">
                      <a16:colId xmlns:a16="http://schemas.microsoft.com/office/drawing/2014/main" val="20008"/>
                    </a:ext>
                  </a:extLst>
                </a:gridCol>
              </a:tblGrid>
              <a:tr h="373063">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Nonbank Public</a:t>
                      </a:r>
                    </a:p>
                  </a:txBody>
                  <a:tcPr marT="45728" marB="45728"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Federal Reserve System</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8938">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28" marB="45728"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28" marB="45728"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579438">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T="45728" marB="45728" horzOverflow="overflow">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Currency in circulation</a:t>
                      </a:r>
                    </a:p>
                  </a:txBody>
                  <a:tcPr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Currency</a:t>
                      </a:r>
                    </a:p>
                  </a:txBody>
                  <a:tcPr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58019798"/>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Market Purchase: Summary</a:t>
            </a:r>
          </a:p>
        </p:txBody>
      </p:sp>
      <p:sp>
        <p:nvSpPr>
          <p:cNvPr id="3" name="Content Placeholder 2"/>
          <p:cNvSpPr>
            <a:spLocks noGrp="1"/>
          </p:cNvSpPr>
          <p:nvPr>
            <p:ph idx="1"/>
          </p:nvPr>
        </p:nvSpPr>
        <p:spPr/>
        <p:txBody>
          <a:bodyPr/>
          <a:lstStyle/>
          <a:p>
            <a:r>
              <a:rPr lang="en-US" dirty="0">
                <a:ea typeface="ヒラギノ角ゴ Pro W3" charset="-128"/>
              </a:rPr>
              <a:t>The effect of an open market purchase on reserves depends on whether the seller of the bonds keeps the proceeds from the sale in currency or in deposits.</a:t>
            </a:r>
          </a:p>
          <a:p>
            <a:r>
              <a:rPr lang="en-US" dirty="0">
                <a:ea typeface="ヒラギノ角ゴ Pro W3" charset="-128"/>
              </a:rPr>
              <a:t>The effect of an open market purchase on the monetary base always increases the monetary base by the amount of the purchase.</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Market Sale</a:t>
            </a:r>
          </a:p>
        </p:txBody>
      </p:sp>
      <p:sp>
        <p:nvSpPr>
          <p:cNvPr id="3" name="Content Placeholder 2"/>
          <p:cNvSpPr>
            <a:spLocks noGrp="1"/>
          </p:cNvSpPr>
          <p:nvPr>
            <p:ph idx="1"/>
          </p:nvPr>
        </p:nvSpPr>
        <p:spPr>
          <a:xfrm>
            <a:off x="457200" y="4020456"/>
            <a:ext cx="8229600" cy="2278743"/>
          </a:xfrm>
        </p:spPr>
        <p:txBody>
          <a:bodyPr/>
          <a:lstStyle/>
          <a:p>
            <a:pPr>
              <a:lnSpc>
                <a:spcPct val="90000"/>
              </a:lnSpc>
            </a:pPr>
            <a:r>
              <a:rPr lang="en-US" dirty="0">
                <a:ea typeface="ヒラギノ角ゴ Pro W3" charset="-128"/>
              </a:rPr>
              <a:t>Reduces the monetary base by the amount of the sale</a:t>
            </a:r>
          </a:p>
          <a:p>
            <a:pPr>
              <a:lnSpc>
                <a:spcPct val="90000"/>
              </a:lnSpc>
            </a:pPr>
            <a:r>
              <a:rPr lang="en-US" dirty="0">
                <a:ea typeface="ヒラギノ角ゴ Pro W3" charset="-128"/>
              </a:rPr>
              <a:t>Reserves remain unchanged</a:t>
            </a:r>
          </a:p>
          <a:p>
            <a:pPr>
              <a:lnSpc>
                <a:spcPct val="90000"/>
              </a:lnSpc>
            </a:pPr>
            <a:r>
              <a:rPr lang="en-US" dirty="0">
                <a:ea typeface="ヒラギノ角ゴ Pro W3" charset="-128"/>
              </a:rPr>
              <a:t>The effect of open market operations on the monetary base is much more certain than the effect on reserves.</a:t>
            </a:r>
            <a:endParaRPr lang="en-US" dirty="0"/>
          </a:p>
        </p:txBody>
      </p:sp>
      <p:graphicFrame>
        <p:nvGraphicFramePr>
          <p:cNvPr id="8" name="Group 48"/>
          <p:cNvGraphicFramePr>
            <a:graphicFrameLocks noGrp="1"/>
          </p:cNvGraphicFramePr>
          <p:nvPr>
            <p:extLst>
              <p:ext uri="{D42A27DB-BD31-4B8C-83A1-F6EECF244321}">
                <p14:modId xmlns:p14="http://schemas.microsoft.com/office/powerpoint/2010/main" val="3082739946"/>
              </p:ext>
            </p:extLst>
          </p:nvPr>
        </p:nvGraphicFramePr>
        <p:xfrm>
          <a:off x="483393" y="1794056"/>
          <a:ext cx="8177213" cy="1798639"/>
        </p:xfrm>
        <a:graphic>
          <a:graphicData uri="http://schemas.openxmlformats.org/drawingml/2006/table">
            <a:tbl>
              <a:tblPr/>
              <a:tblGrid>
                <a:gridCol w="1219200">
                  <a:extLst>
                    <a:ext uri="{9D8B030D-6E8A-4147-A177-3AD203B41FA5}">
                      <a16:colId xmlns:a16="http://schemas.microsoft.com/office/drawing/2014/main" val="20000"/>
                    </a:ext>
                  </a:extLst>
                </a:gridCol>
                <a:gridCol w="933450">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228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1371600">
                  <a:extLst>
                    <a:ext uri="{9D8B030D-6E8A-4147-A177-3AD203B41FA5}">
                      <a16:colId xmlns:a16="http://schemas.microsoft.com/office/drawing/2014/main" val="20007"/>
                    </a:ext>
                  </a:extLst>
                </a:gridCol>
                <a:gridCol w="1014413">
                  <a:extLst>
                    <a:ext uri="{9D8B030D-6E8A-4147-A177-3AD203B41FA5}">
                      <a16:colId xmlns:a16="http://schemas.microsoft.com/office/drawing/2014/main" val="20008"/>
                    </a:ext>
                  </a:extLst>
                </a:gridCol>
              </a:tblGrid>
              <a:tr h="373063">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Nonbank Public</a:t>
                      </a:r>
                    </a:p>
                  </a:txBody>
                  <a:tcPr marT="45728" marB="45728"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Federal Reserve System</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8938">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Assets</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28" marB="45728"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28" marB="45728"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579438">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T="45728" marB="45728" horzOverflow="overflow">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Currency in circulation</a:t>
                      </a:r>
                    </a:p>
                  </a:txBody>
                  <a:tcPr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Currency</a:t>
                      </a:r>
                    </a:p>
                  </a:txBody>
                  <a:tcPr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18955545"/>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Shifts from Deposits into Currency</a:t>
            </a:r>
            <a:endParaRPr lang="en-US" dirty="0"/>
          </a:p>
        </p:txBody>
      </p:sp>
      <p:sp>
        <p:nvSpPr>
          <p:cNvPr id="3" name="Content Placeholder 2"/>
          <p:cNvSpPr>
            <a:spLocks noGrp="1"/>
          </p:cNvSpPr>
          <p:nvPr>
            <p:ph idx="1"/>
          </p:nvPr>
        </p:nvSpPr>
        <p:spPr>
          <a:xfrm>
            <a:off x="457200" y="4847772"/>
            <a:ext cx="8229600" cy="1364342"/>
          </a:xfrm>
        </p:spPr>
        <p:txBody>
          <a:bodyPr/>
          <a:lstStyle/>
          <a:p>
            <a:pPr>
              <a:buFont typeface="Arial" charset="0"/>
              <a:buChar char="•"/>
            </a:pPr>
            <a:r>
              <a:rPr lang="en-US" sz="2000" dirty="0"/>
              <a:t>Net effect on monetary liabilities is zero</a:t>
            </a:r>
          </a:p>
          <a:p>
            <a:pPr>
              <a:buFont typeface="Arial" charset="0"/>
              <a:buChar char="•"/>
            </a:pPr>
            <a:r>
              <a:rPr lang="en-US" sz="2000" dirty="0"/>
              <a:t>Reserves are changed by random fluctuations</a:t>
            </a:r>
          </a:p>
          <a:p>
            <a:pPr>
              <a:buFont typeface="Arial" charset="0"/>
              <a:buChar char="•"/>
            </a:pPr>
            <a:r>
              <a:rPr lang="en-US" sz="2000" dirty="0"/>
              <a:t>Monetary base is a relatively stable variable</a:t>
            </a:r>
          </a:p>
        </p:txBody>
      </p:sp>
      <p:graphicFrame>
        <p:nvGraphicFramePr>
          <p:cNvPr id="9" name="Group 67"/>
          <p:cNvGraphicFramePr>
            <a:graphicFrameLocks noGrp="1"/>
          </p:cNvGraphicFramePr>
          <p:nvPr>
            <p:extLst>
              <p:ext uri="{D42A27DB-BD31-4B8C-83A1-F6EECF244321}">
                <p14:modId xmlns:p14="http://schemas.microsoft.com/office/powerpoint/2010/main" val="3371441115"/>
              </p:ext>
            </p:extLst>
          </p:nvPr>
        </p:nvGraphicFramePr>
        <p:xfrm>
          <a:off x="597693" y="1312652"/>
          <a:ext cx="7948613" cy="1676401"/>
        </p:xfrm>
        <a:graphic>
          <a:graphicData uri="http://schemas.openxmlformats.org/drawingml/2006/table">
            <a:tbl>
              <a:tblPr/>
              <a:tblGrid>
                <a:gridCol w="1154113">
                  <a:extLst>
                    <a:ext uri="{9D8B030D-6E8A-4147-A177-3AD203B41FA5}">
                      <a16:colId xmlns:a16="http://schemas.microsoft.com/office/drawing/2014/main" val="20000"/>
                    </a:ext>
                  </a:extLst>
                </a:gridCol>
                <a:gridCol w="1131887">
                  <a:extLst>
                    <a:ext uri="{9D8B030D-6E8A-4147-A177-3AD203B41FA5}">
                      <a16:colId xmlns:a16="http://schemas.microsoft.com/office/drawing/2014/main" val="20001"/>
                    </a:ext>
                  </a:extLst>
                </a:gridCol>
                <a:gridCol w="868363">
                  <a:extLst>
                    <a:ext uri="{9D8B030D-6E8A-4147-A177-3AD203B41FA5}">
                      <a16:colId xmlns:a16="http://schemas.microsoft.com/office/drawing/2014/main" val="20002"/>
                    </a:ext>
                  </a:extLst>
                </a:gridCol>
                <a:gridCol w="427037">
                  <a:extLst>
                    <a:ext uri="{9D8B030D-6E8A-4147-A177-3AD203B41FA5}">
                      <a16:colId xmlns:a16="http://schemas.microsoft.com/office/drawing/2014/main" val="20003"/>
                    </a:ext>
                  </a:extLst>
                </a:gridCol>
                <a:gridCol w="228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1219200">
                  <a:extLst>
                    <a:ext uri="{9D8B030D-6E8A-4147-A177-3AD203B41FA5}">
                      <a16:colId xmlns:a16="http://schemas.microsoft.com/office/drawing/2014/main" val="20007"/>
                    </a:ext>
                  </a:extLst>
                </a:gridCol>
                <a:gridCol w="1014413">
                  <a:extLst>
                    <a:ext uri="{9D8B030D-6E8A-4147-A177-3AD203B41FA5}">
                      <a16:colId xmlns:a16="http://schemas.microsoft.com/office/drawing/2014/main" val="20008"/>
                    </a:ext>
                  </a:extLst>
                </a:gridCol>
              </a:tblGrid>
              <a:tr h="372980">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Nonbank Public</a:t>
                      </a:r>
                    </a:p>
                  </a:txBody>
                  <a:tcPr marT="45710" marB="4571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Banking System</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8851">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10" marB="4571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10" marB="4571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57931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marT="45710" marB="45710"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10" marB="45710"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T="45710" marB="45710" horzOverflow="overflow">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10" marB="45710"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marT="45710" marB="45710"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10" marB="45710"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6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Currency</a:t>
                      </a:r>
                    </a:p>
                  </a:txBody>
                  <a:tcPr marT="45710" marB="4571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10" marB="4571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10" marB="45710"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10" marB="4571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10" marB="4571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0" name="Group 68"/>
          <p:cNvGraphicFramePr>
            <a:graphicFrameLocks noGrp="1"/>
          </p:cNvGraphicFramePr>
          <p:nvPr/>
        </p:nvGraphicFramePr>
        <p:xfrm>
          <a:off x="2209800" y="3048000"/>
          <a:ext cx="4876800" cy="1731963"/>
        </p:xfrm>
        <a:graphic>
          <a:graphicData uri="http://schemas.openxmlformats.org/drawingml/2006/table">
            <a:tbl>
              <a:tblPr/>
              <a:tblGrid>
                <a:gridCol w="153511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903287">
                  <a:extLst>
                    <a:ext uri="{9D8B030D-6E8A-4147-A177-3AD203B41FA5}">
                      <a16:colId xmlns:a16="http://schemas.microsoft.com/office/drawing/2014/main" val="20003"/>
                    </a:ext>
                  </a:extLst>
                </a:gridCol>
              </a:tblGrid>
              <a:tr h="4318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Federal Reserve System</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1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579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Currency in circulation</a:t>
                      </a:r>
                    </a:p>
                  </a:txBody>
                  <a:tcPr marT="45728" marB="45728"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-$100m</a:t>
                      </a: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32662043"/>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Loans to Financial Institutions</a:t>
            </a:r>
            <a:endParaRPr lang="en-US" dirty="0"/>
          </a:p>
        </p:txBody>
      </p:sp>
      <p:sp>
        <p:nvSpPr>
          <p:cNvPr id="3" name="Content Placeholder 2"/>
          <p:cNvSpPr>
            <a:spLocks noGrp="1"/>
          </p:cNvSpPr>
          <p:nvPr>
            <p:ph idx="1"/>
          </p:nvPr>
        </p:nvSpPr>
        <p:spPr>
          <a:xfrm>
            <a:off x="457200" y="4441371"/>
            <a:ext cx="8229600" cy="1857828"/>
          </a:xfrm>
        </p:spPr>
        <p:txBody>
          <a:bodyPr/>
          <a:lstStyle/>
          <a:p>
            <a:r>
              <a:rPr lang="en-US" dirty="0">
                <a:ea typeface="ヒラギノ角ゴ Pro W3" charset="-128"/>
              </a:rPr>
              <a:t>Monetary liabilities of the Fed have increased by $100</a:t>
            </a:r>
          </a:p>
          <a:p>
            <a:r>
              <a:rPr lang="en-US" dirty="0">
                <a:ea typeface="ヒラギノ角ゴ Pro W3" charset="-128"/>
              </a:rPr>
              <a:t>Monetary base also increases by this amount</a:t>
            </a:r>
            <a:endParaRPr lang="en-US" dirty="0"/>
          </a:p>
        </p:txBody>
      </p:sp>
      <p:graphicFrame>
        <p:nvGraphicFramePr>
          <p:cNvPr id="8" name="Group 4"/>
          <p:cNvGraphicFramePr>
            <a:graphicFrameLocks noGrp="1"/>
          </p:cNvGraphicFramePr>
          <p:nvPr>
            <p:extLst>
              <p:ext uri="{D42A27DB-BD31-4B8C-83A1-F6EECF244321}">
                <p14:modId xmlns:p14="http://schemas.microsoft.com/office/powerpoint/2010/main" val="467188005"/>
              </p:ext>
            </p:extLst>
          </p:nvPr>
        </p:nvGraphicFramePr>
        <p:xfrm>
          <a:off x="685800" y="1676400"/>
          <a:ext cx="7873999" cy="2014539"/>
        </p:xfrm>
        <a:graphic>
          <a:graphicData uri="http://schemas.openxmlformats.org/drawingml/2006/table">
            <a:tbl>
              <a:tblPr/>
              <a:tblGrid>
                <a:gridCol w="914364">
                  <a:extLst>
                    <a:ext uri="{9D8B030D-6E8A-4147-A177-3AD203B41FA5}">
                      <a16:colId xmlns:a16="http://schemas.microsoft.com/office/drawing/2014/main" val="20000"/>
                    </a:ext>
                  </a:extLst>
                </a:gridCol>
                <a:gridCol w="914364">
                  <a:extLst>
                    <a:ext uri="{9D8B030D-6E8A-4147-A177-3AD203B41FA5}">
                      <a16:colId xmlns:a16="http://schemas.microsoft.com/office/drawing/2014/main" val="20001"/>
                    </a:ext>
                  </a:extLst>
                </a:gridCol>
                <a:gridCol w="990561">
                  <a:extLst>
                    <a:ext uri="{9D8B030D-6E8A-4147-A177-3AD203B41FA5}">
                      <a16:colId xmlns:a16="http://schemas.microsoft.com/office/drawing/2014/main" val="20002"/>
                    </a:ext>
                  </a:extLst>
                </a:gridCol>
                <a:gridCol w="990561">
                  <a:extLst>
                    <a:ext uri="{9D8B030D-6E8A-4147-A177-3AD203B41FA5}">
                      <a16:colId xmlns:a16="http://schemas.microsoft.com/office/drawing/2014/main" val="20003"/>
                    </a:ext>
                  </a:extLst>
                </a:gridCol>
                <a:gridCol w="208264">
                  <a:extLst>
                    <a:ext uri="{9D8B030D-6E8A-4147-A177-3AD203B41FA5}">
                      <a16:colId xmlns:a16="http://schemas.microsoft.com/office/drawing/2014/main" val="20004"/>
                    </a:ext>
                  </a:extLst>
                </a:gridCol>
                <a:gridCol w="858803">
                  <a:extLst>
                    <a:ext uri="{9D8B030D-6E8A-4147-A177-3AD203B41FA5}">
                      <a16:colId xmlns:a16="http://schemas.microsoft.com/office/drawing/2014/main" val="20005"/>
                    </a:ext>
                  </a:extLst>
                </a:gridCol>
                <a:gridCol w="1015960">
                  <a:extLst>
                    <a:ext uri="{9D8B030D-6E8A-4147-A177-3AD203B41FA5}">
                      <a16:colId xmlns:a16="http://schemas.microsoft.com/office/drawing/2014/main" val="20006"/>
                    </a:ext>
                  </a:extLst>
                </a:gridCol>
                <a:gridCol w="965162">
                  <a:extLst>
                    <a:ext uri="{9D8B030D-6E8A-4147-A177-3AD203B41FA5}">
                      <a16:colId xmlns:a16="http://schemas.microsoft.com/office/drawing/2014/main" val="20007"/>
                    </a:ext>
                  </a:extLst>
                </a:gridCol>
                <a:gridCol w="1015960">
                  <a:extLst>
                    <a:ext uri="{9D8B030D-6E8A-4147-A177-3AD203B41FA5}">
                      <a16:colId xmlns:a16="http://schemas.microsoft.com/office/drawing/2014/main" val="20008"/>
                    </a:ext>
                  </a:extLst>
                </a:gridCol>
              </a:tblGrid>
              <a:tr h="37306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Banking System</a:t>
                      </a:r>
                    </a:p>
                  </a:txBody>
                  <a:tcPr marL="91432" marR="91432"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2" marR="91432"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charset="0"/>
                          <a:ea typeface="ヒラギノ角ゴ Pro W3" charset="0"/>
                          <a:cs typeface="ヒラギノ角ゴ Pro W3" charset="0"/>
                        </a:rPr>
                        <a:t>Federal Reserve System</a:t>
                      </a: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L="91432" marR="91432"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89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L="91432" marR="91432"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L="91432" marR="91432"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603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L="91432" marR="91432"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2" marR="91432"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Loans</a:t>
                      </a:r>
                    </a:p>
                  </a:txBody>
                  <a:tcPr marL="91432" marR="91432"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2" marR="91432" horzOverflow="overflow">
                    <a:lnL>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Loans</a:t>
                      </a:r>
                    </a:p>
                  </a:txBody>
                  <a:tcPr marL="91432" marR="91432" horzOverflow="overflow">
                    <a:lnL w="63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2" marR="91432"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L="91432" marR="91432"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2" marR="91432"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9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2" marR="9143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2" marR="9143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(borrowing from Fed)</a:t>
                      </a:r>
                    </a:p>
                  </a:txBody>
                  <a:tcPr marL="91432" marR="91432"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2" marR="91432"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(borrowing from Fed)</a:t>
                      </a:r>
                    </a:p>
                  </a:txBody>
                  <a:tcPr marL="91432" marR="91432"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2" marR="9143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L="91432" marR="9143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5183582"/>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Factors </a:t>
            </a:r>
            <a:r>
              <a:rPr lang="en-US" dirty="0" smtClean="0"/>
              <a:t>That </a:t>
            </a:r>
            <a:r>
              <a:rPr lang="en-US" dirty="0"/>
              <a:t>Affect the Monetary Base</a:t>
            </a:r>
          </a:p>
        </p:txBody>
      </p:sp>
      <p:sp>
        <p:nvSpPr>
          <p:cNvPr id="3" name="Content Placeholder 2"/>
          <p:cNvSpPr>
            <a:spLocks noGrp="1"/>
          </p:cNvSpPr>
          <p:nvPr>
            <p:ph idx="1"/>
          </p:nvPr>
        </p:nvSpPr>
        <p:spPr/>
        <p:txBody>
          <a:bodyPr/>
          <a:lstStyle/>
          <a:p>
            <a:r>
              <a:rPr lang="en-US" dirty="0">
                <a:ea typeface="ヒラギノ角ゴ Pro W3" charset="-128"/>
              </a:rPr>
              <a:t>Float</a:t>
            </a:r>
          </a:p>
          <a:p>
            <a:r>
              <a:rPr lang="en-US" dirty="0">
                <a:ea typeface="ヒラギノ角ゴ Pro W3" charset="-128"/>
              </a:rPr>
              <a:t>Treasury deposits at the Federal Reserve</a:t>
            </a:r>
          </a:p>
          <a:p>
            <a:r>
              <a:rPr lang="en-US" dirty="0">
                <a:ea typeface="ヒラギノ角ゴ Pro W3" charset="-128"/>
              </a:rPr>
              <a:t>Interventions in the foreign exchange market</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Overview of </a:t>
            </a:r>
            <a:r>
              <a:rPr lang="en-US" dirty="0" smtClean="0">
                <a:ea typeface="ヒラギノ角ゴ Pro W3" charset="-128"/>
              </a:rPr>
              <a:t>the Fed’</a:t>
            </a:r>
            <a:r>
              <a:rPr lang="en-US" altLang="ja-JP" dirty="0" smtClean="0">
                <a:ea typeface="ヒラギノ角ゴ Pro W3" charset="-128"/>
              </a:rPr>
              <a:t>s </a:t>
            </a:r>
            <a:r>
              <a:rPr lang="en-US" altLang="ja-JP" dirty="0">
                <a:ea typeface="ヒラギノ角ゴ Pro W3" charset="-128"/>
              </a:rPr>
              <a:t>Ability to Control the Monetary Base</a:t>
            </a:r>
            <a:endParaRPr lang="en-US" dirty="0"/>
          </a:p>
        </p:txBody>
      </p:sp>
      <p:sp>
        <p:nvSpPr>
          <p:cNvPr id="3" name="Content Placeholder 2"/>
          <p:cNvSpPr>
            <a:spLocks noGrp="1"/>
          </p:cNvSpPr>
          <p:nvPr>
            <p:ph idx="1"/>
          </p:nvPr>
        </p:nvSpPr>
        <p:spPr/>
        <p:txBody>
          <a:bodyPr/>
          <a:lstStyle/>
          <a:p>
            <a:r>
              <a:rPr lang="en-US" dirty="0">
                <a:ea typeface="ヒラギノ角ゴ Pro W3" charset="-128"/>
              </a:rPr>
              <a:t>Open market operations are controlled by the Fed.</a:t>
            </a:r>
          </a:p>
          <a:p>
            <a:r>
              <a:rPr lang="en-US" dirty="0">
                <a:ea typeface="ヒラギノ角ゴ Pro W3" charset="-128"/>
              </a:rPr>
              <a:t>The Fed cannot determine the amount of borrowing by banks from the Fed.</a:t>
            </a:r>
          </a:p>
          <a:p>
            <a:r>
              <a:rPr lang="en-US" dirty="0">
                <a:ea typeface="ヒラギノ角ゴ Pro W3" charset="-128"/>
              </a:rPr>
              <a:t>Split the monetary base into two </a:t>
            </a:r>
            <a:r>
              <a:rPr lang="en-US" dirty="0" smtClean="0">
                <a:ea typeface="ヒラギノ角ゴ Pro W3" charset="-128"/>
              </a:rPr>
              <a:t>components:</a:t>
            </a:r>
          </a:p>
          <a:p>
            <a:pPr lvl="1" algn="ctr">
              <a:spcBef>
                <a:spcPct val="40000"/>
              </a:spcBef>
              <a:buNone/>
            </a:pPr>
            <a:r>
              <a:rPr lang="en-US" dirty="0" smtClean="0">
                <a:ea typeface="ヒラギノ角ゴ Pro W3" charset="-128"/>
              </a:rPr>
              <a:t> </a:t>
            </a:r>
            <a:r>
              <a:rPr lang="en-US" i="1" dirty="0" smtClean="0">
                <a:latin typeface="Times New Roman" panose="02020603050405020304" pitchFamily="18" charset="0"/>
                <a:ea typeface="ヒラギノ角ゴ Pro W3" charset="-128"/>
                <a:cs typeface="Times New Roman" panose="02020603050405020304" pitchFamily="18" charset="0"/>
              </a:rPr>
              <a:t> </a:t>
            </a:r>
            <a:r>
              <a:rPr lang="en-US" altLang="zh-TW" i="1" dirty="0" smtClean="0">
                <a:latin typeface="Times New Roman" panose="02020603050405020304" pitchFamily="18" charset="0"/>
                <a:ea typeface="ヒラギノ角ゴ Pro W3" charset="-128"/>
                <a:cs typeface="Times New Roman" panose="02020603050405020304" pitchFamily="18" charset="0"/>
              </a:rPr>
              <a:t>MB = </a:t>
            </a:r>
            <a:r>
              <a:rPr lang="en-US" altLang="zh-TW" i="1" dirty="0" err="1" smtClean="0">
                <a:latin typeface="Times New Roman" panose="02020603050405020304" pitchFamily="18" charset="0"/>
                <a:ea typeface="ヒラギノ角ゴ Pro W3" charset="-128"/>
                <a:cs typeface="Times New Roman" panose="02020603050405020304" pitchFamily="18" charset="0"/>
              </a:rPr>
              <a:t>MB</a:t>
            </a:r>
            <a:r>
              <a:rPr lang="en-US" altLang="zh-TW" i="1" baseline="-25000" dirty="0" err="1" smtClean="0">
                <a:latin typeface="Times New Roman" panose="02020603050405020304" pitchFamily="18" charset="0"/>
                <a:ea typeface="ヒラギノ角ゴ Pro W3" charset="-128"/>
                <a:cs typeface="Times New Roman" panose="02020603050405020304" pitchFamily="18" charset="0"/>
              </a:rPr>
              <a:t>n</a:t>
            </a:r>
            <a:r>
              <a:rPr lang="en-US" altLang="zh-TW" i="1" dirty="0" smtClean="0">
                <a:latin typeface="Times New Roman" panose="02020603050405020304" pitchFamily="18" charset="0"/>
                <a:ea typeface="ヒラギノ角ゴ Pro W3" charset="-128"/>
                <a:cs typeface="Times New Roman" panose="02020603050405020304" pitchFamily="18" charset="0"/>
              </a:rPr>
              <a:t> + BR</a:t>
            </a:r>
            <a:endParaRPr lang="en-US" i="1" dirty="0" smtClean="0">
              <a:latin typeface="Times New Roman" panose="02020603050405020304" pitchFamily="18" charset="0"/>
              <a:ea typeface="ヒラギノ角ゴ Pro W3" charset="-128"/>
              <a:cs typeface="Times New Roman" panose="02020603050405020304" pitchFamily="18" charset="0"/>
            </a:endParaRPr>
          </a:p>
          <a:p>
            <a:r>
              <a:rPr lang="en-US" dirty="0" smtClean="0">
                <a:ea typeface="ヒラギノ角ゴ Pro W3" charset="-128"/>
              </a:rPr>
              <a:t>The </a:t>
            </a:r>
            <a:r>
              <a:rPr lang="en-US" dirty="0">
                <a:ea typeface="ヒラギノ角ゴ Pro W3" charset="-128"/>
              </a:rPr>
              <a:t>money supply is positively related to both the non-borrowed monetary base </a:t>
            </a:r>
            <a:r>
              <a:rPr lang="en-US" altLang="zh-TW" i="1" dirty="0" err="1">
                <a:latin typeface="Times New Roman" panose="02020603050405020304" pitchFamily="18" charset="0"/>
                <a:ea typeface="ヒラギノ角ゴ Pro W3" charset="-128"/>
                <a:cs typeface="Times New Roman" panose="02020603050405020304" pitchFamily="18" charset="0"/>
              </a:rPr>
              <a:t>MB</a:t>
            </a:r>
            <a:r>
              <a:rPr lang="en-US" altLang="zh-TW" i="1" baseline="-25000" dirty="0" err="1">
                <a:latin typeface="Times New Roman" panose="02020603050405020304" pitchFamily="18" charset="0"/>
                <a:ea typeface="ヒラギノ角ゴ Pro W3" charset="-128"/>
                <a:cs typeface="Times New Roman" panose="02020603050405020304" pitchFamily="18" charset="0"/>
              </a:rPr>
              <a:t>n</a:t>
            </a:r>
            <a:r>
              <a:rPr lang="en-US" dirty="0" smtClean="0">
                <a:ea typeface="ヒラギノ角ゴ Pro W3" charset="-128"/>
              </a:rPr>
              <a:t> </a:t>
            </a:r>
            <a:r>
              <a:rPr lang="en-US" dirty="0">
                <a:ea typeface="ヒラギノ角ゴ Pro W3" charset="-128"/>
              </a:rPr>
              <a:t>and </a:t>
            </a:r>
            <a:r>
              <a:rPr lang="en-US" dirty="0" smtClean="0">
                <a:ea typeface="ヒラギノ角ゴ Pro W3" charset="-128"/>
              </a:rPr>
              <a:t>to </a:t>
            </a:r>
            <a:r>
              <a:rPr lang="en-US" dirty="0">
                <a:ea typeface="ヒラギノ角ゴ Pro W3" charset="-128"/>
              </a:rPr>
              <a:t>the level of borrowed reserves, </a:t>
            </a:r>
            <a:r>
              <a:rPr lang="en-US" altLang="zh-TW" i="1" dirty="0">
                <a:latin typeface="Times New Roman" panose="02020603050405020304" pitchFamily="18" charset="0"/>
                <a:ea typeface="ヒラギノ角ゴ Pro W3" charset="-128"/>
                <a:cs typeface="Times New Roman" panose="02020603050405020304" pitchFamily="18" charset="0"/>
              </a:rPr>
              <a:t>BR</a:t>
            </a:r>
            <a:r>
              <a:rPr lang="en-US" i="1" dirty="0" smtClean="0">
                <a:ea typeface="ヒラギノ角ゴ Pro W3" charset="-128"/>
              </a:rPr>
              <a:t>,</a:t>
            </a:r>
            <a:r>
              <a:rPr lang="en-US" dirty="0" smtClean="0">
                <a:ea typeface="ヒラギノ角ゴ Pro W3" charset="-128"/>
              </a:rPr>
              <a:t> </a:t>
            </a:r>
            <a:r>
              <a:rPr lang="en-US" dirty="0">
                <a:ea typeface="ヒラギノ角ゴ Pro W3" charset="-128"/>
              </a:rPr>
              <a:t>from </a:t>
            </a:r>
            <a:r>
              <a:rPr lang="en-US" dirty="0" smtClean="0">
                <a:ea typeface="ヒラギノ角ゴ Pro W3" charset="-128"/>
              </a:rPr>
              <a:t>the </a:t>
            </a:r>
            <a:r>
              <a:rPr lang="en-US" dirty="0">
                <a:ea typeface="ヒラギノ角ゴ Pro W3" charset="-128"/>
              </a:rPr>
              <a:t>Fed.</a:t>
            </a:r>
            <a:endParaRPr lang="en-US" sz="2000"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Deposit Creation: A Simple </a:t>
            </a:r>
            <a:r>
              <a:rPr lang="en-US" dirty="0" smtClean="0"/>
              <a:t>Model</a:t>
            </a:r>
            <a:r>
              <a:rPr lang="en-US" b="0" dirty="0"/>
              <a:t> </a:t>
            </a:r>
            <a:r>
              <a:rPr lang="en-US" sz="2000" b="0" dirty="0"/>
              <a:t>(1 of 2)</a:t>
            </a:r>
            <a:endParaRPr lang="en-US" dirty="0"/>
          </a:p>
        </p:txBody>
      </p:sp>
      <p:sp>
        <p:nvSpPr>
          <p:cNvPr id="3" name="Content Placeholder 2"/>
          <p:cNvSpPr>
            <a:spLocks noGrp="1"/>
          </p:cNvSpPr>
          <p:nvPr>
            <p:ph idx="1"/>
          </p:nvPr>
        </p:nvSpPr>
        <p:spPr>
          <a:xfrm>
            <a:off x="457200" y="1600201"/>
            <a:ext cx="8229600" cy="417286"/>
          </a:xfrm>
        </p:spPr>
        <p:txBody>
          <a:bodyPr/>
          <a:lstStyle/>
          <a:p>
            <a:pPr marL="0" indent="0">
              <a:spcBef>
                <a:spcPct val="50000"/>
              </a:spcBef>
              <a:buNone/>
            </a:pPr>
            <a:r>
              <a:rPr lang="en-US" b="1" dirty="0"/>
              <a:t>Deposit Creation: Single Bank</a:t>
            </a:r>
            <a:endParaRPr lang="en-US" dirty="0"/>
          </a:p>
        </p:txBody>
      </p:sp>
      <p:sp>
        <p:nvSpPr>
          <p:cNvPr id="4" name="Content Placeholder 3"/>
          <p:cNvSpPr>
            <a:spLocks noGrp="1"/>
          </p:cNvSpPr>
          <p:nvPr>
            <p:ph idx="13"/>
          </p:nvPr>
        </p:nvSpPr>
        <p:spPr>
          <a:xfrm>
            <a:off x="457200" y="4114800"/>
            <a:ext cx="4434114" cy="2184400"/>
          </a:xfrm>
        </p:spPr>
        <p:txBody>
          <a:bodyPr/>
          <a:lstStyle/>
          <a:p>
            <a:pPr>
              <a:spcBef>
                <a:spcPct val="50000"/>
              </a:spcBef>
              <a:buFont typeface="Arial" charset="0"/>
              <a:buChar char="•"/>
            </a:pPr>
            <a:r>
              <a:rPr lang="en-US" sz="2000" dirty="0"/>
              <a:t>Excess reserves increase</a:t>
            </a:r>
          </a:p>
          <a:p>
            <a:pPr>
              <a:spcBef>
                <a:spcPct val="50000"/>
              </a:spcBef>
              <a:buFont typeface="Arial" charset="0"/>
              <a:buChar char="•"/>
            </a:pPr>
            <a:r>
              <a:rPr lang="en-US" sz="2000" dirty="0"/>
              <a:t>Bank loans out the excess reserves</a:t>
            </a:r>
          </a:p>
          <a:p>
            <a:pPr>
              <a:spcBef>
                <a:spcPct val="50000"/>
              </a:spcBef>
              <a:buFont typeface="Arial" charset="0"/>
              <a:buChar char="•"/>
            </a:pPr>
            <a:r>
              <a:rPr lang="en-US" sz="2000" dirty="0"/>
              <a:t>Creates a checking account</a:t>
            </a:r>
          </a:p>
          <a:p>
            <a:pPr>
              <a:spcBef>
                <a:spcPct val="50000"/>
              </a:spcBef>
              <a:buFont typeface="Arial" charset="0"/>
              <a:buChar char="•"/>
            </a:pPr>
            <a:r>
              <a:rPr lang="en-US" sz="2000" dirty="0"/>
              <a:t>Borrower makes purchases</a:t>
            </a:r>
          </a:p>
          <a:p>
            <a:pPr>
              <a:spcBef>
                <a:spcPct val="50000"/>
              </a:spcBef>
              <a:buFont typeface="Arial" charset="0"/>
              <a:buChar char="•"/>
            </a:pPr>
            <a:r>
              <a:rPr lang="en-US" sz="2000" dirty="0"/>
              <a:t>The Money supply has increased</a:t>
            </a:r>
          </a:p>
        </p:txBody>
      </p:sp>
      <p:sp>
        <p:nvSpPr>
          <p:cNvPr id="5" name="向右箭號 4"/>
          <p:cNvSpPr/>
          <p:nvPr/>
        </p:nvSpPr>
        <p:spPr>
          <a:xfrm>
            <a:off x="4381500" y="2902451"/>
            <a:ext cx="381000" cy="3048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dirty="0" err="1" smtClean="0"/>
          </a:p>
        </p:txBody>
      </p:sp>
      <p:sp>
        <p:nvSpPr>
          <p:cNvPr id="6" name="向下箭號 5"/>
          <p:cNvSpPr/>
          <p:nvPr/>
        </p:nvSpPr>
        <p:spPr>
          <a:xfrm>
            <a:off x="6794397" y="4037873"/>
            <a:ext cx="304800" cy="4216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000" dirty="0" err="1" smtClean="0"/>
          </a:p>
        </p:txBody>
      </p:sp>
      <p:graphicFrame>
        <p:nvGraphicFramePr>
          <p:cNvPr id="13" name="Group 94"/>
          <p:cNvGraphicFramePr>
            <a:graphicFrameLocks noGrp="1"/>
          </p:cNvGraphicFramePr>
          <p:nvPr>
            <p:extLst>
              <p:ext uri="{D42A27DB-BD31-4B8C-83A1-F6EECF244321}">
                <p14:modId xmlns:p14="http://schemas.microsoft.com/office/powerpoint/2010/main" val="1489534782"/>
              </p:ext>
            </p:extLst>
          </p:nvPr>
        </p:nvGraphicFramePr>
        <p:xfrm>
          <a:off x="228600" y="2094414"/>
          <a:ext cx="8763000" cy="1920874"/>
        </p:xfrm>
        <a:graphic>
          <a:graphicData uri="http://schemas.openxmlformats.org/drawingml/2006/table">
            <a:tbl>
              <a:tblPr/>
              <a:tblGrid>
                <a:gridCol w="1273175">
                  <a:extLst>
                    <a:ext uri="{9D8B030D-6E8A-4147-A177-3AD203B41FA5}">
                      <a16:colId xmlns:a16="http://schemas.microsoft.com/office/drawing/2014/main" val="20000"/>
                    </a:ext>
                  </a:extLst>
                </a:gridCol>
                <a:gridCol w="928688">
                  <a:extLst>
                    <a:ext uri="{9D8B030D-6E8A-4147-A177-3AD203B41FA5}">
                      <a16:colId xmlns:a16="http://schemas.microsoft.com/office/drawing/2014/main" val="20001"/>
                    </a:ext>
                  </a:extLst>
                </a:gridCol>
                <a:gridCol w="11906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gridCol w="228600">
                  <a:extLst>
                    <a:ext uri="{9D8B030D-6E8A-4147-A177-3AD203B41FA5}">
                      <a16:colId xmlns:a16="http://schemas.microsoft.com/office/drawing/2014/main" val="20004"/>
                    </a:ext>
                  </a:extLst>
                </a:gridCol>
                <a:gridCol w="1093787">
                  <a:extLst>
                    <a:ext uri="{9D8B030D-6E8A-4147-A177-3AD203B41FA5}">
                      <a16:colId xmlns:a16="http://schemas.microsoft.com/office/drawing/2014/main" val="20005"/>
                    </a:ext>
                  </a:extLst>
                </a:gridCol>
                <a:gridCol w="998538">
                  <a:extLst>
                    <a:ext uri="{9D8B030D-6E8A-4147-A177-3AD203B41FA5}">
                      <a16:colId xmlns:a16="http://schemas.microsoft.com/office/drawing/2014/main" val="20006"/>
                    </a:ext>
                  </a:extLst>
                </a:gridCol>
                <a:gridCol w="1135062">
                  <a:extLst>
                    <a:ext uri="{9D8B030D-6E8A-4147-A177-3AD203B41FA5}">
                      <a16:colId xmlns:a16="http://schemas.microsoft.com/office/drawing/2014/main" val="20007"/>
                    </a:ext>
                  </a:extLst>
                </a:gridCol>
                <a:gridCol w="1066800">
                  <a:extLst>
                    <a:ext uri="{9D8B030D-6E8A-4147-A177-3AD203B41FA5}">
                      <a16:colId xmlns:a16="http://schemas.microsoft.com/office/drawing/2014/main" val="20008"/>
                    </a:ext>
                  </a:extLst>
                </a:gridCol>
              </a:tblGrid>
              <a:tr h="335344">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charset="0"/>
                          <a:ea typeface="ヒラギノ角ゴ Pro W3" charset="0"/>
                          <a:cs typeface="ヒラギノ角ゴ Pro W3" charset="0"/>
                        </a:rPr>
                        <a:t>First National Bank</a:t>
                      </a:r>
                    </a:p>
                  </a:txBody>
                  <a:tcPr marT="45740" marB="4574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First National Bank</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34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40" marB="4574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40" marB="45740"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5794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T="45740" marB="45740"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40" marB="45740"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a:noFill/>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Securities</a:t>
                      </a:r>
                    </a:p>
                  </a:txBody>
                  <a:tcPr marT="45740" marB="45740" horzOverflow="overflow">
                    <a:lnL w="63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40" marB="45740"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marT="45740" marB="45740"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40" marB="45740"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T="45740" marB="4574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40" marB="4574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a:noFill/>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T="45740" marB="45740" horzOverflow="overflow">
                    <a:lnL w="635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40" marB="4574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4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a:noFill/>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Loans</a:t>
                      </a:r>
                    </a:p>
                  </a:txBody>
                  <a:tcPr marT="45740" marB="45740" horzOverflow="overflow">
                    <a:lnL w="635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40" marB="4574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40" marB="4574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40" marB="4574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5" name="Group 97"/>
          <p:cNvGraphicFramePr>
            <a:graphicFrameLocks noGrp="1"/>
          </p:cNvGraphicFramePr>
          <p:nvPr>
            <p:extLst>
              <p:ext uri="{D42A27DB-BD31-4B8C-83A1-F6EECF244321}">
                <p14:modId xmlns:p14="http://schemas.microsoft.com/office/powerpoint/2010/main" val="523371954"/>
              </p:ext>
            </p:extLst>
          </p:nvPr>
        </p:nvGraphicFramePr>
        <p:xfrm>
          <a:off x="4770120" y="4459513"/>
          <a:ext cx="4191000" cy="1377951"/>
        </p:xfrm>
        <a:graphic>
          <a:graphicData uri="http://schemas.openxmlformats.org/drawingml/2006/table">
            <a:tbl>
              <a:tblPr/>
              <a:tblGrid>
                <a:gridCol w="1319389">
                  <a:extLst>
                    <a:ext uri="{9D8B030D-6E8A-4147-A177-3AD203B41FA5}">
                      <a16:colId xmlns:a16="http://schemas.microsoft.com/office/drawing/2014/main" val="20000"/>
                    </a:ext>
                  </a:extLst>
                </a:gridCol>
                <a:gridCol w="931333">
                  <a:extLst>
                    <a:ext uri="{9D8B030D-6E8A-4147-A177-3AD203B41FA5}">
                      <a16:colId xmlns:a16="http://schemas.microsoft.com/office/drawing/2014/main" val="20001"/>
                    </a:ext>
                  </a:extLst>
                </a:gridCol>
                <a:gridCol w="1164167">
                  <a:extLst>
                    <a:ext uri="{9D8B030D-6E8A-4147-A177-3AD203B41FA5}">
                      <a16:colId xmlns:a16="http://schemas.microsoft.com/office/drawing/2014/main" val="20002"/>
                    </a:ext>
                  </a:extLst>
                </a:gridCol>
                <a:gridCol w="776111">
                  <a:extLst>
                    <a:ext uri="{9D8B030D-6E8A-4147-A177-3AD203B41FA5}">
                      <a16:colId xmlns:a16="http://schemas.microsoft.com/office/drawing/2014/main" val="20003"/>
                    </a:ext>
                  </a:extLst>
                </a:gridCol>
              </a:tblGrid>
              <a:tr h="357505">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charset="0"/>
                          <a:ea typeface="ヒラギノ角ゴ Pro W3" charset="0"/>
                          <a:cs typeface="ヒラギノ角ゴ Pro W3" charset="0"/>
                        </a:rPr>
                        <a:t>First National Bank</a:t>
                      </a: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40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Assets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349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T="45722" marB="45722"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2" marB="45722"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2" marB="45722"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2" marB="45722"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4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Loans</a:t>
                      </a:r>
                    </a:p>
                  </a:txBody>
                  <a:tcPr marT="45722" marB="4572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T="45722" marB="4572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2" marB="4572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T="45722" marB="4572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26761738"/>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Deposit Creation: A Simple </a:t>
            </a:r>
            <a:r>
              <a:rPr lang="en-US" dirty="0" smtClean="0"/>
              <a:t>Model</a:t>
            </a:r>
            <a:r>
              <a:rPr lang="en-US" b="0" dirty="0"/>
              <a:t> </a:t>
            </a:r>
            <a:r>
              <a:rPr lang="en-US" sz="2000" b="0" dirty="0" smtClean="0"/>
              <a:t>(2 </a:t>
            </a:r>
            <a:r>
              <a:rPr lang="en-US" sz="2000" b="0" dirty="0"/>
              <a:t>of 2)</a:t>
            </a:r>
            <a:endParaRPr lang="en-US" dirty="0"/>
          </a:p>
        </p:txBody>
      </p:sp>
      <p:sp>
        <p:nvSpPr>
          <p:cNvPr id="10" name="Content Placeholder 9"/>
          <p:cNvSpPr>
            <a:spLocks noGrp="1"/>
          </p:cNvSpPr>
          <p:nvPr>
            <p:ph idx="1"/>
          </p:nvPr>
        </p:nvSpPr>
        <p:spPr>
          <a:xfrm>
            <a:off x="457200" y="1600201"/>
            <a:ext cx="8229600" cy="417286"/>
          </a:xfrm>
        </p:spPr>
        <p:txBody>
          <a:bodyPr/>
          <a:lstStyle/>
          <a:p>
            <a:pPr marL="0" indent="0">
              <a:buNone/>
            </a:pPr>
            <a:r>
              <a:rPr lang="en-US" b="1" dirty="0"/>
              <a:t>Deposit Creation: The Banking System</a:t>
            </a:r>
            <a:endParaRPr lang="en-US" dirty="0"/>
          </a:p>
        </p:txBody>
      </p:sp>
      <p:graphicFrame>
        <p:nvGraphicFramePr>
          <p:cNvPr id="8" name="Group 3"/>
          <p:cNvGraphicFramePr>
            <a:graphicFrameLocks noGrp="1"/>
          </p:cNvGraphicFramePr>
          <p:nvPr>
            <p:extLst>
              <p:ext uri="{D42A27DB-BD31-4B8C-83A1-F6EECF244321}">
                <p14:modId xmlns:p14="http://schemas.microsoft.com/office/powerpoint/2010/main" val="2976443245"/>
              </p:ext>
            </p:extLst>
          </p:nvPr>
        </p:nvGraphicFramePr>
        <p:xfrm>
          <a:off x="533400" y="2133600"/>
          <a:ext cx="7907338" cy="3733800"/>
        </p:xfrm>
        <a:graphic>
          <a:graphicData uri="http://schemas.openxmlformats.org/drawingml/2006/table">
            <a:tbl>
              <a:tblPr/>
              <a:tblGrid>
                <a:gridCol w="1058863">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379537">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gridCol w="820738">
                  <a:extLst>
                    <a:ext uri="{9D8B030D-6E8A-4147-A177-3AD203B41FA5}">
                      <a16:colId xmlns:a16="http://schemas.microsoft.com/office/drawing/2014/main" val="20007"/>
                    </a:ext>
                  </a:extLst>
                </a:gridCol>
              </a:tblGrid>
              <a:tr h="3810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Bank A</a:t>
                      </a: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Bank A</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2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Liabilities</a:t>
                      </a: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579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horzOverflow="overflow">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horzOverflow="overflow">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a:t>
                      </a:r>
                    </a:p>
                  </a:txBody>
                  <a:tcPr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Loans</a:t>
                      </a:r>
                    </a:p>
                  </a:txBody>
                  <a:tcPr horzOverflow="overflow">
                    <a:lnL w="1905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+$90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Bank B</a:t>
                      </a: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Bank B</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352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6"/>
                  </a:ext>
                </a:extLst>
              </a:tr>
              <a:tr h="579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+$90</a:t>
                      </a:r>
                    </a:p>
                  </a:txBody>
                  <a:tcPr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+$90</a:t>
                      </a:r>
                    </a:p>
                  </a:txBody>
                  <a:tcPr horzOverflow="overflow">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horzOverflow="overflow">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+$9</a:t>
                      </a:r>
                    </a:p>
                  </a:txBody>
                  <a:tcPr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horzOverflow="overflow">
                    <a:lnL w="1270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+$90</a:t>
                      </a:r>
                    </a:p>
                  </a:txBody>
                  <a:tcPr horzOverflow="overflow">
                    <a:lnL>
                      <a:noFill/>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Loans</a:t>
                      </a:r>
                    </a:p>
                  </a:txBody>
                  <a:tcPr horzOverflow="overflow">
                    <a:lnL w="1905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+$81</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3223947"/>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Table 1 Creation of Deposits </a:t>
            </a:r>
            <a:r>
              <a:rPr lang="en-US" sz="2800" dirty="0" smtClean="0"/>
              <a:t>(Assuming </a:t>
            </a:r>
            <a:r>
              <a:rPr lang="en-US" sz="2800" dirty="0"/>
              <a:t>10% </a:t>
            </a:r>
            <a:r>
              <a:rPr lang="en-US" sz="2800" dirty="0" smtClean="0"/>
              <a:t>Reserve Requirement </a:t>
            </a:r>
            <a:r>
              <a:rPr lang="en-US" sz="2800" dirty="0"/>
              <a:t>and a $100 </a:t>
            </a:r>
            <a:r>
              <a:rPr lang="en-US" sz="2800" dirty="0" smtClean="0"/>
              <a:t>Increase </a:t>
            </a:r>
            <a:r>
              <a:rPr lang="en-US" sz="2800" dirty="0"/>
              <a:t>in </a:t>
            </a:r>
            <a:r>
              <a:rPr lang="en-US" sz="2800" dirty="0" smtClean="0"/>
              <a:t>Reserves</a:t>
            </a:r>
            <a:r>
              <a:rPr lang="en-US" sz="2800"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7010400" cy="501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3329330"/>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p>
        </p:txBody>
      </p:sp>
      <p:sp>
        <p:nvSpPr>
          <p:cNvPr id="3" name="Content Placeholder 2"/>
          <p:cNvSpPr>
            <a:spLocks noGrp="1"/>
          </p:cNvSpPr>
          <p:nvPr>
            <p:ph idx="1"/>
          </p:nvPr>
        </p:nvSpPr>
        <p:spPr/>
        <p:txBody>
          <a:bodyPr/>
          <a:lstStyle/>
          <a:p>
            <a:r>
              <a:rPr lang="en-US" dirty="0">
                <a:ea typeface="ヒラギノ角ゴ Pro W3" charset="-128"/>
              </a:rPr>
              <a:t>This chapter provides an overview of how commercial banks create deposits and describes the basic principles of the money supply creation process</a:t>
            </a:r>
            <a:endParaRPr lang="en-US" dirty="0"/>
          </a:p>
        </p:txBody>
      </p:sp>
    </p:spTree>
    <p:extLst>
      <p:ext uri="{BB962C8B-B14F-4D97-AF65-F5344CB8AC3E}">
        <p14:creationId xmlns:p14="http://schemas.microsoft.com/office/powerpoint/2010/main" val="669331929"/>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ea typeface="ヒラギノ角ゴ Pro W3" charset="-128"/>
              </a:rPr>
              <a:t>Deriving the Formula for Multiple Deposit Creation</a:t>
            </a:r>
            <a:endParaRPr lang="zh-TW" altLang="en-US" dirty="0"/>
          </a:p>
        </p:txBody>
      </p:sp>
      <p:sp>
        <p:nvSpPr>
          <p:cNvPr id="3" name="內容版面配置區 2"/>
          <p:cNvSpPr>
            <a:spLocks noGrp="1"/>
          </p:cNvSpPr>
          <p:nvPr>
            <p:ph idx="1"/>
          </p:nvPr>
        </p:nvSpPr>
        <p:spPr>
          <a:xfrm>
            <a:off x="457200" y="1600200"/>
            <a:ext cx="8229600" cy="4724400"/>
          </a:xfrm>
        </p:spPr>
        <p:txBody>
          <a:bodyPr/>
          <a:lstStyle/>
          <a:p>
            <a:r>
              <a:rPr lang="en-US" altLang="zh-TW" sz="2000" dirty="0" smtClean="0"/>
              <a:t>Assume that banks do not hold any excess reserves. The assumption means the total amount of required reserves equal total reserves:  </a:t>
            </a:r>
          </a:p>
          <a:p>
            <a:pPr marL="0" indent="0" algn="ctr">
              <a:buNone/>
            </a:pPr>
            <a:r>
              <a:rPr lang="en-US" altLang="zh-TW" sz="2000" i="1" dirty="0" smtClean="0">
                <a:latin typeface="Times New Roman" panose="02020603050405020304" pitchFamily="18" charset="0"/>
                <a:cs typeface="Times New Roman" panose="02020603050405020304" pitchFamily="18" charset="0"/>
              </a:rPr>
              <a:t>RR</a:t>
            </a:r>
            <a:r>
              <a:rPr lang="zh-TW" altLang="en-US" sz="2000" i="1" dirty="0" smtClean="0">
                <a:latin typeface="Times New Roman" panose="02020603050405020304" pitchFamily="18" charset="0"/>
                <a:cs typeface="Times New Roman" panose="02020603050405020304" pitchFamily="18" charset="0"/>
              </a:rPr>
              <a:t> </a:t>
            </a:r>
            <a:r>
              <a:rPr lang="en-US" altLang="zh-TW" sz="2000" i="1" dirty="0">
                <a:latin typeface="Times New Roman" panose="02020603050405020304" pitchFamily="18" charset="0"/>
                <a:cs typeface="Times New Roman" panose="02020603050405020304" pitchFamily="18" charset="0"/>
              </a:rPr>
              <a:t>= </a:t>
            </a:r>
            <a:r>
              <a:rPr lang="en-US" altLang="zh-TW" sz="2000" i="1" dirty="0" smtClean="0">
                <a:latin typeface="Times New Roman" panose="02020603050405020304" pitchFamily="18" charset="0"/>
                <a:cs typeface="Times New Roman" panose="02020603050405020304" pitchFamily="18" charset="0"/>
              </a:rPr>
              <a:t>R</a:t>
            </a:r>
            <a:endParaRPr lang="en-US" altLang="zh-TW" sz="2000" dirty="0"/>
          </a:p>
          <a:p>
            <a:r>
              <a:rPr lang="en-US" altLang="zh-TW" sz="2000" dirty="0" smtClean="0"/>
              <a:t>The total amount of required reserves equals the required reserve ratio times the amount of checkable deposits </a:t>
            </a:r>
            <a:r>
              <a:rPr lang="en-US" altLang="zh-TW" sz="2000" i="1" dirty="0" smtClean="0">
                <a:latin typeface="Times New Roman" panose="02020603050405020304" pitchFamily="18" charset="0"/>
                <a:cs typeface="Times New Roman" panose="02020603050405020304" pitchFamily="18" charset="0"/>
              </a:rPr>
              <a:t>D,</a:t>
            </a:r>
            <a:r>
              <a:rPr lang="en-US" altLang="zh-TW" sz="2000" dirty="0"/>
              <a:t> </a:t>
            </a:r>
            <a:r>
              <a:rPr lang="en-US" altLang="zh-TW" sz="2000" dirty="0" smtClean="0"/>
              <a:t>or</a:t>
            </a:r>
          </a:p>
          <a:p>
            <a:pPr marL="0" indent="0" algn="ctr">
              <a:buNone/>
            </a:pPr>
            <a:r>
              <a:rPr lang="en-US" altLang="zh-TW" sz="2000" i="1" dirty="0">
                <a:latin typeface="Times New Roman" panose="02020603050405020304" pitchFamily="18" charset="0"/>
                <a:cs typeface="Times New Roman" panose="02020603050405020304" pitchFamily="18" charset="0"/>
              </a:rPr>
              <a:t>RR</a:t>
            </a:r>
            <a:r>
              <a:rPr lang="zh-TW" altLang="en-US" sz="2000" i="1" dirty="0">
                <a:latin typeface="Times New Roman" panose="02020603050405020304" pitchFamily="18" charset="0"/>
                <a:cs typeface="Times New Roman" panose="02020603050405020304" pitchFamily="18" charset="0"/>
              </a:rPr>
              <a:t> </a:t>
            </a:r>
            <a:r>
              <a:rPr lang="en-US" altLang="zh-TW" sz="2000" i="1" dirty="0">
                <a:latin typeface="Times New Roman" panose="02020603050405020304" pitchFamily="18" charset="0"/>
                <a:cs typeface="Times New Roman" panose="02020603050405020304" pitchFamily="18" charset="0"/>
              </a:rPr>
              <a:t>= </a:t>
            </a:r>
            <a:r>
              <a:rPr lang="en-US" altLang="zh-TW" sz="2000" i="1" dirty="0" err="1">
                <a:latin typeface="Times New Roman" panose="02020603050405020304" pitchFamily="18" charset="0"/>
                <a:cs typeface="Times New Roman" panose="02020603050405020304" pitchFamily="18" charset="0"/>
              </a:rPr>
              <a:t>rr</a:t>
            </a:r>
            <a:r>
              <a:rPr lang="en-US" altLang="zh-TW" sz="2000" i="1" dirty="0">
                <a:latin typeface="Times New Roman" panose="02020603050405020304" pitchFamily="18" charset="0"/>
                <a:cs typeface="Times New Roman" panose="02020603050405020304" pitchFamily="18" charset="0"/>
              </a:rPr>
              <a:t> </a:t>
            </a:r>
            <a:r>
              <a:rPr lang="en-US" altLang="zh-TW" sz="2000" dirty="0">
                <a:latin typeface="Malgun Gothic Semilight" panose="020B0502040204020203" pitchFamily="34" charset="-120"/>
                <a:ea typeface="Malgun Gothic Semilight" panose="020B0502040204020203" pitchFamily="34" charset="-120"/>
                <a:cs typeface="Malgun Gothic Semilight" panose="020B0502040204020203" pitchFamily="34" charset="-120"/>
              </a:rPr>
              <a:t>× </a:t>
            </a:r>
            <a:r>
              <a:rPr lang="en-US" altLang="zh-TW" sz="2000" i="1" dirty="0" smtClean="0">
                <a:latin typeface="Times New Roman" panose="02020603050405020304" pitchFamily="18" charset="0"/>
                <a:cs typeface="Times New Roman" panose="02020603050405020304" pitchFamily="18" charset="0"/>
              </a:rPr>
              <a:t>D</a:t>
            </a:r>
            <a:endParaRPr lang="en-US" altLang="zh-TW" sz="2000" dirty="0" smtClean="0"/>
          </a:p>
          <a:p>
            <a:r>
              <a:rPr lang="en-US" altLang="zh-TW" sz="2000" dirty="0" smtClean="0"/>
              <a:t>Combining the above equations, we will have </a:t>
            </a:r>
          </a:p>
          <a:p>
            <a:pPr marL="0" indent="0" algn="ctr">
              <a:buNone/>
            </a:pPr>
            <a:r>
              <a:rPr lang="en-US" altLang="zh-TW" sz="2000" i="1" dirty="0" smtClean="0">
                <a:latin typeface="Times New Roman" panose="02020603050405020304" pitchFamily="18" charset="0"/>
                <a:cs typeface="Times New Roman" panose="02020603050405020304" pitchFamily="18" charset="0"/>
              </a:rPr>
              <a:t>D</a:t>
            </a:r>
            <a:r>
              <a:rPr lang="zh-TW" altLang="en-US" sz="2000" i="1" dirty="0" smtClean="0">
                <a:latin typeface="Times New Roman" panose="02020603050405020304" pitchFamily="18" charset="0"/>
                <a:cs typeface="Times New Roman" panose="02020603050405020304" pitchFamily="18" charset="0"/>
              </a:rPr>
              <a:t> </a:t>
            </a:r>
            <a:r>
              <a:rPr lang="en-US" altLang="zh-TW" sz="2000" i="1" dirty="0">
                <a:latin typeface="Times New Roman" panose="02020603050405020304" pitchFamily="18" charset="0"/>
                <a:cs typeface="Times New Roman" panose="02020603050405020304" pitchFamily="18" charset="0"/>
              </a:rPr>
              <a:t>= </a:t>
            </a:r>
            <a:r>
              <a:rPr lang="en-US" altLang="zh-TW" sz="2000" i="1" dirty="0" smtClean="0">
                <a:latin typeface="Times New Roman" panose="02020603050405020304" pitchFamily="18" charset="0"/>
                <a:cs typeface="Times New Roman" panose="02020603050405020304" pitchFamily="18" charset="0"/>
              </a:rPr>
              <a:t>R / </a:t>
            </a:r>
            <a:r>
              <a:rPr lang="en-US" altLang="zh-TW" sz="2000" i="1" dirty="0" err="1" smtClean="0">
                <a:latin typeface="Times New Roman" panose="02020603050405020304" pitchFamily="18" charset="0"/>
                <a:cs typeface="Times New Roman" panose="02020603050405020304" pitchFamily="18" charset="0"/>
              </a:rPr>
              <a:t>rr</a:t>
            </a:r>
            <a:r>
              <a:rPr lang="en-US" altLang="zh-TW" sz="2000" i="1" dirty="0" smtClean="0">
                <a:latin typeface="Times New Roman" panose="02020603050405020304" pitchFamily="18" charset="0"/>
                <a:cs typeface="Times New Roman" panose="02020603050405020304" pitchFamily="18" charset="0"/>
              </a:rPr>
              <a:t> </a:t>
            </a:r>
            <a:endParaRPr lang="en-US" altLang="zh-TW" sz="2000" dirty="0"/>
          </a:p>
          <a:p>
            <a:r>
              <a:rPr lang="en-US" altLang="zh-TW" sz="2000" dirty="0" smtClean="0"/>
              <a:t>Taking the change in both sides of the equation and using </a:t>
            </a:r>
            <a:r>
              <a:rPr lang="el-GR" altLang="zh-TW" sz="2000" dirty="0" smtClean="0">
                <a:latin typeface="Malgun Gothic Semilight" panose="020B0502040204020203" pitchFamily="34" charset="-120"/>
                <a:ea typeface="Malgun Gothic Semilight" panose="020B0502040204020203" pitchFamily="34" charset="-120"/>
                <a:cs typeface="Malgun Gothic Semilight" panose="020B0502040204020203" pitchFamily="34" charset="-120"/>
              </a:rPr>
              <a:t>Δ</a:t>
            </a:r>
            <a:r>
              <a:rPr lang="en-US" altLang="zh-TW" sz="2000" dirty="0" smtClean="0">
                <a:latin typeface="Malgun Gothic Semilight" panose="020B0502040204020203" pitchFamily="34" charset="-120"/>
                <a:ea typeface="Malgun Gothic Semilight" panose="020B0502040204020203" pitchFamily="34" charset="-120"/>
                <a:cs typeface="Malgun Gothic Semilight" panose="020B0502040204020203" pitchFamily="34" charset="-120"/>
              </a:rPr>
              <a:t> </a:t>
            </a:r>
            <a:r>
              <a:rPr lang="en-US" altLang="zh-TW" sz="2000" dirty="0" smtClean="0"/>
              <a:t>to represent the changes: </a:t>
            </a:r>
          </a:p>
          <a:p>
            <a:pPr marL="0" indent="0" algn="ctr">
              <a:buNone/>
            </a:pPr>
            <a:r>
              <a:rPr lang="el-GR" altLang="zh-TW" sz="2000" dirty="0" smtClean="0">
                <a:latin typeface="Malgun Gothic Semilight" panose="020B0502040204020203" pitchFamily="34" charset="-120"/>
                <a:ea typeface="Malgun Gothic Semilight" panose="020B0502040204020203" pitchFamily="34" charset="-120"/>
                <a:cs typeface="Malgun Gothic Semilight" panose="020B0502040204020203" pitchFamily="34" charset="-120"/>
              </a:rPr>
              <a:t>Δ</a:t>
            </a:r>
            <a:r>
              <a:rPr lang="en-US" altLang="zh-TW" sz="2000" i="1" dirty="0" smtClean="0">
                <a:latin typeface="Times New Roman" panose="02020603050405020304" pitchFamily="18" charset="0"/>
                <a:cs typeface="Times New Roman" panose="02020603050405020304" pitchFamily="18" charset="0"/>
              </a:rPr>
              <a:t>D = </a:t>
            </a:r>
            <a:r>
              <a:rPr lang="en-US" altLang="zh-TW" sz="2000" dirty="0" smtClean="0"/>
              <a:t>(</a:t>
            </a:r>
            <a:r>
              <a:rPr lang="el-GR" altLang="zh-TW" sz="2000" dirty="0">
                <a:latin typeface="Malgun Gothic Semilight" panose="020B0502040204020203" pitchFamily="34" charset="-120"/>
                <a:ea typeface="Malgun Gothic Semilight" panose="020B0502040204020203" pitchFamily="34" charset="-120"/>
                <a:cs typeface="Malgun Gothic Semilight" panose="020B0502040204020203" pitchFamily="34" charset="-120"/>
              </a:rPr>
              <a:t>Δ</a:t>
            </a:r>
            <a:r>
              <a:rPr lang="en-US" altLang="zh-TW" sz="2000" i="1" dirty="0" smtClean="0">
                <a:latin typeface="Times New Roman" panose="02020603050405020304" pitchFamily="18" charset="0"/>
                <a:cs typeface="Times New Roman" panose="02020603050405020304" pitchFamily="18" charset="0"/>
              </a:rPr>
              <a:t>R</a:t>
            </a:r>
            <a:r>
              <a:rPr lang="en-US" altLang="zh-TW" sz="2000" dirty="0" smtClean="0"/>
              <a:t>) </a:t>
            </a:r>
            <a:r>
              <a:rPr lang="en-US" altLang="zh-TW" sz="2000" i="1" dirty="0">
                <a:latin typeface="Times New Roman" panose="02020603050405020304" pitchFamily="18" charset="0"/>
                <a:cs typeface="Times New Roman" panose="02020603050405020304" pitchFamily="18" charset="0"/>
              </a:rPr>
              <a:t>/ </a:t>
            </a:r>
            <a:r>
              <a:rPr lang="en-US" altLang="zh-TW" sz="2000" i="1" dirty="0" err="1">
                <a:latin typeface="Times New Roman" panose="02020603050405020304" pitchFamily="18" charset="0"/>
                <a:cs typeface="Times New Roman" panose="02020603050405020304" pitchFamily="18" charset="0"/>
              </a:rPr>
              <a:t>rr</a:t>
            </a:r>
            <a:endParaRPr lang="en-US" altLang="zh-TW" sz="2000" dirty="0" smtClean="0"/>
          </a:p>
          <a:p>
            <a:pPr marL="0" indent="0">
              <a:buNone/>
            </a:pPr>
            <a:endParaRPr lang="zh-TW" altLang="en-US" sz="2000" dirty="0"/>
          </a:p>
        </p:txBody>
      </p:sp>
    </p:spTree>
    <p:extLst>
      <p:ext uri="{BB962C8B-B14F-4D97-AF65-F5344CB8AC3E}">
        <p14:creationId xmlns:p14="http://schemas.microsoft.com/office/powerpoint/2010/main" val="1119829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Critique of the Simple Model</a:t>
            </a:r>
            <a:endParaRPr lang="en-US" dirty="0"/>
          </a:p>
        </p:txBody>
      </p:sp>
      <p:sp>
        <p:nvSpPr>
          <p:cNvPr id="3" name="Content Placeholder 2"/>
          <p:cNvSpPr>
            <a:spLocks noGrp="1"/>
          </p:cNvSpPr>
          <p:nvPr>
            <p:ph idx="1"/>
          </p:nvPr>
        </p:nvSpPr>
        <p:spPr/>
        <p:txBody>
          <a:bodyPr/>
          <a:lstStyle/>
          <a:p>
            <a:r>
              <a:rPr lang="en-US" dirty="0">
                <a:ea typeface="ヒラギノ角ゴ Pro W3" charset="-128"/>
              </a:rPr>
              <a:t>Holding cash stops the process</a:t>
            </a:r>
          </a:p>
          <a:p>
            <a:pPr lvl="1"/>
            <a:r>
              <a:rPr lang="en-US" dirty="0">
                <a:ea typeface="ヒラギノ角ゴ Pro W3" charset="-128"/>
              </a:rPr>
              <a:t>Currency has no multiple deposit expansion</a:t>
            </a:r>
          </a:p>
          <a:p>
            <a:r>
              <a:rPr lang="en-US" dirty="0">
                <a:ea typeface="ヒラギノ角ゴ Pro W3" charset="-128"/>
              </a:rPr>
              <a:t>Banks may not use all of their excess reserves to buy securities or make loans.</a:t>
            </a:r>
          </a:p>
          <a:p>
            <a:r>
              <a:rPr lang="en-US" dirty="0" smtClean="0">
                <a:ea typeface="ヒラギノ角ゴ Pro W3" charset="-128"/>
              </a:rPr>
              <a:t>Depositors’</a:t>
            </a:r>
            <a:r>
              <a:rPr lang="en-US" altLang="ja-JP" dirty="0" smtClean="0">
                <a:ea typeface="ヒラギノ角ゴ Pro W3" charset="-128"/>
              </a:rPr>
              <a:t> </a:t>
            </a:r>
            <a:r>
              <a:rPr lang="en-US" altLang="ja-JP" dirty="0">
                <a:ea typeface="ヒラギノ角ゴ Pro W3" charset="-128"/>
              </a:rPr>
              <a:t>decisions (how much currency to hold) and </a:t>
            </a:r>
            <a:r>
              <a:rPr lang="en-US" altLang="ja-JP" dirty="0" smtClean="0">
                <a:ea typeface="ヒラギノ角ゴ Pro W3" charset="-128"/>
              </a:rPr>
              <a:t>bank’s </a:t>
            </a:r>
            <a:r>
              <a:rPr lang="en-US" altLang="ja-JP" dirty="0">
                <a:ea typeface="ヒラギノ角ゴ Pro W3" charset="-128"/>
              </a:rPr>
              <a:t>decisions (amount of excess reserves to hold) also cause the money supply to change.</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ea typeface="ヒラギノ角ゴ Pro W3" charset="-128"/>
              </a:rPr>
              <a:t>Factors </a:t>
            </a:r>
            <a:r>
              <a:rPr lang="en-US" dirty="0" smtClean="0">
                <a:ea typeface="ヒラギノ角ゴ Pro W3" charset="-128"/>
              </a:rPr>
              <a:t>That </a:t>
            </a:r>
            <a:r>
              <a:rPr lang="en-US" dirty="0">
                <a:ea typeface="ヒラギノ角ゴ Pro W3" charset="-128"/>
              </a:rPr>
              <a:t>Determine the Money </a:t>
            </a:r>
            <a:r>
              <a:rPr lang="en-US" dirty="0" smtClean="0">
                <a:ea typeface="ヒラギノ角ゴ Pro W3" charset="-128"/>
              </a:rPr>
              <a:t>Supply</a:t>
            </a:r>
            <a:r>
              <a:rPr lang="en-US" b="0" dirty="0"/>
              <a:t> </a:t>
            </a:r>
            <a:r>
              <a:rPr lang="en-US" sz="2000" b="0" dirty="0"/>
              <a:t>(1 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Changes in the </a:t>
            </a:r>
            <a:r>
              <a:rPr lang="en-US" dirty="0" err="1">
                <a:ea typeface="ヒラギノ角ゴ Pro W3" charset="-128"/>
              </a:rPr>
              <a:t>nonborrowed</a:t>
            </a:r>
            <a:r>
              <a:rPr lang="en-US" dirty="0">
                <a:ea typeface="ヒラギノ角ゴ Pro W3" charset="-128"/>
              </a:rPr>
              <a:t> monetary base </a:t>
            </a:r>
            <a:r>
              <a:rPr lang="en-US" altLang="zh-TW" i="1" dirty="0" err="1">
                <a:latin typeface="Times New Roman" panose="02020603050405020304" pitchFamily="18" charset="0"/>
                <a:ea typeface="ヒラギノ角ゴ Pro W3" charset="-128"/>
                <a:cs typeface="Times New Roman" panose="02020603050405020304" pitchFamily="18" charset="0"/>
              </a:rPr>
              <a:t>MB</a:t>
            </a:r>
            <a:r>
              <a:rPr lang="en-US" altLang="zh-TW" i="1" baseline="-25000" dirty="0" err="1">
                <a:latin typeface="Times New Roman" panose="02020603050405020304" pitchFamily="18" charset="0"/>
                <a:ea typeface="ヒラギノ角ゴ Pro W3" charset="-128"/>
                <a:cs typeface="Times New Roman" panose="02020603050405020304" pitchFamily="18" charset="0"/>
              </a:rPr>
              <a:t>n</a:t>
            </a:r>
            <a:endParaRPr lang="en-US" dirty="0">
              <a:ea typeface="ヒラギノ角ゴ Pro W3" charset="-128"/>
            </a:endParaRPr>
          </a:p>
          <a:p>
            <a:pPr lvl="1">
              <a:spcBef>
                <a:spcPts val="1500"/>
              </a:spcBef>
            </a:pPr>
            <a:r>
              <a:rPr lang="en-US" dirty="0">
                <a:ea typeface="ヒラギノ角ゴ Pro W3" charset="-128"/>
              </a:rPr>
              <a:t>The money supply is positively related to the non-borrowed monetary base </a:t>
            </a:r>
            <a:r>
              <a:rPr lang="en-US" altLang="zh-TW" i="1" dirty="0" err="1">
                <a:latin typeface="Times New Roman" panose="02020603050405020304" pitchFamily="18" charset="0"/>
                <a:ea typeface="ヒラギノ角ゴ Pro W3" charset="-128"/>
                <a:cs typeface="Times New Roman" panose="02020603050405020304" pitchFamily="18" charset="0"/>
              </a:rPr>
              <a:t>MB</a:t>
            </a:r>
            <a:r>
              <a:rPr lang="en-US" altLang="zh-TW" i="1" baseline="-25000" dirty="0" err="1">
                <a:latin typeface="Times New Roman" panose="02020603050405020304" pitchFamily="18" charset="0"/>
                <a:ea typeface="ヒラギノ角ゴ Pro W3" charset="-128"/>
                <a:cs typeface="Times New Roman" panose="02020603050405020304" pitchFamily="18" charset="0"/>
              </a:rPr>
              <a:t>n</a:t>
            </a:r>
            <a:endParaRPr lang="en-US" dirty="0">
              <a:ea typeface="ヒラギノ角ゴ Pro W3" charset="-128"/>
            </a:endParaRPr>
          </a:p>
          <a:p>
            <a:r>
              <a:rPr lang="en-US" dirty="0">
                <a:ea typeface="ヒラギノ角ゴ Pro W3" charset="-128"/>
              </a:rPr>
              <a:t>Changes in borrowed reserves from the Fed</a:t>
            </a:r>
          </a:p>
          <a:p>
            <a:pPr lvl="1">
              <a:spcBef>
                <a:spcPts val="1500"/>
              </a:spcBef>
            </a:pPr>
            <a:r>
              <a:rPr lang="en-US" dirty="0">
                <a:ea typeface="ヒラギノ角ゴ Pro W3" charset="-128"/>
              </a:rPr>
              <a:t>The money supply is positively related to the level of borrowed reserves, </a:t>
            </a:r>
            <a:r>
              <a:rPr lang="en-US" altLang="zh-TW" i="1" dirty="0">
                <a:latin typeface="Times New Roman" panose="02020603050405020304" pitchFamily="18" charset="0"/>
                <a:ea typeface="ヒラギノ角ゴ Pro W3" charset="-128"/>
                <a:cs typeface="Times New Roman" panose="02020603050405020304" pitchFamily="18" charset="0"/>
              </a:rPr>
              <a:t>BR</a:t>
            </a:r>
            <a:r>
              <a:rPr lang="en-US" i="1" dirty="0" smtClean="0">
                <a:ea typeface="ヒラギノ角ゴ Pro W3" charset="-128"/>
              </a:rPr>
              <a:t>,</a:t>
            </a:r>
            <a:r>
              <a:rPr lang="en-US" dirty="0" smtClean="0">
                <a:ea typeface="ヒラギノ角ゴ Pro W3" charset="-128"/>
              </a:rPr>
              <a:t> </a:t>
            </a:r>
            <a:r>
              <a:rPr lang="en-US" dirty="0">
                <a:ea typeface="ヒラギノ角ゴ Pro W3" charset="-128"/>
              </a:rPr>
              <a:t>from the Fed</a:t>
            </a:r>
            <a:endParaRPr lang="en-US" dirty="0"/>
          </a:p>
        </p:txBody>
      </p:sp>
    </p:spTree>
    <p:extLst>
      <p:ext uri="{BB962C8B-B14F-4D97-AF65-F5344CB8AC3E}">
        <p14:creationId xmlns:p14="http://schemas.microsoft.com/office/powerpoint/2010/main" val="3553329330"/>
      </p:ext>
    </p:extLst>
  </p:cSld>
  <p:clrMapOvr>
    <a:masterClrMapping/>
  </p:clrMapOvr>
  <p:transition spd="slow">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a:t>Factors </a:t>
            </a:r>
            <a:r>
              <a:rPr lang="en-US" smtClean="0"/>
              <a:t>That </a:t>
            </a:r>
            <a:r>
              <a:rPr lang="en-US" dirty="0"/>
              <a:t>Determine the Money </a:t>
            </a:r>
            <a:r>
              <a:rPr lang="en-US" dirty="0" smtClean="0"/>
              <a:t>Supply</a:t>
            </a:r>
            <a:r>
              <a:rPr lang="en-US" b="0" dirty="0"/>
              <a:t>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Changes in the required reserves ratio</a:t>
            </a:r>
          </a:p>
          <a:p>
            <a:pPr lvl="1">
              <a:spcBef>
                <a:spcPts val="1500"/>
              </a:spcBef>
            </a:pPr>
            <a:r>
              <a:rPr lang="en-US" dirty="0">
                <a:ea typeface="ヒラギノ角ゴ Pro W3" charset="-128"/>
              </a:rPr>
              <a:t>The money supply is negatively related to the required reserve ratio. </a:t>
            </a:r>
          </a:p>
          <a:p>
            <a:r>
              <a:rPr lang="en-US" dirty="0">
                <a:ea typeface="ヒラギノ角ゴ Pro W3" charset="-128"/>
              </a:rPr>
              <a:t>Changes in currency holdings</a:t>
            </a:r>
          </a:p>
          <a:p>
            <a:pPr lvl="1">
              <a:spcBef>
                <a:spcPts val="1500"/>
              </a:spcBef>
            </a:pPr>
            <a:r>
              <a:rPr lang="en-US" dirty="0">
                <a:ea typeface="ヒラギノ角ゴ Pro W3" charset="-128"/>
              </a:rPr>
              <a:t>The money supply is negatively related to currency holdings. </a:t>
            </a:r>
          </a:p>
          <a:p>
            <a:r>
              <a:rPr lang="en-US" dirty="0">
                <a:ea typeface="ヒラギノ角ゴ Pro W3" charset="-128"/>
              </a:rPr>
              <a:t>Changes in excess reserves</a:t>
            </a:r>
          </a:p>
          <a:p>
            <a:pPr lvl="1">
              <a:spcBef>
                <a:spcPts val="1500"/>
              </a:spcBef>
            </a:pPr>
            <a:r>
              <a:rPr lang="en-US" dirty="0">
                <a:ea typeface="ヒラギノ角ゴ Pro W3" charset="-128"/>
              </a:rPr>
              <a:t>The money supply is negatively related to the amount of excess reserves.</a:t>
            </a:r>
            <a:endParaRPr lang="en-US" dirty="0"/>
          </a:p>
        </p:txBody>
      </p:sp>
    </p:spTree>
    <p:extLst>
      <p:ext uri="{BB962C8B-B14F-4D97-AF65-F5344CB8AC3E}">
        <p14:creationId xmlns:p14="http://schemas.microsoft.com/office/powerpoint/2010/main" val="3553329330"/>
      </p:ext>
    </p:extLst>
  </p:cSld>
  <p:clrMapOvr>
    <a:masterClrMapping/>
  </p:clrMapOvr>
  <p:transition spd="slow">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Money Supply Process</a:t>
            </a:r>
          </a:p>
        </p:txBody>
      </p:sp>
      <p:sp>
        <p:nvSpPr>
          <p:cNvPr id="3" name="Content Placeholder 2"/>
          <p:cNvSpPr>
            <a:spLocks noGrp="1"/>
          </p:cNvSpPr>
          <p:nvPr>
            <p:ph idx="1"/>
          </p:nvPr>
        </p:nvSpPr>
        <p:spPr>
          <a:xfrm>
            <a:off x="457200" y="1600201"/>
            <a:ext cx="8229600" cy="368300"/>
          </a:xfrm>
        </p:spPr>
        <p:txBody>
          <a:bodyPr/>
          <a:lstStyle/>
          <a:p>
            <a:pPr marL="0" indent="0" algn="ctr">
              <a:buNone/>
            </a:pPr>
            <a:r>
              <a:rPr lang="en-US" b="1" dirty="0"/>
              <a:t>SUMMARY TABLE 1</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09404693"/>
              </p:ext>
            </p:extLst>
          </p:nvPr>
        </p:nvGraphicFramePr>
        <p:xfrm>
          <a:off x="203200" y="2086072"/>
          <a:ext cx="8712200" cy="370840"/>
        </p:xfrm>
        <a:graphic>
          <a:graphicData uri="http://schemas.openxmlformats.org/drawingml/2006/table">
            <a:tbl>
              <a:tblPr firstRow="1">
                <a:tableStyleId>{2D5ABB26-0587-4C30-8999-92F81FD0307C}</a:tableStyleId>
              </a:tblPr>
              <a:tblGrid>
                <a:gridCol w="8712200">
                  <a:extLst>
                    <a:ext uri="{9D8B030D-6E8A-4147-A177-3AD203B41FA5}">
                      <a16:colId xmlns:a16="http://schemas.microsoft.com/office/drawing/2014/main" val="20000"/>
                    </a:ext>
                  </a:extLst>
                </a:gridCol>
              </a:tblGrid>
              <a:tr h="370840">
                <a:tc>
                  <a:txBody>
                    <a:bodyPr/>
                    <a:lstStyle/>
                    <a:p>
                      <a:r>
                        <a:rPr lang="en-US" sz="1400" b="1" i="0" u="none" strike="noStrike" kern="1200" baseline="0" dirty="0" smtClean="0">
                          <a:solidFill>
                            <a:schemeClr val="tx1"/>
                          </a:solidFill>
                          <a:latin typeface="+mn-lt"/>
                          <a:ea typeface="+mn-ea"/>
                          <a:cs typeface="+mn-cs"/>
                        </a:rPr>
                        <a:t>Money Supply Response</a:t>
                      </a:r>
                      <a:endParaRPr lang="en-US"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60077717"/>
              </p:ext>
            </p:extLst>
          </p:nvPr>
        </p:nvGraphicFramePr>
        <p:xfrm>
          <a:off x="215900" y="2540000"/>
          <a:ext cx="8712200" cy="3108960"/>
        </p:xfrm>
        <a:graphic>
          <a:graphicData uri="http://schemas.openxmlformats.org/drawingml/2006/table">
            <a:tbl>
              <a:tblPr firstRow="1" bandRow="1">
                <a:tableStyleId>{2D5ABB26-0587-4C30-8999-92F81FD0307C}</a:tableStyleId>
              </a:tblPr>
              <a:tblGrid>
                <a:gridCol w="15367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155700">
                  <a:extLst>
                    <a:ext uri="{9D8B030D-6E8A-4147-A177-3AD203B41FA5}">
                      <a16:colId xmlns:a16="http://schemas.microsoft.com/office/drawing/2014/main" val="20002"/>
                    </a:ext>
                  </a:extLst>
                </a:gridCol>
                <a:gridCol w="1536700">
                  <a:extLst>
                    <a:ext uri="{9D8B030D-6E8A-4147-A177-3AD203B41FA5}">
                      <a16:colId xmlns:a16="http://schemas.microsoft.com/office/drawing/2014/main" val="20003"/>
                    </a:ext>
                  </a:extLst>
                </a:gridCol>
                <a:gridCol w="2273300">
                  <a:extLst>
                    <a:ext uri="{9D8B030D-6E8A-4147-A177-3AD203B41FA5}">
                      <a16:colId xmlns:a16="http://schemas.microsoft.com/office/drawing/2014/main" val="20004"/>
                    </a:ext>
                  </a:extLst>
                </a:gridCol>
              </a:tblGrid>
              <a:tr h="370840">
                <a:tc>
                  <a:txBody>
                    <a:bodyPr/>
                    <a:lstStyle/>
                    <a:p>
                      <a:pPr algn="ctr"/>
                      <a:r>
                        <a:rPr lang="en-US" sz="1400" b="1" i="0" u="none" strike="noStrike" kern="1200" baseline="0" dirty="0" smtClean="0">
                          <a:solidFill>
                            <a:schemeClr val="tx1"/>
                          </a:solidFill>
                          <a:latin typeface="+mn-lt"/>
                          <a:ea typeface="+mn-ea"/>
                          <a:cs typeface="+mn-cs"/>
                        </a:rPr>
                        <a:t>Player</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smtClean="0">
                          <a:solidFill>
                            <a:schemeClr val="tx1"/>
                          </a:solidFill>
                          <a:latin typeface="+mn-lt"/>
                          <a:ea typeface="+mn-ea"/>
                          <a:cs typeface="+mn-cs"/>
                        </a:rPr>
                        <a:t>Variable</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smtClean="0">
                          <a:solidFill>
                            <a:schemeClr val="tx1"/>
                          </a:solidFill>
                          <a:latin typeface="+mn-lt"/>
                          <a:ea typeface="+mn-ea"/>
                          <a:cs typeface="+mn-cs"/>
                        </a:rPr>
                        <a:t>Change in Variable</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smtClean="0">
                          <a:solidFill>
                            <a:schemeClr val="tx1"/>
                          </a:solidFill>
                          <a:latin typeface="+mn-lt"/>
                          <a:ea typeface="+mn-ea"/>
                          <a:cs typeface="+mn-cs"/>
                        </a:rPr>
                        <a:t>Money Supply Response</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u="none" strike="noStrike" kern="1200" baseline="0" dirty="0" smtClean="0">
                          <a:solidFill>
                            <a:schemeClr val="tx1"/>
                          </a:solidFill>
                          <a:latin typeface="+mn-lt"/>
                          <a:ea typeface="+mn-ea"/>
                          <a:cs typeface="+mn-cs"/>
                        </a:rPr>
                        <a:t>Reason</a:t>
                      </a:r>
                      <a:endParaRPr lang="en-US" sz="1400"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1400" b="0" i="0" u="none" strike="noStrike" kern="1200" baseline="0" dirty="0" smtClean="0">
                          <a:solidFill>
                            <a:schemeClr val="tx1"/>
                          </a:solidFill>
                          <a:latin typeface="+mn-lt"/>
                          <a:ea typeface="+mn-ea"/>
                          <a:cs typeface="+mn-cs"/>
                        </a:rPr>
                        <a:t>Federal Reserve System</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err="1" smtClean="0">
                          <a:solidFill>
                            <a:schemeClr val="tx1"/>
                          </a:solidFill>
                          <a:latin typeface="+mn-lt"/>
                          <a:ea typeface="+mn-ea"/>
                          <a:cs typeface="+mn-cs"/>
                        </a:rPr>
                        <a:t>Nonborrowed</a:t>
                      </a:r>
                      <a:r>
                        <a:rPr lang="en-US" sz="1400" b="0" i="0" u="none" strike="noStrike" kern="1200" baseline="0" dirty="0" smtClean="0">
                          <a:solidFill>
                            <a:schemeClr val="tx1"/>
                          </a:solidFill>
                          <a:latin typeface="+mn-lt"/>
                          <a:ea typeface="+mn-ea"/>
                          <a:cs typeface="+mn-cs"/>
                        </a:rPr>
                        <a:t> monetary base, </a:t>
                      </a:r>
                      <a:r>
                        <a:rPr lang="en-US" sz="1400" b="0" i="1" u="none" strike="noStrike" kern="1200" baseline="0" dirty="0" err="1" smtClean="0">
                          <a:solidFill>
                            <a:schemeClr val="tx1"/>
                          </a:solidFill>
                          <a:latin typeface="+mn-lt"/>
                          <a:ea typeface="+mn-ea"/>
                          <a:cs typeface="+mn-cs"/>
                        </a:rPr>
                        <a:t>MB</a:t>
                      </a:r>
                      <a:r>
                        <a:rPr lang="en-US" sz="1400" b="0" i="1" u="none" strike="noStrike" kern="1200" baseline="-25000" dirty="0" err="1" smtClean="0">
                          <a:solidFill>
                            <a:schemeClr val="tx1"/>
                          </a:solidFill>
                          <a:latin typeface="+mn-lt"/>
                          <a:ea typeface="+mn-ea"/>
                          <a:cs typeface="+mn-cs"/>
                        </a:rPr>
                        <a:t>n</a:t>
                      </a: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More </a:t>
                      </a:r>
                      <a:r>
                        <a:rPr lang="en-US" sz="1400" b="0" i="1" u="none" strike="noStrike" kern="1200" baseline="0" dirty="0" smtClean="0">
                          <a:solidFill>
                            <a:schemeClr val="tx1"/>
                          </a:solidFill>
                          <a:latin typeface="+mn-lt"/>
                          <a:ea typeface="+mn-ea"/>
                          <a:cs typeface="+mn-cs"/>
                        </a:rPr>
                        <a:t>MB </a:t>
                      </a:r>
                      <a:r>
                        <a:rPr lang="en-US" sz="1400" b="0" i="0" u="none" strike="noStrike" kern="1200" baseline="0" dirty="0" smtClean="0">
                          <a:solidFill>
                            <a:schemeClr val="tx1"/>
                          </a:solidFill>
                          <a:latin typeface="+mn-lt"/>
                          <a:ea typeface="+mn-ea"/>
                          <a:cs typeface="+mn-cs"/>
                        </a:rPr>
                        <a:t>for deposit creation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400" dirty="0" smtClean="0">
                          <a:solidFill>
                            <a:schemeClr val="bg1"/>
                          </a:solidFill>
                        </a:rPr>
                        <a:t>Blank</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u="none" strike="noStrike" kern="1200" baseline="0" dirty="0" smtClean="0">
                          <a:solidFill>
                            <a:schemeClr val="tx1"/>
                          </a:solidFill>
                          <a:latin typeface="+mn-lt"/>
                          <a:ea typeface="+mn-ea"/>
                          <a:cs typeface="+mn-cs"/>
                        </a:rPr>
                        <a:t>Required reserve ratio, </a:t>
                      </a:r>
                      <a:r>
                        <a:rPr lang="en-US" sz="1400" b="0" i="1" u="none" strike="noStrike" kern="1200" baseline="0" dirty="0" err="1" smtClean="0">
                          <a:solidFill>
                            <a:schemeClr val="tx1"/>
                          </a:solidFill>
                          <a:latin typeface="+mn-lt"/>
                          <a:ea typeface="+mn-ea"/>
                          <a:cs typeface="+mn-cs"/>
                        </a:rPr>
                        <a:t>rr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Less multiple deposit expansion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400" b="0" i="0" u="none" strike="noStrike" kern="1200" baseline="0" dirty="0" smtClean="0">
                          <a:solidFill>
                            <a:schemeClr val="tx1"/>
                          </a:solidFill>
                          <a:latin typeface="+mn-lt"/>
                          <a:ea typeface="+mn-ea"/>
                          <a:cs typeface="+mn-cs"/>
                        </a:rPr>
                        <a:t>Banks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u="none" strike="noStrike" kern="1200" baseline="0" dirty="0" smtClean="0">
                          <a:solidFill>
                            <a:schemeClr val="tx1"/>
                          </a:solidFill>
                          <a:latin typeface="+mn-lt"/>
                          <a:ea typeface="+mn-ea"/>
                          <a:cs typeface="+mn-cs"/>
                        </a:rPr>
                        <a:t>Borrowed reserves, </a:t>
                      </a:r>
                      <a:r>
                        <a:rPr lang="en-US" sz="1400" b="0" i="1" u="none" strike="noStrike" kern="1200" baseline="0" dirty="0" smtClean="0">
                          <a:solidFill>
                            <a:schemeClr val="tx1"/>
                          </a:solidFill>
                          <a:latin typeface="+mn-lt"/>
                          <a:ea typeface="+mn-ea"/>
                          <a:cs typeface="+mn-cs"/>
                        </a:rPr>
                        <a:t>BR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More </a:t>
                      </a:r>
                      <a:r>
                        <a:rPr lang="en-US" sz="1400" b="0" i="1" u="none" strike="noStrike" kern="1200" baseline="0" dirty="0" smtClean="0">
                          <a:solidFill>
                            <a:schemeClr val="tx1"/>
                          </a:solidFill>
                          <a:latin typeface="+mn-lt"/>
                          <a:ea typeface="+mn-ea"/>
                          <a:cs typeface="+mn-cs"/>
                        </a:rPr>
                        <a:t>MB </a:t>
                      </a:r>
                      <a:r>
                        <a:rPr lang="en-US" sz="1400" b="0" i="0" u="none" strike="noStrike" kern="1200" baseline="0" dirty="0" smtClean="0">
                          <a:solidFill>
                            <a:schemeClr val="tx1"/>
                          </a:solidFill>
                          <a:latin typeface="+mn-lt"/>
                          <a:ea typeface="+mn-ea"/>
                          <a:cs typeface="+mn-cs"/>
                        </a:rPr>
                        <a:t>for deposit creation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400" dirty="0" smtClean="0">
                          <a:solidFill>
                            <a:schemeClr val="bg1"/>
                          </a:solidFill>
                        </a:rPr>
                        <a:t>Blank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u="none" strike="noStrike" kern="1200" baseline="0" dirty="0" smtClean="0">
                          <a:solidFill>
                            <a:schemeClr val="tx1"/>
                          </a:solidFill>
                          <a:latin typeface="+mn-lt"/>
                          <a:ea typeface="+mn-ea"/>
                          <a:cs typeface="+mn-cs"/>
                        </a:rPr>
                        <a:t>Excess reserves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Less loans and deposit creation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1400" b="0" i="0" u="none" strike="noStrike" kern="1200" baseline="0" dirty="0" smtClean="0">
                          <a:solidFill>
                            <a:schemeClr val="tx1"/>
                          </a:solidFill>
                          <a:latin typeface="+mn-lt"/>
                          <a:ea typeface="+mn-ea"/>
                          <a:cs typeface="+mn-cs"/>
                        </a:rPr>
                        <a:t>Depositors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u="none" strike="noStrike" kern="1200" baseline="0" dirty="0" smtClean="0">
                          <a:solidFill>
                            <a:schemeClr val="tx1"/>
                          </a:solidFill>
                          <a:latin typeface="+mn-lt"/>
                          <a:ea typeface="+mn-ea"/>
                          <a:cs typeface="+mn-cs"/>
                        </a:rPr>
                        <a:t>Currency holdings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i="0" u="none" strike="noStrike" kern="1200" baseline="0" dirty="0" smtClean="0">
                          <a:solidFill>
                            <a:schemeClr val="tx1"/>
                          </a:solidFill>
                          <a:latin typeface="+mn-lt"/>
                          <a:ea typeface="+mn-ea"/>
                          <a:cs typeface="+mn-cs"/>
                        </a:rPr>
                        <a:t>Less multiple deposit expansion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 name="Content Placeholder 8"/>
          <p:cNvSpPr>
            <a:spLocks noGrp="1"/>
          </p:cNvSpPr>
          <p:nvPr>
            <p:ph idx="13"/>
          </p:nvPr>
        </p:nvSpPr>
        <p:spPr>
          <a:xfrm>
            <a:off x="457200" y="5854937"/>
            <a:ext cx="8229600" cy="451963"/>
          </a:xfrm>
        </p:spPr>
        <p:txBody>
          <a:bodyPr/>
          <a:lstStyle/>
          <a:p>
            <a:pPr marL="0" indent="0">
              <a:buNone/>
            </a:pPr>
            <a:r>
              <a:rPr lang="en-US" sz="1400" i="1" dirty="0"/>
              <a:t>Note</a:t>
            </a:r>
            <a:r>
              <a:rPr lang="en-US" sz="1400" dirty="0"/>
              <a:t>: Only increases (↑) in the variables are shown. The effects of decreases on the money supply would be the opposite of those indicated in the “Money Supply Response” column.</a:t>
            </a:r>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The Money Multiplier</a:t>
            </a:r>
            <a:endParaRPr lang="en-US" dirty="0"/>
          </a:p>
        </p:txBody>
      </p:sp>
      <p:sp>
        <p:nvSpPr>
          <p:cNvPr id="3" name="Content Placeholder 2"/>
          <p:cNvSpPr>
            <a:spLocks noGrp="1"/>
          </p:cNvSpPr>
          <p:nvPr>
            <p:ph idx="1"/>
          </p:nvPr>
        </p:nvSpPr>
        <p:spPr>
          <a:xfrm>
            <a:off x="457200" y="1600200"/>
            <a:ext cx="8229600" cy="1520371"/>
          </a:xfrm>
        </p:spPr>
        <p:txBody>
          <a:bodyPr/>
          <a:lstStyle/>
          <a:p>
            <a:r>
              <a:rPr lang="en-US" dirty="0">
                <a:ea typeface="ヒラギノ角ゴ Pro W3" charset="-128"/>
              </a:rPr>
              <a:t>Define money as currency plus checkable deposits: M1</a:t>
            </a:r>
          </a:p>
          <a:p>
            <a:r>
              <a:rPr lang="en-US" dirty="0">
                <a:ea typeface="ヒラギノ角ゴ Pro W3" charset="-128"/>
              </a:rPr>
              <a:t>Link the money supply </a:t>
            </a:r>
            <a:r>
              <a:rPr lang="en-US" dirty="0" smtClean="0">
                <a:ea typeface="ヒラギノ角ゴ Pro W3" charset="-128"/>
              </a:rPr>
              <a:t>(</a:t>
            </a:r>
            <a:r>
              <a:rPr lang="en-US" altLang="zh-TW" i="1" dirty="0" smtClean="0">
                <a:latin typeface="Times New Roman" panose="02020603050405020304" pitchFamily="18" charset="0"/>
                <a:ea typeface="ヒラギノ角ゴ Pro W3" charset="-128"/>
                <a:cs typeface="Times New Roman" panose="02020603050405020304" pitchFamily="18" charset="0"/>
              </a:rPr>
              <a:t>M</a:t>
            </a:r>
            <a:r>
              <a:rPr lang="en-US" dirty="0" smtClean="0">
                <a:ea typeface="ヒラギノ角ゴ Pro W3" charset="-128"/>
              </a:rPr>
              <a:t>) </a:t>
            </a:r>
            <a:r>
              <a:rPr lang="en-US" dirty="0">
                <a:ea typeface="ヒラギノ角ゴ Pro W3" charset="-128"/>
              </a:rPr>
              <a:t>to the monetary base </a:t>
            </a:r>
            <a:r>
              <a:rPr lang="en-US" dirty="0" smtClean="0">
                <a:ea typeface="ヒラギノ角ゴ Pro W3" charset="-128"/>
              </a:rPr>
              <a:t>(</a:t>
            </a:r>
            <a:r>
              <a:rPr lang="en-US" altLang="zh-TW" i="1" dirty="0" smtClean="0">
                <a:latin typeface="Times New Roman" panose="02020603050405020304" pitchFamily="18" charset="0"/>
                <a:ea typeface="ヒラギノ角ゴ Pro W3" charset="-128"/>
                <a:cs typeface="Times New Roman" panose="02020603050405020304" pitchFamily="18" charset="0"/>
              </a:rPr>
              <a:t>MB</a:t>
            </a:r>
            <a:r>
              <a:rPr lang="en-US" dirty="0" smtClean="0">
                <a:ea typeface="ヒラギノ角ゴ Pro W3" charset="-128"/>
              </a:rPr>
              <a:t>) </a:t>
            </a:r>
            <a:r>
              <a:rPr lang="en-US" dirty="0">
                <a:ea typeface="ヒラギノ角ゴ Pro W3" charset="-128"/>
              </a:rPr>
              <a:t>and let </a:t>
            </a:r>
            <a:r>
              <a:rPr lang="en-US" i="1" dirty="0">
                <a:latin typeface="Times New Roman" panose="02020603050405020304" pitchFamily="18" charset="0"/>
                <a:ea typeface="ヒラギノ角ゴ Pro W3" charset="-128"/>
                <a:cs typeface="Times New Roman" panose="02020603050405020304" pitchFamily="18" charset="0"/>
              </a:rPr>
              <a:t>m</a:t>
            </a:r>
            <a:r>
              <a:rPr lang="en-US" dirty="0">
                <a:ea typeface="ヒラギノ角ゴ Pro W3" charset="-128"/>
              </a:rPr>
              <a:t> be the money multiplier</a:t>
            </a:r>
            <a:endParaRPr lang="en-US" dirty="0"/>
          </a:p>
        </p:txBody>
      </p:sp>
      <p:graphicFrame>
        <p:nvGraphicFramePr>
          <p:cNvPr id="4" name="Object 3" descr="M is equal to, smal m times, M_B."/>
          <p:cNvGraphicFramePr>
            <a:graphicFrameLocks noChangeAspect="1"/>
          </p:cNvGraphicFramePr>
          <p:nvPr>
            <p:extLst>
              <p:ext uri="{D42A27DB-BD31-4B8C-83A1-F6EECF244321}">
                <p14:modId xmlns:p14="http://schemas.microsoft.com/office/powerpoint/2010/main" val="3955940848"/>
              </p:ext>
            </p:extLst>
          </p:nvPr>
        </p:nvGraphicFramePr>
        <p:xfrm>
          <a:off x="2514600" y="3733800"/>
          <a:ext cx="3883295" cy="732698"/>
        </p:xfrm>
        <a:graphic>
          <a:graphicData uri="http://schemas.openxmlformats.org/presentationml/2006/ole">
            <mc:AlternateContent xmlns:mc="http://schemas.openxmlformats.org/markup-compatibility/2006">
              <mc:Choice xmlns:v="urn:schemas-microsoft-com:vml" Requires="v">
                <p:oleObj spid="_x0000_s3238" name="Equation" r:id="rId3" imgW="812520" imgH="177480" progId="Equation.DSMT4">
                  <p:embed/>
                </p:oleObj>
              </mc:Choice>
              <mc:Fallback>
                <p:oleObj name="Equation" r:id="rId3" imgW="812520" imgH="177480" progId="Equation.DSMT4">
                  <p:embed/>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733800"/>
                        <a:ext cx="3883295" cy="732698"/>
                      </a:xfrm>
                      <a:prstGeom prst="rect">
                        <a:avLst/>
                      </a:prstGeom>
                      <a:noFill/>
                      <a:extLst/>
                    </p:spPr>
                  </p:pic>
                </p:oleObj>
              </mc:Fallback>
            </mc:AlternateContent>
          </a:graphicData>
        </a:graphic>
      </p:graphicFrame>
    </p:spTree>
    <p:extLst>
      <p:ext uri="{BB962C8B-B14F-4D97-AF65-F5344CB8AC3E}">
        <p14:creationId xmlns:p14="http://schemas.microsoft.com/office/powerpoint/2010/main" val="3553329330"/>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Deriving the Money </a:t>
            </a:r>
            <a:r>
              <a:rPr lang="en-US" dirty="0" smtClean="0"/>
              <a:t>Multiplier</a:t>
            </a:r>
            <a:r>
              <a:rPr lang="en-US" b="0" dirty="0"/>
              <a:t> </a:t>
            </a:r>
            <a:r>
              <a:rPr lang="en-US" sz="2000" b="0" dirty="0"/>
              <a:t>(1 of </a:t>
            </a:r>
            <a:r>
              <a:rPr lang="en-US" sz="2000" b="0" dirty="0" smtClean="0"/>
              <a:t>4)</a:t>
            </a:r>
            <a:endParaRPr lang="en-US" dirty="0"/>
          </a:p>
        </p:txBody>
      </p:sp>
      <p:sp>
        <p:nvSpPr>
          <p:cNvPr id="3" name="Content Placeholder 2"/>
          <p:cNvSpPr>
            <a:spLocks noGrp="1"/>
          </p:cNvSpPr>
          <p:nvPr>
            <p:ph idx="1"/>
          </p:nvPr>
        </p:nvSpPr>
        <p:spPr/>
        <p:txBody>
          <a:bodyPr/>
          <a:lstStyle/>
          <a:p>
            <a:r>
              <a:rPr lang="en-US" dirty="0">
                <a:ea typeface="ヒラギノ角ゴ Pro W3" charset="-128"/>
              </a:rPr>
              <a:t>Assume that the desired holdings of currency </a:t>
            </a:r>
            <a:r>
              <a:rPr lang="en-US" altLang="zh-TW" i="1" dirty="0">
                <a:latin typeface="Times New Roman" panose="02020603050405020304" pitchFamily="18" charset="0"/>
              </a:rPr>
              <a:t>C</a:t>
            </a:r>
            <a:r>
              <a:rPr lang="en-US" dirty="0" smtClean="0">
                <a:ea typeface="ヒラギノ角ゴ Pro W3" charset="-128"/>
              </a:rPr>
              <a:t> </a:t>
            </a:r>
            <a:r>
              <a:rPr lang="en-US" dirty="0">
                <a:ea typeface="ヒラギノ角ゴ Pro W3" charset="-128"/>
              </a:rPr>
              <a:t>and excess reserves </a:t>
            </a:r>
            <a:r>
              <a:rPr lang="en-US" altLang="zh-TW" i="1" dirty="0" smtClean="0">
                <a:latin typeface="Times New Roman" panose="02020603050405020304" pitchFamily="18" charset="0"/>
              </a:rPr>
              <a:t>ER</a:t>
            </a:r>
            <a:r>
              <a:rPr lang="en-US" dirty="0" smtClean="0">
                <a:ea typeface="ヒラギノ角ゴ Pro W3" charset="-128"/>
              </a:rPr>
              <a:t> </a:t>
            </a:r>
            <a:r>
              <a:rPr lang="en-US" dirty="0">
                <a:ea typeface="ヒラギノ角ゴ Pro W3" charset="-128"/>
              </a:rPr>
              <a:t>grow proportionally with checkable deposits </a:t>
            </a:r>
            <a:r>
              <a:rPr lang="en-US" altLang="zh-TW" i="1" dirty="0">
                <a:latin typeface="Times New Roman" panose="02020603050405020304" pitchFamily="18" charset="0"/>
                <a:cs typeface="Times New Roman" panose="02020603050405020304" pitchFamily="18" charset="0"/>
              </a:rPr>
              <a:t>D</a:t>
            </a:r>
            <a:r>
              <a:rPr lang="en-US" dirty="0" smtClean="0">
                <a:ea typeface="ヒラギノ角ゴ Pro W3" charset="-128"/>
              </a:rPr>
              <a:t>.</a:t>
            </a:r>
            <a:endParaRPr lang="en-US" dirty="0">
              <a:ea typeface="ヒラギノ角ゴ Pro W3" charset="-128"/>
            </a:endParaRPr>
          </a:p>
          <a:p>
            <a:r>
              <a:rPr lang="en-US" dirty="0">
                <a:ea typeface="ヒラギノ角ゴ Pro W3" charset="-128"/>
              </a:rPr>
              <a:t>Then,</a:t>
            </a:r>
          </a:p>
          <a:p>
            <a:pPr>
              <a:buNone/>
            </a:pPr>
            <a:r>
              <a:rPr lang="en-US" dirty="0">
                <a:ea typeface="ヒラギノ角ゴ Pro W3" charset="-128"/>
              </a:rPr>
              <a:t>	</a:t>
            </a:r>
            <a:r>
              <a:rPr lang="en-US" altLang="zh-TW" i="1" dirty="0" smtClean="0">
                <a:latin typeface="Times New Roman" panose="02020603050405020304" pitchFamily="18" charset="0"/>
              </a:rPr>
              <a:t>c </a:t>
            </a:r>
            <a:r>
              <a:rPr lang="en-US" dirty="0" smtClean="0">
                <a:ea typeface="ヒラギノ角ゴ Pro W3" charset="-128"/>
              </a:rPr>
              <a:t>= {</a:t>
            </a:r>
            <a:r>
              <a:rPr lang="en-US" altLang="zh-TW" i="1" dirty="0">
                <a:latin typeface="Times New Roman" panose="02020603050405020304" pitchFamily="18" charset="0"/>
              </a:rPr>
              <a:t>C </a:t>
            </a:r>
            <a:r>
              <a:rPr lang="en-US" i="1" dirty="0" smtClean="0">
                <a:ea typeface="ヒラギノ角ゴ Pro W3" charset="-128"/>
              </a:rPr>
              <a:t>/</a:t>
            </a:r>
            <a:r>
              <a:rPr lang="en-US" altLang="zh-TW" i="1" dirty="0">
                <a:latin typeface="Times New Roman" panose="02020603050405020304" pitchFamily="18" charset="0"/>
                <a:cs typeface="Times New Roman" panose="02020603050405020304" pitchFamily="18" charset="0"/>
              </a:rPr>
              <a:t> D</a:t>
            </a:r>
            <a:r>
              <a:rPr lang="en-US" dirty="0" smtClean="0">
                <a:ea typeface="ヒラギノ角ゴ Pro W3" charset="-128"/>
              </a:rPr>
              <a:t>} </a:t>
            </a:r>
            <a:r>
              <a:rPr lang="en-US" dirty="0">
                <a:ea typeface="ヒラギノ角ゴ Pro W3" charset="-128"/>
              </a:rPr>
              <a:t>= currency ratio</a:t>
            </a:r>
          </a:p>
          <a:p>
            <a:pPr>
              <a:buNone/>
            </a:pPr>
            <a:r>
              <a:rPr lang="en-US" dirty="0">
                <a:ea typeface="ヒラギノ角ゴ Pro W3" charset="-128"/>
              </a:rPr>
              <a:t>	</a:t>
            </a:r>
            <a:r>
              <a:rPr lang="en-US" altLang="zh-TW" i="1" dirty="0" smtClean="0">
                <a:latin typeface="Times New Roman" panose="02020603050405020304" pitchFamily="18" charset="0"/>
              </a:rPr>
              <a:t>e</a:t>
            </a:r>
            <a:r>
              <a:rPr lang="en-US" dirty="0" smtClean="0">
                <a:ea typeface="ヒラギノ角ゴ Pro W3" charset="-128"/>
              </a:rPr>
              <a:t> </a:t>
            </a:r>
            <a:r>
              <a:rPr lang="en-US" dirty="0">
                <a:ea typeface="ヒラギノ角ゴ Pro W3" charset="-128"/>
              </a:rPr>
              <a:t>= </a:t>
            </a:r>
            <a:r>
              <a:rPr lang="en-US" dirty="0" smtClean="0">
                <a:ea typeface="ヒラギノ角ゴ Pro W3" charset="-128"/>
              </a:rPr>
              <a:t>{</a:t>
            </a:r>
            <a:r>
              <a:rPr lang="en-US" altLang="zh-TW" i="1" dirty="0">
                <a:latin typeface="Times New Roman" panose="02020603050405020304" pitchFamily="18" charset="0"/>
              </a:rPr>
              <a:t>ER </a:t>
            </a:r>
            <a:r>
              <a:rPr lang="en-US" i="1" dirty="0" smtClean="0">
                <a:ea typeface="ヒラギノ角ゴ Pro W3" charset="-128"/>
              </a:rPr>
              <a:t>/</a:t>
            </a:r>
            <a:r>
              <a:rPr lang="en-US" altLang="zh-TW" i="1" dirty="0">
                <a:latin typeface="Times New Roman" panose="02020603050405020304" pitchFamily="18" charset="0"/>
                <a:cs typeface="Times New Roman" panose="02020603050405020304" pitchFamily="18" charset="0"/>
              </a:rPr>
              <a:t> D</a:t>
            </a:r>
            <a:r>
              <a:rPr lang="en-US" dirty="0" smtClean="0">
                <a:ea typeface="ヒラギノ角ゴ Pro W3" charset="-128"/>
              </a:rPr>
              <a:t>} </a:t>
            </a:r>
            <a:r>
              <a:rPr lang="en-US" dirty="0">
                <a:ea typeface="ヒラギノ角ゴ Pro W3" charset="-128"/>
              </a:rPr>
              <a:t>= excess reserves ratio</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Deriving the Money Multiplier</a:t>
            </a:r>
            <a:r>
              <a:rPr lang="en-US" altLang="zh-TW" b="0" dirty="0"/>
              <a:t> </a:t>
            </a:r>
            <a:r>
              <a:rPr lang="en-US" altLang="zh-TW" sz="2000" b="0" dirty="0"/>
              <a:t>(2 of 4)</a:t>
            </a:r>
            <a:endParaRPr lang="zh-TW" altLang="en-US" dirty="0"/>
          </a:p>
        </p:txBody>
      </p:sp>
      <p:sp>
        <p:nvSpPr>
          <p:cNvPr id="3" name="內容版面配置區 2"/>
          <p:cNvSpPr>
            <a:spLocks noGrp="1"/>
          </p:cNvSpPr>
          <p:nvPr>
            <p:ph idx="1"/>
          </p:nvPr>
        </p:nvSpPr>
        <p:spPr>
          <a:xfrm>
            <a:off x="457200" y="1600200"/>
            <a:ext cx="8153400" cy="4525963"/>
          </a:xfrm>
        </p:spPr>
        <p:txBody>
          <a:bodyPr/>
          <a:lstStyle/>
          <a:p>
            <a:r>
              <a:rPr lang="en-US" altLang="zh-TW" dirty="0" smtClean="0"/>
              <a:t>The total amount of reserves (</a:t>
            </a:r>
            <a:r>
              <a:rPr lang="en-US" altLang="zh-TW" i="1" dirty="0">
                <a:latin typeface="Times New Roman" panose="02020603050405020304" pitchFamily="18" charset="0"/>
                <a:cs typeface="Times New Roman" panose="02020603050405020304" pitchFamily="18" charset="0"/>
              </a:rPr>
              <a:t>R</a:t>
            </a:r>
            <a:r>
              <a:rPr lang="en-US" altLang="zh-TW" dirty="0" smtClean="0"/>
              <a:t>) equals the sum of required reserves (</a:t>
            </a:r>
            <a:r>
              <a:rPr lang="en-US" altLang="zh-TW" i="1" dirty="0">
                <a:latin typeface="Times New Roman" panose="02020603050405020304" pitchFamily="18" charset="0"/>
                <a:cs typeface="Times New Roman" panose="02020603050405020304" pitchFamily="18" charset="0"/>
              </a:rPr>
              <a:t>RR</a:t>
            </a:r>
            <a:r>
              <a:rPr lang="en-US" altLang="zh-TW" dirty="0" smtClean="0"/>
              <a:t>) and excess reserves (</a:t>
            </a:r>
            <a:r>
              <a:rPr lang="en-US" altLang="zh-TW" i="1" dirty="0" smtClean="0">
                <a:latin typeface="Times New Roman" panose="02020603050405020304" pitchFamily="18" charset="0"/>
                <a:cs typeface="Times New Roman" panose="02020603050405020304" pitchFamily="18" charset="0"/>
              </a:rPr>
              <a:t>ER)</a:t>
            </a:r>
            <a:r>
              <a:rPr lang="en-US" altLang="zh-TW" dirty="0" smtClean="0"/>
              <a:t>: </a:t>
            </a:r>
            <a:endParaRPr lang="en-US" altLang="zh-TW" i="1" dirty="0" smtClean="0">
              <a:latin typeface="Times New Roman" panose="02020603050405020304" pitchFamily="18" charset="0"/>
              <a:cs typeface="Times New Roman" panose="02020603050405020304" pitchFamily="18" charset="0"/>
            </a:endParaRPr>
          </a:p>
          <a:p>
            <a:pPr marL="0" indent="0" algn="ctr">
              <a:buNone/>
            </a:pPr>
            <a:r>
              <a:rPr lang="en-US" altLang="zh-TW" i="1" dirty="0" smtClean="0">
                <a:latin typeface="Times New Roman" panose="02020603050405020304" pitchFamily="18" charset="0"/>
                <a:cs typeface="Times New Roman" panose="02020603050405020304" pitchFamily="18" charset="0"/>
              </a:rPr>
              <a:t>R</a:t>
            </a:r>
            <a:r>
              <a:rPr lang="zh-TW" altLang="en-US" i="1" dirty="0" smtClean="0">
                <a:latin typeface="Times New Roman" panose="02020603050405020304" pitchFamily="18" charset="0"/>
                <a:cs typeface="Times New Roman" panose="02020603050405020304" pitchFamily="18" charset="0"/>
              </a:rPr>
              <a:t> </a:t>
            </a:r>
            <a:r>
              <a:rPr lang="en-US" altLang="zh-TW" i="1" dirty="0" smtClean="0">
                <a:latin typeface="Times New Roman" panose="02020603050405020304" pitchFamily="18" charset="0"/>
                <a:cs typeface="Times New Roman" panose="02020603050405020304" pitchFamily="18" charset="0"/>
              </a:rPr>
              <a:t>= RR</a:t>
            </a:r>
            <a:r>
              <a:rPr lang="zh-TW" altLang="en-US" i="1" dirty="0" smtClean="0">
                <a:latin typeface="Times New Roman" panose="02020603050405020304" pitchFamily="18" charset="0"/>
                <a:cs typeface="Times New Roman" panose="02020603050405020304" pitchFamily="18" charset="0"/>
              </a:rPr>
              <a:t> </a:t>
            </a:r>
            <a:r>
              <a:rPr lang="en-US" altLang="zh-TW" i="1" dirty="0" smtClean="0">
                <a:latin typeface="Times New Roman" panose="02020603050405020304" pitchFamily="18" charset="0"/>
                <a:cs typeface="Times New Roman" panose="02020603050405020304" pitchFamily="18" charset="0"/>
              </a:rPr>
              <a:t>+</a:t>
            </a:r>
            <a:r>
              <a:rPr lang="zh-TW" altLang="en-US" i="1" dirty="0" smtClean="0">
                <a:latin typeface="Times New Roman" panose="02020603050405020304" pitchFamily="18" charset="0"/>
                <a:cs typeface="Times New Roman" panose="02020603050405020304" pitchFamily="18" charset="0"/>
              </a:rPr>
              <a:t> </a:t>
            </a:r>
            <a:r>
              <a:rPr lang="en-US" altLang="zh-TW" i="1" dirty="0" smtClean="0">
                <a:latin typeface="Times New Roman" panose="02020603050405020304" pitchFamily="18" charset="0"/>
                <a:cs typeface="Times New Roman" panose="02020603050405020304" pitchFamily="18" charset="0"/>
              </a:rPr>
              <a:t>ER</a:t>
            </a:r>
            <a:endParaRPr lang="en-US" altLang="zh-TW" i="1" dirty="0">
              <a:latin typeface="Times New Roman" panose="02020603050405020304" pitchFamily="18" charset="0"/>
              <a:cs typeface="Times New Roman" panose="02020603050405020304" pitchFamily="18" charset="0"/>
            </a:endParaRPr>
          </a:p>
          <a:p>
            <a:r>
              <a:rPr lang="en-US" altLang="zh-TW" dirty="0"/>
              <a:t>The total </a:t>
            </a:r>
            <a:r>
              <a:rPr lang="en-US" altLang="zh-TW" dirty="0" smtClean="0"/>
              <a:t>amount of required reserves equals the required reserve ratio times the amount of checkable deposits:</a:t>
            </a:r>
          </a:p>
          <a:p>
            <a:pPr marL="0" indent="0" algn="ctr">
              <a:buNone/>
            </a:pPr>
            <a:r>
              <a:rPr lang="en-US" altLang="zh-TW" i="1" dirty="0" smtClean="0">
                <a:latin typeface="Times New Roman" panose="02020603050405020304" pitchFamily="18" charset="0"/>
                <a:cs typeface="Times New Roman" panose="02020603050405020304" pitchFamily="18" charset="0"/>
              </a:rPr>
              <a:t>RR</a:t>
            </a:r>
            <a:r>
              <a:rPr lang="zh-TW" altLang="en-US" i="1" dirty="0" smtClean="0">
                <a:latin typeface="Times New Roman" panose="02020603050405020304" pitchFamily="18" charset="0"/>
                <a:cs typeface="Times New Roman" panose="02020603050405020304" pitchFamily="18" charset="0"/>
              </a:rPr>
              <a:t> </a:t>
            </a:r>
            <a:r>
              <a:rPr lang="en-US" altLang="zh-TW" i="1" dirty="0" smtClean="0">
                <a:latin typeface="Times New Roman" panose="02020603050405020304" pitchFamily="18" charset="0"/>
                <a:cs typeface="Times New Roman" panose="02020603050405020304" pitchFamily="18" charset="0"/>
              </a:rPr>
              <a:t>=</a:t>
            </a:r>
            <a:r>
              <a:rPr lang="zh-TW" altLang="en-US" i="1" dirty="0" smtClean="0">
                <a:latin typeface="Times New Roman" panose="02020603050405020304" pitchFamily="18" charset="0"/>
                <a:cs typeface="Times New Roman" panose="02020603050405020304" pitchFamily="18" charset="0"/>
              </a:rPr>
              <a:t> </a:t>
            </a:r>
            <a:r>
              <a:rPr lang="en-US" altLang="zh-TW" i="1" dirty="0" err="1" smtClean="0">
                <a:latin typeface="Times New Roman" panose="02020603050405020304" pitchFamily="18" charset="0"/>
                <a:cs typeface="Times New Roman" panose="02020603050405020304" pitchFamily="18" charset="0"/>
              </a:rPr>
              <a:t>rr</a:t>
            </a:r>
            <a:r>
              <a:rPr lang="zh-TW" altLang="en-US" i="1" dirty="0" smtClean="0">
                <a:latin typeface="Times New Roman" panose="02020603050405020304" pitchFamily="18" charset="0"/>
                <a:cs typeface="Times New Roman" panose="02020603050405020304" pitchFamily="18" charset="0"/>
              </a:rPr>
              <a:t> </a:t>
            </a:r>
            <a:r>
              <a:rPr lang="en-US" altLang="zh-TW" dirty="0" smtClean="0">
                <a:latin typeface="Malgun Gothic Semilight" panose="020B0502040204020203" pitchFamily="34" charset="-120"/>
                <a:ea typeface="Malgun Gothic Semilight" panose="020B0502040204020203" pitchFamily="34" charset="-120"/>
                <a:cs typeface="Malgun Gothic Semilight" panose="020B0502040204020203" pitchFamily="34" charset="-120"/>
              </a:rPr>
              <a:t>×</a:t>
            </a:r>
            <a:r>
              <a:rPr lang="zh-TW" altLang="en-US" dirty="0" smtClean="0">
                <a:latin typeface="Malgun Gothic Semilight" panose="020B0502040204020203" pitchFamily="34" charset="-120"/>
                <a:ea typeface="Malgun Gothic Semilight" panose="020B0502040204020203" pitchFamily="34" charset="-120"/>
                <a:cs typeface="Malgun Gothic Semilight" panose="020B0502040204020203" pitchFamily="34" charset="-120"/>
              </a:rPr>
              <a:t> </a:t>
            </a:r>
            <a:r>
              <a:rPr lang="en-US" altLang="zh-TW" i="1" dirty="0" smtClean="0">
                <a:latin typeface="Times New Roman" panose="02020603050405020304" pitchFamily="18" charset="0"/>
                <a:cs typeface="Times New Roman" panose="02020603050405020304" pitchFamily="18" charset="0"/>
              </a:rPr>
              <a:t>D</a:t>
            </a:r>
            <a:endParaRPr lang="en-US" altLang="zh-TW" dirty="0" smtClean="0"/>
          </a:p>
          <a:p>
            <a:r>
              <a:rPr lang="en-US" altLang="zh-TW" dirty="0" smtClean="0"/>
              <a:t>Substituting for </a:t>
            </a:r>
            <a:r>
              <a:rPr lang="en-US" altLang="zh-TW" i="1" dirty="0" smtClean="0">
                <a:latin typeface="Times New Roman" panose="02020603050405020304" pitchFamily="18" charset="0"/>
                <a:cs typeface="Times New Roman" panose="02020603050405020304" pitchFamily="18" charset="0"/>
              </a:rPr>
              <a:t>RR </a:t>
            </a:r>
            <a:r>
              <a:rPr lang="en-US" altLang="zh-TW" dirty="0" smtClean="0"/>
              <a:t>in the first equation gives</a:t>
            </a:r>
          </a:p>
          <a:p>
            <a:pPr marL="0" indent="0" algn="ctr">
              <a:buNone/>
            </a:pPr>
            <a:r>
              <a:rPr lang="en-US" altLang="zh-TW" i="1" dirty="0">
                <a:latin typeface="Times New Roman" panose="02020603050405020304" pitchFamily="18" charset="0"/>
                <a:cs typeface="Times New Roman" panose="02020603050405020304" pitchFamily="18" charset="0"/>
              </a:rPr>
              <a:t>R</a:t>
            </a:r>
            <a:r>
              <a:rPr lang="zh-TW" altLang="en-US" i="1" dirty="0">
                <a:latin typeface="Times New Roman" panose="02020603050405020304" pitchFamily="18" charset="0"/>
                <a:cs typeface="Times New Roman" panose="02020603050405020304" pitchFamily="18" charset="0"/>
              </a:rPr>
              <a:t> </a:t>
            </a:r>
            <a:r>
              <a:rPr lang="en-US" altLang="zh-TW" i="1"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en-US" altLang="zh-TW" i="1" dirty="0" err="1" smtClean="0">
                <a:latin typeface="Times New Roman" panose="02020603050405020304" pitchFamily="18" charset="0"/>
                <a:cs typeface="Times New Roman" panose="02020603050405020304" pitchFamily="18" charset="0"/>
              </a:rPr>
              <a:t>rr</a:t>
            </a:r>
            <a:r>
              <a:rPr lang="zh-TW" altLang="en-US" i="1" dirty="0" smtClean="0">
                <a:latin typeface="Times New Roman" panose="02020603050405020304" pitchFamily="18" charset="0"/>
                <a:cs typeface="Times New Roman" panose="02020603050405020304" pitchFamily="18" charset="0"/>
              </a:rPr>
              <a:t> </a:t>
            </a:r>
            <a:r>
              <a:rPr lang="en-US" altLang="zh-TW" dirty="0">
                <a:latin typeface="Malgun Gothic Semilight" panose="020B0502040204020203" pitchFamily="34" charset="-120"/>
                <a:ea typeface="Malgun Gothic Semilight" panose="020B0502040204020203" pitchFamily="34" charset="-120"/>
                <a:cs typeface="Malgun Gothic Semilight" panose="020B0502040204020203" pitchFamily="34" charset="-120"/>
              </a:rPr>
              <a:t>×</a:t>
            </a:r>
            <a:r>
              <a:rPr lang="zh-TW" altLang="en-US" dirty="0">
                <a:latin typeface="Malgun Gothic Semilight" panose="020B0502040204020203" pitchFamily="34" charset="-120"/>
                <a:ea typeface="Malgun Gothic Semilight" panose="020B0502040204020203" pitchFamily="34" charset="-120"/>
                <a:cs typeface="Malgun Gothic Semilight" panose="020B0502040204020203" pitchFamily="34" charset="-120"/>
              </a:rPr>
              <a:t> </a:t>
            </a:r>
            <a:r>
              <a:rPr lang="en-US" altLang="zh-TW" i="1" dirty="0" smtClean="0">
                <a:latin typeface="Times New Roman" panose="02020603050405020304" pitchFamily="18" charset="0"/>
                <a:cs typeface="Times New Roman" panose="02020603050405020304" pitchFamily="18" charset="0"/>
              </a:rPr>
              <a:t>D</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i="1" dirty="0" smtClean="0">
                <a:latin typeface="Times New Roman" panose="02020603050405020304" pitchFamily="18" charset="0"/>
                <a:cs typeface="Times New Roman" panose="02020603050405020304" pitchFamily="18" charset="0"/>
              </a:rPr>
              <a:t>ER</a:t>
            </a:r>
            <a:endParaRPr lang="en-US" altLang="zh-TW" dirty="0"/>
          </a:p>
          <a:p>
            <a:pPr marL="0" indent="0">
              <a:buNone/>
            </a:pPr>
            <a:r>
              <a:rPr lang="en-US" altLang="zh-TW" dirty="0" smtClean="0"/>
              <a:t>    where </a:t>
            </a:r>
            <a:r>
              <a:rPr lang="en-US" altLang="zh-TW" i="1" dirty="0" err="1">
                <a:latin typeface="Times New Roman" panose="02020603050405020304" pitchFamily="18" charset="0"/>
                <a:cs typeface="Times New Roman" panose="02020603050405020304" pitchFamily="18" charset="0"/>
              </a:rPr>
              <a:t>rr</a:t>
            </a:r>
            <a:r>
              <a:rPr lang="en-US" altLang="zh-TW" dirty="0" smtClean="0"/>
              <a:t> is set to be less than 1 by the Fed</a:t>
            </a:r>
            <a:endParaRPr lang="en-US" altLang="zh-TW" i="1" dirty="0" smtClean="0">
              <a:latin typeface="Times New Roman" panose="02020603050405020304" pitchFamily="18" charset="0"/>
              <a:cs typeface="Times New Roman" panose="02020603050405020304" pitchFamily="18" charset="0"/>
            </a:endParaRPr>
          </a:p>
          <a:p>
            <a:endParaRPr lang="en-US" altLang="zh-TW" i="1" dirty="0" smtClean="0">
              <a:latin typeface="Times New Roman" panose="02020603050405020304" pitchFamily="18" charset="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422545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Deriving the Money </a:t>
            </a:r>
            <a:r>
              <a:rPr lang="en-US" smtClean="0"/>
              <a:t>Multiplier</a:t>
            </a:r>
            <a:r>
              <a:rPr lang="en-US" b="0"/>
              <a:t> </a:t>
            </a:r>
            <a:r>
              <a:rPr lang="en-US" sz="2000" b="0" smtClean="0"/>
              <a:t>(3 </a:t>
            </a:r>
            <a:r>
              <a:rPr lang="en-US" sz="2000" b="0" dirty="0"/>
              <a:t>of 4)</a:t>
            </a:r>
            <a:endParaRPr lang="en-US" dirty="0"/>
          </a:p>
        </p:txBody>
      </p:sp>
      <p:sp>
        <p:nvSpPr>
          <p:cNvPr id="3" name="Content Placeholder 2"/>
          <p:cNvSpPr>
            <a:spLocks noGrp="1"/>
          </p:cNvSpPr>
          <p:nvPr>
            <p:ph idx="1"/>
          </p:nvPr>
        </p:nvSpPr>
        <p:spPr/>
        <p:txBody>
          <a:bodyPr/>
          <a:lstStyle/>
          <a:p>
            <a:r>
              <a:rPr lang="en-US" dirty="0">
                <a:ea typeface="ヒラギノ角ゴ Pro W3" charset="-128"/>
              </a:rPr>
              <a:t>The monetary base </a:t>
            </a:r>
            <a:r>
              <a:rPr lang="en-US" i="1" dirty="0">
                <a:latin typeface="Times New Roman" panose="02020603050405020304" pitchFamily="18" charset="0"/>
                <a:ea typeface="ヒラギノ角ゴ Pro W3" charset="-128"/>
                <a:cs typeface="Times New Roman" panose="02020603050405020304" pitchFamily="18" charset="0"/>
              </a:rPr>
              <a:t>MB</a:t>
            </a:r>
            <a:r>
              <a:rPr lang="en-US" dirty="0">
                <a:ea typeface="ヒラギノ角ゴ Pro W3" charset="-128"/>
              </a:rPr>
              <a:t> equals currency </a:t>
            </a:r>
            <a:r>
              <a:rPr lang="en-US" dirty="0" smtClean="0"/>
              <a:t>(</a:t>
            </a:r>
            <a:r>
              <a:rPr lang="en-US" altLang="zh-TW" i="1" dirty="0">
                <a:latin typeface="Times New Roman" panose="02020603050405020304" pitchFamily="18" charset="0"/>
              </a:rPr>
              <a:t>C</a:t>
            </a:r>
            <a:r>
              <a:rPr lang="en-US" dirty="0" smtClean="0"/>
              <a:t>)</a:t>
            </a:r>
            <a:r>
              <a:rPr lang="en-US" dirty="0" smtClean="0">
                <a:ea typeface="ヒラギノ角ゴ Pro W3" charset="-128"/>
              </a:rPr>
              <a:t> </a:t>
            </a:r>
            <a:r>
              <a:rPr lang="en-US" dirty="0">
                <a:ea typeface="ヒラギノ角ゴ Pro W3" charset="-128"/>
              </a:rPr>
              <a:t>plus reserves </a:t>
            </a:r>
            <a:r>
              <a:rPr lang="en-US" dirty="0" smtClean="0">
                <a:ea typeface="ヒラギノ角ゴ Pro W3" charset="-128"/>
              </a:rPr>
              <a:t>(</a:t>
            </a:r>
            <a:r>
              <a:rPr lang="en-US" altLang="zh-TW" i="1" dirty="0">
                <a:latin typeface="Times New Roman" panose="02020603050405020304" pitchFamily="18" charset="0"/>
                <a:cs typeface="Times New Roman" panose="02020603050405020304" pitchFamily="18" charset="0"/>
              </a:rPr>
              <a:t>R</a:t>
            </a:r>
            <a:r>
              <a:rPr lang="en-US" dirty="0" smtClean="0">
                <a:ea typeface="ヒラギノ角ゴ Pro W3" charset="-128"/>
              </a:rPr>
              <a:t>):</a:t>
            </a:r>
            <a:endParaRPr lang="en-US" dirty="0">
              <a:ea typeface="ヒラギノ角ゴ Pro W3" charset="-128"/>
            </a:endParaRPr>
          </a:p>
          <a:p>
            <a:pPr algn="ctr">
              <a:buNone/>
            </a:pPr>
            <a:r>
              <a:rPr lang="en-US" dirty="0">
                <a:ea typeface="ヒラギノ角ゴ Pro W3" charset="-128"/>
              </a:rPr>
              <a:t>	</a:t>
            </a:r>
            <a:r>
              <a:rPr lang="en-US" altLang="zh-TW" i="1" dirty="0">
                <a:latin typeface="Times New Roman" panose="02020603050405020304" pitchFamily="18" charset="0"/>
                <a:ea typeface="ヒラギノ角ゴ Pro W3" charset="-128"/>
                <a:cs typeface="Times New Roman" panose="02020603050405020304" pitchFamily="18" charset="0"/>
              </a:rPr>
              <a:t> </a:t>
            </a:r>
            <a:r>
              <a:rPr lang="en-US" altLang="zh-TW" i="1" dirty="0" smtClean="0">
                <a:latin typeface="Times New Roman" panose="02020603050405020304" pitchFamily="18" charset="0"/>
                <a:ea typeface="ヒラギノ角ゴ Pro W3" charset="-128"/>
                <a:cs typeface="Times New Roman" panose="02020603050405020304" pitchFamily="18" charset="0"/>
              </a:rPr>
              <a:t>MB =</a:t>
            </a:r>
            <a:r>
              <a:rPr lang="en-US" altLang="zh-TW" i="1" dirty="0">
                <a:latin typeface="Times New Roman" panose="02020603050405020304" pitchFamily="18" charset="0"/>
              </a:rPr>
              <a:t> </a:t>
            </a:r>
            <a:r>
              <a:rPr lang="en-US" altLang="zh-TW" i="1" dirty="0" smtClean="0">
                <a:latin typeface="Times New Roman" panose="02020603050405020304" pitchFamily="18" charset="0"/>
              </a:rPr>
              <a:t>C + </a:t>
            </a:r>
            <a:r>
              <a:rPr lang="en-US" altLang="zh-TW" i="1" dirty="0" smtClean="0">
                <a:latin typeface="Times New Roman" panose="02020603050405020304" pitchFamily="18" charset="0"/>
                <a:cs typeface="Times New Roman" panose="02020603050405020304" pitchFamily="18" charset="0"/>
              </a:rPr>
              <a:t>R = C + </a:t>
            </a:r>
            <a:r>
              <a:rPr lang="en-US" altLang="zh-TW" dirty="0">
                <a:latin typeface="Times New Roman" panose="02020603050405020304" pitchFamily="18" charset="0"/>
                <a:cs typeface="Times New Roman" panose="02020603050405020304" pitchFamily="18" charset="0"/>
              </a:rPr>
              <a:t>(</a:t>
            </a:r>
            <a:r>
              <a:rPr lang="en-US" altLang="zh-TW" i="1" dirty="0" err="1">
                <a:latin typeface="Times New Roman" panose="02020603050405020304" pitchFamily="18" charset="0"/>
                <a:cs typeface="Times New Roman" panose="02020603050405020304" pitchFamily="18" charset="0"/>
              </a:rPr>
              <a:t>rr</a:t>
            </a:r>
            <a:r>
              <a:rPr lang="zh-TW" altLang="en-US" i="1" dirty="0">
                <a:latin typeface="Times New Roman" panose="02020603050405020304" pitchFamily="18" charset="0"/>
                <a:cs typeface="Times New Roman" panose="02020603050405020304" pitchFamily="18" charset="0"/>
              </a:rPr>
              <a:t> </a:t>
            </a:r>
            <a:r>
              <a:rPr lang="en-US" altLang="zh-TW" dirty="0">
                <a:latin typeface="Malgun Gothic Semilight" panose="020B0502040204020203" pitchFamily="34" charset="-120"/>
                <a:ea typeface="Malgun Gothic Semilight" panose="020B0502040204020203" pitchFamily="34" charset="-120"/>
                <a:cs typeface="Malgun Gothic Semilight" panose="020B0502040204020203" pitchFamily="34" charset="-120"/>
              </a:rPr>
              <a:t>×</a:t>
            </a:r>
            <a:r>
              <a:rPr lang="zh-TW" altLang="en-US" dirty="0">
                <a:latin typeface="Malgun Gothic Semilight" panose="020B0502040204020203" pitchFamily="34" charset="-120"/>
                <a:ea typeface="Malgun Gothic Semilight" panose="020B0502040204020203" pitchFamily="34" charset="-120"/>
                <a:cs typeface="Malgun Gothic Semilight" panose="020B0502040204020203" pitchFamily="34" charset="-120"/>
              </a:rPr>
              <a:t> </a:t>
            </a:r>
            <a:r>
              <a:rPr lang="en-US" altLang="zh-TW" i="1" dirty="0">
                <a:latin typeface="Times New Roman" panose="02020603050405020304" pitchFamily="18" charset="0"/>
                <a:cs typeface="Times New Roman" panose="02020603050405020304" pitchFamily="18" charset="0"/>
              </a:rPr>
              <a:t>D</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i="1" dirty="0">
                <a:latin typeface="Times New Roman" panose="02020603050405020304" pitchFamily="18" charset="0"/>
                <a:cs typeface="Times New Roman" panose="02020603050405020304" pitchFamily="18" charset="0"/>
              </a:rPr>
              <a:t>ER</a:t>
            </a:r>
            <a:r>
              <a:rPr lang="en-US" i="1" dirty="0" smtClean="0">
                <a:ea typeface="ヒラギノ角ゴ Pro W3" charset="-128"/>
              </a:rPr>
              <a:t> </a:t>
            </a:r>
          </a:p>
          <a:p>
            <a:r>
              <a:rPr lang="en-US" dirty="0" smtClean="0">
                <a:ea typeface="ヒラギノ角ゴ Pro W3" charset="-128"/>
              </a:rPr>
              <a:t>Equation reveals the amount of the monetary base needed to support the existing amounts of checkable deposits, currency, and excess reserves.</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Deriving the Money </a:t>
            </a:r>
            <a:r>
              <a:rPr lang="en-US" dirty="0" smtClean="0"/>
              <a:t>Multiplier</a:t>
            </a:r>
            <a:r>
              <a:rPr lang="en-US" b="0" dirty="0"/>
              <a:t> </a:t>
            </a:r>
            <a:r>
              <a:rPr lang="en-US" sz="2000" b="0" dirty="0" smtClean="0"/>
              <a:t>(4 </a:t>
            </a:r>
            <a:r>
              <a:rPr lang="en-US" sz="2000" b="0" dirty="0"/>
              <a:t>of 4)</a:t>
            </a:r>
            <a:endParaRPr lang="en-US" dirty="0"/>
          </a:p>
        </p:txBody>
      </p:sp>
      <p:graphicFrame>
        <p:nvGraphicFramePr>
          <p:cNvPr id="5" name="Object 4" descr="The figure shows the method fo derive the money multiplier.&#10;c is equal to, capital C over, D, implies that Capital C is equal to c time D, and, e, is equal to, E_R over, D, implies that, E_R is equal to, e times D. &#10;Subtituting in the previous equation, we get, &#10;M_B is equal to, r times D, plus, e times D, plus, c times D. &#10;That is equal to the quantity, r plus e plus c, in parentheses, times D. &#10;Dividing both sides by the term in parentheses, we get, &#10;D, is equal to, 1 over the sum, r plus e plus c, whole multiplied to M_B. &#10;Also M is equal to, D plus capital C and capital C is equal to, c times D. So M is equal to, D plus, c times D. &#10;Substituting again, M is equal to 1 plus c , over the sum, r + plus e plus c, whole times M_B. &#10;The money multiplier is then , m is equal to, 1 plus c , over the sum, r + plus e plus c."/>
          <p:cNvGraphicFramePr>
            <a:graphicFrameLocks noChangeAspect="1"/>
          </p:cNvGraphicFramePr>
          <p:nvPr>
            <p:extLst>
              <p:ext uri="{D42A27DB-BD31-4B8C-83A1-F6EECF244321}">
                <p14:modId xmlns:p14="http://schemas.microsoft.com/office/powerpoint/2010/main" val="610788831"/>
              </p:ext>
            </p:extLst>
          </p:nvPr>
        </p:nvGraphicFramePr>
        <p:xfrm>
          <a:off x="2552700" y="1566705"/>
          <a:ext cx="4038600" cy="4605495"/>
        </p:xfrm>
        <a:graphic>
          <a:graphicData uri="http://schemas.openxmlformats.org/presentationml/2006/ole">
            <mc:AlternateContent xmlns:mc="http://schemas.openxmlformats.org/markup-compatibility/2006">
              <mc:Choice xmlns:v="urn:schemas-microsoft-com:vml" Requires="v">
                <p:oleObj spid="_x0000_s5283" name="Equation" r:id="rId3" imgW="2984500" imgH="3263900" progId="Equation.DSMT4">
                  <p:embed/>
                </p:oleObj>
              </mc:Choice>
              <mc:Fallback>
                <p:oleObj name="Equation" r:id="rId3" imgW="2984500" imgH="3263900" progId="Equation.DSMT4">
                  <p:embed/>
                  <p:pic>
                    <p:nvPicPr>
                      <p:cNvPr id="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2700" y="1566705"/>
                        <a:ext cx="4038600" cy="46054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3329330"/>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ヒラギノ角ゴ Pro W3" charset="-128"/>
              </a:rPr>
              <a:t>List and describe the “three players” that influence the money supply.</a:t>
            </a:r>
          </a:p>
          <a:p>
            <a:r>
              <a:rPr lang="en-US" dirty="0">
                <a:ea typeface="ヒラギノ角ゴ Pro W3" charset="-128"/>
              </a:rPr>
              <a:t>Classify the factors affecting the Federal Reserve’s assets and liabilities.</a:t>
            </a:r>
          </a:p>
          <a:p>
            <a:r>
              <a:rPr lang="en-US" dirty="0">
                <a:ea typeface="ヒラギノ角ゴ Pro W3" charset="-128"/>
              </a:rPr>
              <a:t>Identify the factors that affect the monetary base and discuss their effects on the Federal Reserve’s balance sheet.</a:t>
            </a:r>
          </a:p>
          <a:p>
            <a:r>
              <a:rPr lang="en-US" dirty="0">
                <a:ea typeface="ヒラギノ角ゴ Pro W3" charset="-128"/>
              </a:rPr>
              <a:t>Explain and illustrate the deposit creation process using T-accounts.</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Intuition Behind the Money Multiplier</a:t>
            </a:r>
          </a:p>
        </p:txBody>
      </p:sp>
      <p:graphicFrame>
        <p:nvGraphicFramePr>
          <p:cNvPr id="4" name="Object 3" descr="The figure calculate the money multiplier.&#10;r is equal to, required reserve ratio is equal to 0.10. &#10;C is equal to, curency in circulation that is, dollar 400 B. &#10;D is equal to Checkable deposits, is equal to dollar 800 B. &#10;E_R is equal to excess reserves, that is equal to, dollar 0.8 B. &#10;M is equal to, money supply, M_I, is equal to C, plus, D, is equal to, dollar 1200 B. &#10;c is equal to, dollar 400 B , over, dollar 800 B, is equal to 0.5. &#10;and e is equal to, dollar 0.8 B, over, dollar 800 B, that is equal to 0.001. &#10;So the value of m is equal to 2.5. This is less than the simole deposit multiplier. Although there is multiple expansion of deposits, there is no such expansion for currency."/>
          <p:cNvGraphicFramePr>
            <a:graphicFrameLocks noChangeAspect="1"/>
          </p:cNvGraphicFramePr>
          <p:nvPr>
            <p:extLst>
              <p:ext uri="{D42A27DB-BD31-4B8C-83A1-F6EECF244321}">
                <p14:modId xmlns:p14="http://schemas.microsoft.com/office/powerpoint/2010/main" val="3211938552"/>
              </p:ext>
            </p:extLst>
          </p:nvPr>
        </p:nvGraphicFramePr>
        <p:xfrm>
          <a:off x="2438400" y="1447800"/>
          <a:ext cx="4572000" cy="4876800"/>
        </p:xfrm>
        <a:graphic>
          <a:graphicData uri="http://schemas.openxmlformats.org/presentationml/2006/ole">
            <mc:AlternateContent xmlns:mc="http://schemas.openxmlformats.org/markup-compatibility/2006">
              <mc:Choice xmlns:v="urn:schemas-microsoft-com:vml" Requires="v">
                <p:oleObj spid="_x0000_s6305" name="Equation" r:id="rId3" imgW="3009900" imgH="3048000" progId="Equation.DSMT4">
                  <p:embed/>
                </p:oleObj>
              </mc:Choice>
              <mc:Fallback>
                <p:oleObj name="Equation" r:id="rId3" imgW="3009900" imgH="3048000" progId="Equation.DSMT4">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447800"/>
                        <a:ext cx="4572000" cy="487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3329330"/>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Easing and the Money Supply, </a:t>
            </a:r>
            <a:r>
              <a:rPr lang="en-US" dirty="0" smtClean="0"/>
              <a:t>2007</a:t>
            </a:r>
            <a:r>
              <a:rPr lang="en-US" dirty="0"/>
              <a:t>–</a:t>
            </a:r>
            <a:r>
              <a:rPr lang="en-US" dirty="0" smtClean="0"/>
              <a:t>2017</a:t>
            </a:r>
            <a:endParaRPr lang="en-US" dirty="0"/>
          </a:p>
        </p:txBody>
      </p:sp>
      <p:sp>
        <p:nvSpPr>
          <p:cNvPr id="3" name="Content Placeholder 2"/>
          <p:cNvSpPr>
            <a:spLocks noGrp="1"/>
          </p:cNvSpPr>
          <p:nvPr>
            <p:ph idx="1"/>
          </p:nvPr>
        </p:nvSpPr>
        <p:spPr/>
        <p:txBody>
          <a:bodyPr/>
          <a:lstStyle/>
          <a:p>
            <a:r>
              <a:rPr lang="en-US" dirty="0">
                <a:ea typeface="ヒラギノ角ゴ Pro W3" charset="-128"/>
              </a:rPr>
              <a:t>When the global financial crisis began in the fall of 2007, the Fed initiated lending programs and large-scale asset-purchase programs in an attempt to bolster the economy. </a:t>
            </a:r>
          </a:p>
          <a:p>
            <a:r>
              <a:rPr lang="en-US" dirty="0">
                <a:ea typeface="ヒラギノ角ゴ Pro W3" charset="-128"/>
              </a:rPr>
              <a:t>By the fall of 2017, these purchases of securities had led to a quintupling of the </a:t>
            </a:r>
            <a:r>
              <a:rPr lang="en-US" dirty="0" smtClean="0">
                <a:ea typeface="ヒラギノ角ゴ Pro W3" charset="-128"/>
              </a:rPr>
              <a:t>Fed’</a:t>
            </a:r>
            <a:r>
              <a:rPr lang="en-US" altLang="ja-JP" dirty="0" smtClean="0">
                <a:ea typeface="ヒラギノ角ゴ Pro W3" charset="-128"/>
              </a:rPr>
              <a:t>s </a:t>
            </a:r>
            <a:r>
              <a:rPr lang="en-US" altLang="ja-JP" dirty="0">
                <a:ea typeface="ヒラギノ角ゴ Pro W3" charset="-128"/>
              </a:rPr>
              <a:t>balance sheet and a 350% increase in the monetary base.</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Easing and the Money Supply, </a:t>
            </a:r>
            <a:r>
              <a:rPr lang="en-US" dirty="0" smtClean="0"/>
              <a:t>2007</a:t>
            </a:r>
            <a:r>
              <a:rPr lang="en-US" dirty="0"/>
              <a:t>–</a:t>
            </a:r>
            <a:r>
              <a:rPr lang="en-US" dirty="0" smtClean="0"/>
              <a:t>2014</a:t>
            </a:r>
            <a:endParaRPr lang="en-US" dirty="0"/>
          </a:p>
        </p:txBody>
      </p:sp>
      <p:sp>
        <p:nvSpPr>
          <p:cNvPr id="3" name="Content Placeholder 2"/>
          <p:cNvSpPr>
            <a:spLocks noGrp="1"/>
          </p:cNvSpPr>
          <p:nvPr>
            <p:ph idx="1"/>
          </p:nvPr>
        </p:nvSpPr>
        <p:spPr/>
        <p:txBody>
          <a:bodyPr/>
          <a:lstStyle/>
          <a:p>
            <a:r>
              <a:rPr lang="en-US" dirty="0">
                <a:ea typeface="ヒラギノ角ゴ Pro W3" charset="-128"/>
              </a:rPr>
              <a:t>These lending and asset-purchase programs resulted in a huge expansion of the monetary base and have been given the name </a:t>
            </a:r>
            <a:r>
              <a:rPr lang="en-US" dirty="0" smtClean="0">
                <a:ea typeface="ヒラギノ角ゴ Pro W3" charset="-128"/>
              </a:rPr>
              <a:t>“</a:t>
            </a:r>
            <a:r>
              <a:rPr lang="en-US" altLang="ja-JP" dirty="0" smtClean="0">
                <a:ea typeface="ヒラギノ角ゴ Pro W3" charset="-128"/>
              </a:rPr>
              <a:t>quantitative </a:t>
            </a:r>
            <a:r>
              <a:rPr lang="en-US" altLang="ja-JP" dirty="0">
                <a:ea typeface="ヒラギノ角ゴ Pro W3" charset="-128"/>
              </a:rPr>
              <a:t>easing</a:t>
            </a:r>
            <a:r>
              <a:rPr lang="en-US" altLang="ja-JP" dirty="0" smtClean="0">
                <a:ea typeface="ヒラギノ角ゴ Pro W3" charset="-128"/>
              </a:rPr>
              <a:t>.”</a:t>
            </a:r>
            <a:endParaRPr lang="en-US" altLang="ja-JP" dirty="0">
              <a:ea typeface="ヒラギノ角ゴ Pro W3" charset="-128"/>
            </a:endParaRPr>
          </a:p>
          <a:p>
            <a:r>
              <a:rPr lang="en-US" dirty="0">
                <a:ea typeface="ヒラギノ角ゴ Pro W3" charset="-128"/>
              </a:rPr>
              <a:t>This increase in the monetary base did not lead to an equivalent change in the money supply because excess reserves rose dramatically.</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 M1 and the Monetary Base, </a:t>
            </a:r>
            <a:r>
              <a:rPr lang="en-US" dirty="0" smtClean="0"/>
              <a:t>2007</a:t>
            </a:r>
            <a:r>
              <a:rPr lang="en-US" dirty="0"/>
              <a:t>–</a:t>
            </a:r>
            <a:r>
              <a:rPr lang="en-US" dirty="0" smtClean="0"/>
              <a:t>2017</a:t>
            </a:r>
            <a:endParaRPr lang="en-US" dirty="0"/>
          </a:p>
        </p:txBody>
      </p:sp>
      <p:pic>
        <p:nvPicPr>
          <p:cNvPr id="4" name="Picture 3" descr="The vertical axis is labeled &quot;Money Supply Monetary base (billions of dollars)&quot; and ranges from 0 to 5000 in increments of 1000. The horizontal axis lists dates from 2007 to 2017. The line for M 1 starts 13500 in 2007 and remains unchanged for 2008. With a slow growth rate the line slopes upward to 2000 for 2011, 2500 for 2013, 3000 for 2015, and 3500 for 2017. The line for monetary base starts at 8500 in 2007, and remains unchanged for 2008. The line shows a sudden growth thereafter, and intersects the line for M 1. The line reaches 2000 by 2010, 2500 by 2011, 3200 by 2013, 4000 by 2014, and remains unchanged for 2015. The line falls to 3500 for 2017. The values used in the description are approximat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767" y="1781803"/>
            <a:ext cx="7902466" cy="3682548"/>
          </a:xfrm>
          <a:prstGeom prst="rect">
            <a:avLst/>
          </a:prstGeom>
        </p:spPr>
      </p:pic>
      <p:sp>
        <p:nvSpPr>
          <p:cNvPr id="3" name="Content Placeholder 2"/>
          <p:cNvSpPr>
            <a:spLocks noGrp="1"/>
          </p:cNvSpPr>
          <p:nvPr>
            <p:ph idx="1"/>
          </p:nvPr>
        </p:nvSpPr>
        <p:spPr>
          <a:xfrm>
            <a:off x="457200" y="5718629"/>
            <a:ext cx="8229600" cy="407534"/>
          </a:xfrm>
        </p:spPr>
        <p:txBody>
          <a:bodyPr/>
          <a:lstStyle/>
          <a:p>
            <a:pPr marL="0" indent="0">
              <a:buNone/>
            </a:pPr>
            <a:r>
              <a:rPr lang="en-US" sz="1400" i="1" dirty="0">
                <a:ea typeface="ヒラギノ角ゴ Pro W3" charset="-128"/>
              </a:rPr>
              <a:t>Source</a:t>
            </a:r>
            <a:r>
              <a:rPr lang="en-US" sz="1400" dirty="0">
                <a:ea typeface="ヒラギノ角ゴ Pro W3" charset="-128"/>
              </a:rPr>
              <a:t>: Federal Reserve Bank of St. Louis, FRED database: http://research.stlouisfed.org/fred2/.</a:t>
            </a:r>
            <a:endParaRPr lang="en-US" sz="1400"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2 Excess Reserves Ratio and Currency Ratio, </a:t>
            </a:r>
            <a:r>
              <a:rPr lang="en-US" dirty="0" smtClean="0"/>
              <a:t>2007–2017</a:t>
            </a:r>
            <a:endParaRPr lang="en-US" dirty="0"/>
          </a:p>
        </p:txBody>
      </p:sp>
      <p:pic>
        <p:nvPicPr>
          <p:cNvPr id="4" name="Picture 3" descr="The vertical axis ranges from 0 to 2.0 in increments of 0.25 and the horizontal axis lists dates from 2007 to 2017 in 1-year increments. The line for excess reserves ratio (e) overlaps the horizontal axis for year 2007 and 2008 but shows a suddenly increase during 2008 and reaches 1.0. The line then shows a fluctuating trend and reaches 1.15 by 2010, and remains unchanged for 2012. The line increases to 1.65 for 2014, but falls to 1.3 for 2015 and to 1.0 for 2016. The line for Currency ratio (c) starts at 1.3 for 2007 and declines over the years. The line falls to 1.15 by 2009, 1.0 by 2011, and remains almost unchanged thereafter. The values shown in the description are approximat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538" y="1577249"/>
            <a:ext cx="7518925" cy="3819614"/>
          </a:xfrm>
          <a:prstGeom prst="rect">
            <a:avLst/>
          </a:prstGeom>
        </p:spPr>
      </p:pic>
      <p:sp>
        <p:nvSpPr>
          <p:cNvPr id="3" name="Content Placeholder 2"/>
          <p:cNvSpPr>
            <a:spLocks noGrp="1"/>
          </p:cNvSpPr>
          <p:nvPr>
            <p:ph idx="1"/>
          </p:nvPr>
        </p:nvSpPr>
        <p:spPr>
          <a:xfrm>
            <a:off x="457200" y="5704113"/>
            <a:ext cx="8229600" cy="422049"/>
          </a:xfrm>
        </p:spPr>
        <p:txBody>
          <a:bodyPr/>
          <a:lstStyle/>
          <a:p>
            <a:pPr marL="0" indent="0">
              <a:buNone/>
            </a:pPr>
            <a:r>
              <a:rPr lang="en-US" sz="1400" i="1" dirty="0">
                <a:ea typeface="ヒラギノ角ゴ Pro W3" charset="-128"/>
              </a:rPr>
              <a:t>Source</a:t>
            </a:r>
            <a:r>
              <a:rPr lang="en-US" sz="1400" dirty="0">
                <a:ea typeface="ヒラギノ角ゴ Pro W3" charset="-128"/>
              </a:rPr>
              <a:t>: Federal Reserve Bank of St. Louis, FRED database: http://research.stlouisfed.org/fred2/.</a:t>
            </a:r>
            <a:endParaRPr lang="en-US" sz="1400"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smtClean="0"/>
              <a:t>Objectives </a:t>
            </a:r>
            <a:r>
              <a:rPr lang="en-US" sz="2000" b="0" smtClean="0"/>
              <a:t>(2 </a:t>
            </a:r>
            <a:r>
              <a:rPr lang="en-US" sz="2000" b="0" dirty="0" smtClean="0"/>
              <a:t>of 2)</a:t>
            </a:r>
            <a:endParaRPr lang="en-US" b="0" dirty="0"/>
          </a:p>
        </p:txBody>
      </p:sp>
      <p:sp>
        <p:nvSpPr>
          <p:cNvPr id="3" name="Content Placeholder 2"/>
          <p:cNvSpPr>
            <a:spLocks noGrp="1"/>
          </p:cNvSpPr>
          <p:nvPr>
            <p:ph idx="1"/>
          </p:nvPr>
        </p:nvSpPr>
        <p:spPr/>
        <p:txBody>
          <a:bodyPr/>
          <a:lstStyle/>
          <a:p>
            <a:r>
              <a:rPr lang="en-US" dirty="0">
                <a:ea typeface="ヒラギノ角ゴ Pro W3" charset="-128"/>
              </a:rPr>
              <a:t>List the factors that affect the money supply.</a:t>
            </a:r>
          </a:p>
          <a:p>
            <a:r>
              <a:rPr lang="en-US" dirty="0">
                <a:ea typeface="ヒラギノ角ゴ Pro W3" charset="-128"/>
              </a:rPr>
              <a:t>Summarize how the “three players” can influence the money supply.</a:t>
            </a:r>
          </a:p>
          <a:p>
            <a:r>
              <a:rPr lang="en-US" dirty="0">
                <a:ea typeface="ヒラギノ角ゴ Pro W3" charset="-128"/>
              </a:rPr>
              <a:t>Calculate and interpret changes in the money multiplier.</a:t>
            </a:r>
            <a:endParaRPr lang="en-US" dirty="0"/>
          </a:p>
        </p:txBody>
      </p:sp>
    </p:spTree>
    <p:extLst>
      <p:ext uri="{BB962C8B-B14F-4D97-AF65-F5344CB8AC3E}">
        <p14:creationId xmlns:p14="http://schemas.microsoft.com/office/powerpoint/2010/main" val="433844923"/>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Players in the Money Supply Process</a:t>
            </a:r>
          </a:p>
        </p:txBody>
      </p:sp>
      <p:sp>
        <p:nvSpPr>
          <p:cNvPr id="3" name="Content Placeholder 2"/>
          <p:cNvSpPr>
            <a:spLocks noGrp="1"/>
          </p:cNvSpPr>
          <p:nvPr>
            <p:ph idx="1"/>
          </p:nvPr>
        </p:nvSpPr>
        <p:spPr/>
        <p:txBody>
          <a:bodyPr/>
          <a:lstStyle/>
          <a:p>
            <a:pPr marL="514350" indent="-514350">
              <a:buFont typeface="Verdana" charset="0"/>
              <a:buAutoNum type="arabicPeriod"/>
            </a:pPr>
            <a:r>
              <a:rPr lang="en-US" b="1" dirty="0">
                <a:ea typeface="ヒラギノ角ゴ Pro W3" charset="-128"/>
              </a:rPr>
              <a:t>The Central bank: </a:t>
            </a:r>
            <a:r>
              <a:rPr lang="en-US" dirty="0">
                <a:ea typeface="ヒラギノ角ゴ Pro W3" charset="-128"/>
              </a:rPr>
              <a:t>Federal Reserve System</a:t>
            </a:r>
          </a:p>
          <a:p>
            <a:pPr marL="514350" indent="-514350">
              <a:buFont typeface="Verdana" charset="0"/>
              <a:buAutoNum type="arabicPeriod"/>
            </a:pPr>
            <a:r>
              <a:rPr lang="en-US" b="1" dirty="0">
                <a:ea typeface="ヒラギノ角ゴ Pro W3" charset="-128"/>
              </a:rPr>
              <a:t>Banks</a:t>
            </a:r>
            <a:r>
              <a:rPr lang="en-US" dirty="0">
                <a:ea typeface="ヒラギノ角ゴ Pro W3" charset="-128"/>
              </a:rPr>
              <a:t>: depository institutions; financial intermediaries</a:t>
            </a:r>
          </a:p>
          <a:p>
            <a:pPr marL="514350" indent="-514350">
              <a:buFont typeface="Verdana" charset="0"/>
              <a:buAutoNum type="arabicPeriod"/>
            </a:pPr>
            <a:r>
              <a:rPr lang="en-US" b="1" dirty="0">
                <a:ea typeface="ヒラギノ角ゴ Pro W3" charset="-128"/>
              </a:rPr>
              <a:t>Depositors</a:t>
            </a:r>
            <a:r>
              <a:rPr lang="en-US" dirty="0">
                <a:ea typeface="ヒラギノ角ゴ Pro W3" charset="-128"/>
              </a:rPr>
              <a:t>: individuals and institutions</a:t>
            </a:r>
            <a:endParaRPr lang="en-US" dirty="0"/>
          </a:p>
        </p:txBody>
      </p:sp>
    </p:spTree>
    <p:extLst>
      <p:ext uri="{BB962C8B-B14F-4D97-AF65-F5344CB8AC3E}">
        <p14:creationId xmlns:p14="http://schemas.microsoft.com/office/powerpoint/2010/main" val="3553329330"/>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Fed’</a:t>
            </a:r>
            <a:r>
              <a:rPr lang="en-US" altLang="ja-JP" dirty="0" smtClean="0"/>
              <a:t>s </a:t>
            </a:r>
            <a:r>
              <a:rPr lang="en-US" altLang="ja-JP" dirty="0"/>
              <a:t>Balance Sheet</a:t>
            </a:r>
            <a:endParaRPr lang="en-US" dirty="0"/>
          </a:p>
        </p:txBody>
      </p:sp>
      <p:sp>
        <p:nvSpPr>
          <p:cNvPr id="3" name="Content Placeholder 2"/>
          <p:cNvSpPr>
            <a:spLocks noGrp="1"/>
          </p:cNvSpPr>
          <p:nvPr>
            <p:ph idx="1"/>
          </p:nvPr>
        </p:nvSpPr>
        <p:spPr>
          <a:xfrm>
            <a:off x="445008" y="3156732"/>
            <a:ext cx="8229600" cy="3169920"/>
          </a:xfrm>
        </p:spPr>
        <p:txBody>
          <a:bodyPr/>
          <a:lstStyle/>
          <a:p>
            <a:r>
              <a:rPr lang="en-US" sz="2200" b="1" dirty="0">
                <a:ea typeface="ヒラギノ角ゴ Pro W3" charset="-128"/>
              </a:rPr>
              <a:t>Liabilities</a:t>
            </a:r>
          </a:p>
          <a:p>
            <a:pPr lvl="1"/>
            <a:r>
              <a:rPr lang="en-US" sz="2200" dirty="0">
                <a:ea typeface="ヒラギノ角ゴ Pro W3" charset="-128"/>
              </a:rPr>
              <a:t>Currency in circulation: in the hands of the public</a:t>
            </a:r>
          </a:p>
          <a:p>
            <a:pPr lvl="1"/>
            <a:r>
              <a:rPr lang="en-US" sz="2200" dirty="0">
                <a:ea typeface="ヒラギノ角ゴ Pro W3" charset="-128"/>
              </a:rPr>
              <a:t>Reserves: bank deposits at the Fed and vault cash</a:t>
            </a:r>
          </a:p>
          <a:p>
            <a:r>
              <a:rPr lang="en-US" sz="2200" b="1" dirty="0">
                <a:ea typeface="ヒラギノ角ゴ Pro W3" charset="-128"/>
              </a:rPr>
              <a:t>Assets</a:t>
            </a:r>
          </a:p>
          <a:p>
            <a:pPr lvl="1"/>
            <a:r>
              <a:rPr lang="en-US" sz="2200" dirty="0" smtClean="0">
                <a:ea typeface="ヒラギノ角ゴ Pro W3" charset="-128"/>
              </a:rPr>
              <a:t>Government securities: holdings by the Fed that affect money supply and earn interest</a:t>
            </a:r>
          </a:p>
          <a:p>
            <a:pPr lvl="1"/>
            <a:r>
              <a:rPr lang="en-US" sz="2200" dirty="0" smtClean="0">
                <a:ea typeface="ヒラギノ角ゴ Pro W3" charset="-128"/>
              </a:rPr>
              <a:t>Discount loans: provide reserves to banks and earn the discount rate</a:t>
            </a:r>
            <a:endParaRPr lang="en-US" sz="2200" dirty="0"/>
          </a:p>
        </p:txBody>
      </p:sp>
      <p:graphicFrame>
        <p:nvGraphicFramePr>
          <p:cNvPr id="6" name="Group 4"/>
          <p:cNvGraphicFramePr>
            <a:graphicFrameLocks noGrp="1"/>
          </p:cNvGraphicFramePr>
          <p:nvPr/>
        </p:nvGraphicFramePr>
        <p:xfrm>
          <a:off x="2362200" y="1295400"/>
          <a:ext cx="4724400" cy="1798638"/>
        </p:xfrm>
        <a:graphic>
          <a:graphicData uri="http://schemas.openxmlformats.org/drawingml/2006/table">
            <a:tbl>
              <a:tblPr/>
              <a:tblGrid>
                <a:gridCol w="23622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431800">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Federal Reserve System</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5125">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T="45728" marB="45728"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T="45728" marB="45728"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275">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T="45728" marB="45728"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Currency in circulation</a:t>
                      </a:r>
                    </a:p>
                  </a:txBody>
                  <a:tcPr marT="45728" marB="45728"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438">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Loans to Financial Institutions</a:t>
                      </a:r>
                    </a:p>
                  </a:txBody>
                  <a:tcPr marT="45728" marB="45728"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Reserves</a:t>
                      </a:r>
                    </a:p>
                  </a:txBody>
                  <a:tcPr marT="45728" marB="45728"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3329330"/>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of the Monetary Base</a:t>
            </a:r>
          </a:p>
        </p:txBody>
      </p:sp>
      <p:graphicFrame>
        <p:nvGraphicFramePr>
          <p:cNvPr id="4" name="Object 3" descr="High-powered money, M_B, is equal to, C plus R,&#10;Where C is equal to, currency in circulation and &#10;R is equal to total reserves in the banking system."/>
          <p:cNvGraphicFramePr>
            <a:graphicFrameLocks noChangeAspect="1"/>
          </p:cNvGraphicFramePr>
          <p:nvPr>
            <p:extLst>
              <p:ext uri="{D42A27DB-BD31-4B8C-83A1-F6EECF244321}">
                <p14:modId xmlns:p14="http://schemas.microsoft.com/office/powerpoint/2010/main" val="1703104025"/>
              </p:ext>
            </p:extLst>
          </p:nvPr>
        </p:nvGraphicFramePr>
        <p:xfrm>
          <a:off x="1371600" y="2133600"/>
          <a:ext cx="6400800" cy="2312988"/>
        </p:xfrm>
        <a:graphic>
          <a:graphicData uri="http://schemas.openxmlformats.org/presentationml/2006/ole">
            <mc:AlternateContent xmlns:mc="http://schemas.openxmlformats.org/markup-compatibility/2006">
              <mc:Choice xmlns:v="urn:schemas-microsoft-com:vml" Requires="v">
                <p:oleObj spid="_x0000_s1231" name="Equation" r:id="rId3" imgW="2489200" imgH="889000" progId="Equation.DSMT4">
                  <p:embed/>
                </p:oleObj>
              </mc:Choice>
              <mc:Fallback>
                <p:oleObj name="Equation" r:id="rId3" imgW="2489200" imgH="889000" progId="Equation.DSMT4">
                  <p:embed/>
                  <p:pic>
                    <p:nvPicPr>
                      <p:cNvPr id="0" name="Picture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133600"/>
                        <a:ext cx="6400800" cy="2312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3329330"/>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Market Purchase from a Bank</a:t>
            </a:r>
          </a:p>
        </p:txBody>
      </p:sp>
      <p:sp>
        <p:nvSpPr>
          <p:cNvPr id="3" name="Content Placeholder 2"/>
          <p:cNvSpPr>
            <a:spLocks noGrp="1"/>
          </p:cNvSpPr>
          <p:nvPr>
            <p:ph idx="1"/>
          </p:nvPr>
        </p:nvSpPr>
        <p:spPr>
          <a:xfrm>
            <a:off x="457200" y="3947886"/>
            <a:ext cx="8229600" cy="2178277"/>
          </a:xfrm>
        </p:spPr>
        <p:txBody>
          <a:bodyPr/>
          <a:lstStyle/>
          <a:p>
            <a:r>
              <a:rPr lang="en-US" dirty="0" smtClean="0">
                <a:ea typeface="ヒラギノ角ゴ Pro W3" charset="-128"/>
              </a:rPr>
              <a:t>Net result is that reserves have increased by $100</a:t>
            </a:r>
          </a:p>
          <a:p>
            <a:r>
              <a:rPr lang="en-US" dirty="0" smtClean="0">
                <a:ea typeface="ヒラギノ角ゴ Pro W3" charset="-128"/>
              </a:rPr>
              <a:t>No change in currency</a:t>
            </a:r>
          </a:p>
          <a:p>
            <a:r>
              <a:rPr lang="en-US" dirty="0" smtClean="0">
                <a:ea typeface="ヒラギノ角ゴ Pro W3" charset="-128"/>
              </a:rPr>
              <a:t>Monetary base has risen by $100</a:t>
            </a:r>
            <a:endParaRPr lang="en-US" dirty="0"/>
          </a:p>
        </p:txBody>
      </p:sp>
      <p:graphicFrame>
        <p:nvGraphicFramePr>
          <p:cNvPr id="8" name="Group 47"/>
          <p:cNvGraphicFramePr>
            <a:graphicFrameLocks noGrp="1"/>
          </p:cNvGraphicFramePr>
          <p:nvPr/>
        </p:nvGraphicFramePr>
        <p:xfrm>
          <a:off x="609600" y="1676400"/>
          <a:ext cx="7948613" cy="1600201"/>
        </p:xfrm>
        <a:graphic>
          <a:graphicData uri="http://schemas.openxmlformats.org/drawingml/2006/table">
            <a:tbl>
              <a:tblPr/>
              <a:tblGrid>
                <a:gridCol w="1154113">
                  <a:extLst>
                    <a:ext uri="{9D8B030D-6E8A-4147-A177-3AD203B41FA5}">
                      <a16:colId xmlns:a16="http://schemas.microsoft.com/office/drawing/2014/main" val="20000"/>
                    </a:ext>
                  </a:extLst>
                </a:gridCol>
                <a:gridCol w="1131887">
                  <a:extLst>
                    <a:ext uri="{9D8B030D-6E8A-4147-A177-3AD203B41FA5}">
                      <a16:colId xmlns:a16="http://schemas.microsoft.com/office/drawing/2014/main" val="20001"/>
                    </a:ext>
                  </a:extLst>
                </a:gridCol>
                <a:gridCol w="868363">
                  <a:extLst>
                    <a:ext uri="{9D8B030D-6E8A-4147-A177-3AD203B41FA5}">
                      <a16:colId xmlns:a16="http://schemas.microsoft.com/office/drawing/2014/main" val="20002"/>
                    </a:ext>
                  </a:extLst>
                </a:gridCol>
                <a:gridCol w="427037">
                  <a:extLst>
                    <a:ext uri="{9D8B030D-6E8A-4147-A177-3AD203B41FA5}">
                      <a16:colId xmlns:a16="http://schemas.microsoft.com/office/drawing/2014/main" val="20003"/>
                    </a:ext>
                  </a:extLst>
                </a:gridCol>
                <a:gridCol w="2286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gridCol w="1071563">
                  <a:extLst>
                    <a:ext uri="{9D8B030D-6E8A-4147-A177-3AD203B41FA5}">
                      <a16:colId xmlns:a16="http://schemas.microsoft.com/office/drawing/2014/main" val="20006"/>
                    </a:ext>
                  </a:extLst>
                </a:gridCol>
                <a:gridCol w="985837">
                  <a:extLst>
                    <a:ext uri="{9D8B030D-6E8A-4147-A177-3AD203B41FA5}">
                      <a16:colId xmlns:a16="http://schemas.microsoft.com/office/drawing/2014/main" val="20007"/>
                    </a:ext>
                  </a:extLst>
                </a:gridCol>
                <a:gridCol w="1014413">
                  <a:extLst>
                    <a:ext uri="{9D8B030D-6E8A-4147-A177-3AD203B41FA5}">
                      <a16:colId xmlns:a16="http://schemas.microsoft.com/office/drawing/2014/main" val="20008"/>
                    </a:ext>
                  </a:extLst>
                </a:gridCol>
              </a:tblGrid>
              <a:tr h="373063">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charset="0"/>
                          <a:ea typeface="ヒラギノ角ゴ Pro W3" charset="0"/>
                          <a:cs typeface="ヒラギノ角ゴ Pro W3" charset="0"/>
                        </a:rPr>
                        <a:t>Banking System</a:t>
                      </a:r>
                    </a:p>
                  </a:txBody>
                  <a:tcP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charset="0"/>
                          <a:ea typeface="ヒラギノ角ゴ Pro W3" charset="0"/>
                          <a:cs typeface="ヒラギノ角ゴ Pro W3" charset="0"/>
                        </a:rPr>
                        <a:t>Federal Reserve System</a:t>
                      </a: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8938">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38100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horzOverflow="overflow">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Reserves</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rPr>
                        <a:t>+$100m</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3329330"/>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Market Purchase from the Nonbank </a:t>
            </a:r>
            <a:r>
              <a:rPr lang="en-US" dirty="0" smtClean="0"/>
              <a:t>Public </a:t>
            </a:r>
            <a:r>
              <a:rPr lang="en-US" sz="2000" b="0" dirty="0" smtClean="0"/>
              <a:t>(1 of 2)</a:t>
            </a:r>
            <a:endParaRPr lang="en-US" b="0" dirty="0"/>
          </a:p>
        </p:txBody>
      </p:sp>
      <p:sp>
        <p:nvSpPr>
          <p:cNvPr id="3" name="Content Placeholder 2"/>
          <p:cNvSpPr>
            <a:spLocks noGrp="1"/>
          </p:cNvSpPr>
          <p:nvPr>
            <p:ph idx="1"/>
          </p:nvPr>
        </p:nvSpPr>
        <p:spPr>
          <a:xfrm>
            <a:off x="457200" y="3947886"/>
            <a:ext cx="8229600" cy="2178277"/>
          </a:xfrm>
        </p:spPr>
        <p:txBody>
          <a:bodyPr/>
          <a:lstStyle/>
          <a:p>
            <a:r>
              <a:rPr lang="en-US" dirty="0">
                <a:ea typeface="ヒラギノ角ゴ Pro W3" charset="-128"/>
              </a:rPr>
              <a:t>Person selling bonds to the Fed deposits the </a:t>
            </a:r>
            <a:r>
              <a:rPr lang="en-US" dirty="0" smtClean="0">
                <a:ea typeface="ヒラギノ角ゴ Pro W3" charset="-128"/>
              </a:rPr>
              <a:t>Fed’</a:t>
            </a:r>
            <a:r>
              <a:rPr lang="en-US" altLang="ja-JP" dirty="0" smtClean="0">
                <a:ea typeface="ヒラギノ角ゴ Pro W3" charset="-128"/>
              </a:rPr>
              <a:t>s </a:t>
            </a:r>
            <a:r>
              <a:rPr lang="en-US" altLang="ja-JP" dirty="0">
                <a:ea typeface="ヒラギノ角ゴ Pro W3" charset="-128"/>
              </a:rPr>
              <a:t>check in the bank</a:t>
            </a:r>
          </a:p>
          <a:p>
            <a:r>
              <a:rPr lang="en-US" dirty="0">
                <a:ea typeface="ヒラギノ角ゴ Pro W3" charset="-128"/>
              </a:rPr>
              <a:t>Identical result as the purchase from a bank</a:t>
            </a:r>
            <a:endParaRPr lang="en-US" dirty="0"/>
          </a:p>
        </p:txBody>
      </p:sp>
      <p:graphicFrame>
        <p:nvGraphicFramePr>
          <p:cNvPr id="8" name="Group 4"/>
          <p:cNvGraphicFramePr>
            <a:graphicFrameLocks noGrp="1"/>
          </p:cNvGraphicFramePr>
          <p:nvPr/>
        </p:nvGraphicFramePr>
        <p:xfrm>
          <a:off x="609600" y="1447800"/>
          <a:ext cx="8077202" cy="1798639"/>
        </p:xfrm>
        <a:graphic>
          <a:graphicData uri="http://schemas.openxmlformats.org/drawingml/2006/table">
            <a:tbl>
              <a:tblPr/>
              <a:tblGrid>
                <a:gridCol w="914365">
                  <a:extLst>
                    <a:ext uri="{9D8B030D-6E8A-4147-A177-3AD203B41FA5}">
                      <a16:colId xmlns:a16="http://schemas.microsoft.com/office/drawing/2014/main" val="20000"/>
                    </a:ext>
                  </a:extLst>
                </a:gridCol>
                <a:gridCol w="914365">
                  <a:extLst>
                    <a:ext uri="{9D8B030D-6E8A-4147-A177-3AD203B41FA5}">
                      <a16:colId xmlns:a16="http://schemas.microsoft.com/office/drawing/2014/main" val="20001"/>
                    </a:ext>
                  </a:extLst>
                </a:gridCol>
                <a:gridCol w="1142956">
                  <a:extLst>
                    <a:ext uri="{9D8B030D-6E8A-4147-A177-3AD203B41FA5}">
                      <a16:colId xmlns:a16="http://schemas.microsoft.com/office/drawing/2014/main" val="20002"/>
                    </a:ext>
                  </a:extLst>
                </a:gridCol>
                <a:gridCol w="876266">
                  <a:extLst>
                    <a:ext uri="{9D8B030D-6E8A-4147-A177-3AD203B41FA5}">
                      <a16:colId xmlns:a16="http://schemas.microsoft.com/office/drawing/2014/main" val="20003"/>
                    </a:ext>
                  </a:extLst>
                </a:gridCol>
                <a:gridCol w="208266">
                  <a:extLst>
                    <a:ext uri="{9D8B030D-6E8A-4147-A177-3AD203B41FA5}">
                      <a16:colId xmlns:a16="http://schemas.microsoft.com/office/drawing/2014/main" val="20004"/>
                    </a:ext>
                  </a:extLst>
                </a:gridCol>
                <a:gridCol w="1049297">
                  <a:extLst>
                    <a:ext uri="{9D8B030D-6E8A-4147-A177-3AD203B41FA5}">
                      <a16:colId xmlns:a16="http://schemas.microsoft.com/office/drawing/2014/main" val="20005"/>
                    </a:ext>
                  </a:extLst>
                </a:gridCol>
                <a:gridCol w="990562">
                  <a:extLst>
                    <a:ext uri="{9D8B030D-6E8A-4147-A177-3AD203B41FA5}">
                      <a16:colId xmlns:a16="http://schemas.microsoft.com/office/drawing/2014/main" val="20006"/>
                    </a:ext>
                  </a:extLst>
                </a:gridCol>
                <a:gridCol w="1082634">
                  <a:extLst>
                    <a:ext uri="{9D8B030D-6E8A-4147-A177-3AD203B41FA5}">
                      <a16:colId xmlns:a16="http://schemas.microsoft.com/office/drawing/2014/main" val="20007"/>
                    </a:ext>
                  </a:extLst>
                </a:gridCol>
                <a:gridCol w="898491">
                  <a:extLst>
                    <a:ext uri="{9D8B030D-6E8A-4147-A177-3AD203B41FA5}">
                      <a16:colId xmlns:a16="http://schemas.microsoft.com/office/drawing/2014/main" val="20008"/>
                    </a:ext>
                  </a:extLst>
                </a:gridCol>
              </a:tblGrid>
              <a:tr h="373063">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Banking System</a:t>
                      </a:r>
                    </a:p>
                  </a:txBody>
                  <a:tcPr marL="91433" marR="91433" marT="45728" marB="45728"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4">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rPr>
                        <a:t>Federal Reserve System</a:t>
                      </a: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8938">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L="91433" marR="9143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L="91433" marR="91433" marT="45728" marB="45728"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Assets</a:t>
                      </a:r>
                    </a:p>
                  </a:txBody>
                  <a:tcPr marL="91433" marR="91433" marT="45728" marB="45728"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Liabilities</a:t>
                      </a:r>
                    </a:p>
                  </a:txBody>
                  <a:tcPr marL="91433" marR="9143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579438">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L="91433" marR="91433"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3" marR="91433"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Checkable deposits</a:t>
                      </a:r>
                    </a:p>
                  </a:txBody>
                  <a:tcPr marL="91433" marR="91433"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3" marR="91433" marT="45728" marB="45728" horzOverflow="overflow">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Securities</a:t>
                      </a:r>
                    </a:p>
                  </a:txBody>
                  <a:tcPr marL="91433" marR="91433" marT="45728" marB="45728" horzOverflow="overflow">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3" marR="91433"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Reserves</a:t>
                      </a:r>
                    </a:p>
                  </a:txBody>
                  <a:tcPr marL="91433" marR="91433" marT="45728" marB="45728"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rPr>
                        <a:t>+$100m</a:t>
                      </a:r>
                    </a:p>
                  </a:txBody>
                  <a:tcPr marL="91433" marR="91433" marT="45728" marB="45728"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ヒラギノ角ゴ Pro W3" charset="0"/>
                        <a:cs typeface="ヒラギノ角ゴ Pro W3" charset="0"/>
                      </a:endParaRPr>
                    </a:p>
                  </a:txBody>
                  <a:tcPr marL="91433" marR="91433" marT="45728" marB="45728"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32520273"/>
      </p:ext>
    </p:extLst>
  </p:cSld>
  <p:clrMapOvr>
    <a:masterClrMapping/>
  </p:clrMapOvr>
  <p:transition spd="slow">
    <p:wipe dir="r"/>
  </p:transition>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8067</TotalTime>
  <Words>1706</Words>
  <Application>Microsoft Office PowerPoint</Application>
  <PresentationFormat>如螢幕大小 (4:3)</PresentationFormat>
  <Paragraphs>328</Paragraphs>
  <Slides>34</Slides>
  <Notes>1</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1</vt:i4>
      </vt:variant>
      <vt:variant>
        <vt:lpstr>投影片標題</vt:lpstr>
      </vt:variant>
      <vt:variant>
        <vt:i4>34</vt:i4>
      </vt:variant>
    </vt:vector>
  </HeadingPairs>
  <TitlesOfParts>
    <vt:vector size="44" baseType="lpstr">
      <vt:lpstr>Malgun Gothic Semilight</vt:lpstr>
      <vt:lpstr>ＭＳ Ｐゴシック</vt:lpstr>
      <vt:lpstr>ヒラギノ角ゴ Pro W3</vt:lpstr>
      <vt:lpstr>微軟正黑體</vt:lpstr>
      <vt:lpstr>Arial</vt:lpstr>
      <vt:lpstr>Times New Roman</vt:lpstr>
      <vt:lpstr>Verdana</vt:lpstr>
      <vt:lpstr>Wingdings</vt:lpstr>
      <vt:lpstr>508 Lecture</vt:lpstr>
      <vt:lpstr>Equation</vt:lpstr>
      <vt:lpstr>The Economics of Money, Banking, and Financial Markets</vt:lpstr>
      <vt:lpstr>Preview</vt:lpstr>
      <vt:lpstr>Learning Objectives (1 of 2)</vt:lpstr>
      <vt:lpstr>Learning Objectives (2 of 2)</vt:lpstr>
      <vt:lpstr>Three Players in the Money Supply Process</vt:lpstr>
      <vt:lpstr>The Fed’s Balance Sheet</vt:lpstr>
      <vt:lpstr>Control of the Monetary Base</vt:lpstr>
      <vt:lpstr>Open Market Purchase from a Bank</vt:lpstr>
      <vt:lpstr>Open Market Purchase from the Nonbank Public (1 of 2)</vt:lpstr>
      <vt:lpstr>Open Market Purchase from the Nonbank Public (2 of 2)</vt:lpstr>
      <vt:lpstr>Open Market Purchase: Summary</vt:lpstr>
      <vt:lpstr>Open Market Sale</vt:lpstr>
      <vt:lpstr>Shifts from Deposits into Currency</vt:lpstr>
      <vt:lpstr>Loans to Financial Institutions</vt:lpstr>
      <vt:lpstr>Other Factors That Affect the Monetary Base</vt:lpstr>
      <vt:lpstr>Overview of the Fed’s Ability to Control the Monetary Base</vt:lpstr>
      <vt:lpstr>Multiple Deposit Creation: A Simple Model (1 of 2)</vt:lpstr>
      <vt:lpstr>Multiple Deposit Creation: A Simple Model (2 of 2)</vt:lpstr>
      <vt:lpstr>Table 1 Creation of Deposits (Assuming 10% Reserve Requirement and a $100 Increase in Reserves)</vt:lpstr>
      <vt:lpstr>Deriving the Formula for Multiple Deposit Creation</vt:lpstr>
      <vt:lpstr>Critique of the Simple Model</vt:lpstr>
      <vt:lpstr>Factors That Determine the Money Supply (1 of 2)</vt:lpstr>
      <vt:lpstr>Factors That Determine the Money Supply (2 of 2)</vt:lpstr>
      <vt:lpstr>Overview of the Money Supply Process</vt:lpstr>
      <vt:lpstr>The Money Multiplier</vt:lpstr>
      <vt:lpstr>Deriving the Money Multiplier (1 of 4)</vt:lpstr>
      <vt:lpstr>Deriving the Money Multiplier (2 of 4)</vt:lpstr>
      <vt:lpstr>Deriving the Money Multiplier (3 of 4)</vt:lpstr>
      <vt:lpstr>Deriving the Money Multiplier (4 of 4)</vt:lpstr>
      <vt:lpstr>Intuition Behind the Money Multiplier</vt:lpstr>
      <vt:lpstr>Quantitative Easing and the Money Supply, 2007–2017</vt:lpstr>
      <vt:lpstr>Quantitative Easing and the Money Supply, 2007–2014</vt:lpstr>
      <vt:lpstr>Figure 1 M1 and the Monetary Base, 2007–2017</vt:lpstr>
      <vt:lpstr>Figure 2 Excess Reserves Ratio and Currency Ratio, 2007–2017</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user</cp:lastModifiedBy>
  <cp:revision>536</cp:revision>
  <dcterms:created xsi:type="dcterms:W3CDTF">2014-07-14T20:04:21Z</dcterms:created>
  <dcterms:modified xsi:type="dcterms:W3CDTF">2020-03-12T15:23:37Z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