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9" r:id="rId2"/>
    <p:sldId id="260" r:id="rId3"/>
    <p:sldId id="261" r:id="rId4"/>
    <p:sldId id="262" r:id="rId5"/>
    <p:sldId id="263" r:id="rId6"/>
    <p:sldId id="264" r:id="rId7"/>
    <p:sldId id="272" r:id="rId8"/>
    <p:sldId id="266" r:id="rId9"/>
    <p:sldId id="275" r:id="rId10"/>
    <p:sldId id="267" r:id="rId11"/>
    <p:sldId id="276" r:id="rId12"/>
    <p:sldId id="297" r:id="rId13"/>
    <p:sldId id="277" r:id="rId14"/>
    <p:sldId id="300" r:id="rId15"/>
    <p:sldId id="278" r:id="rId16"/>
    <p:sldId id="280" r:id="rId17"/>
    <p:sldId id="282" r:id="rId18"/>
    <p:sldId id="281" r:id="rId19"/>
    <p:sldId id="283" r:id="rId20"/>
    <p:sldId id="285" r:id="rId21"/>
    <p:sldId id="286" r:id="rId22"/>
    <p:sldId id="287" r:id="rId23"/>
    <p:sldId id="289" r:id="rId24"/>
    <p:sldId id="290" r:id="rId25"/>
    <p:sldId id="291" r:id="rId26"/>
    <p:sldId id="292" r:id="rId27"/>
    <p:sldId id="293" r:id="rId28"/>
    <p:sldId id="294" r:id="rId29"/>
    <p:sldId id="29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5320" autoAdjust="0"/>
  </p:normalViewPr>
  <p:slideViewPr>
    <p:cSldViewPr>
      <p:cViewPr varScale="1">
        <p:scale>
          <a:sx n="83" d="100"/>
          <a:sy n="83" d="100"/>
        </p:scale>
        <p:origin x="1555" y="77"/>
      </p:cViewPr>
      <p:guideLst>
        <p:guide orient="horz" pos="2160"/>
        <p:guide pos="2880"/>
      </p:guideLst>
    </p:cSldViewPr>
  </p:slideViewPr>
  <p:outlineViewPr>
    <p:cViewPr>
      <p:scale>
        <a:sx n="33" d="100"/>
        <a:sy n="33" d="100"/>
      </p:scale>
      <p:origin x="0" y="-5755"/>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3/17/2021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3/17/2021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t>
            </a:r>
            <a:r>
              <a:rPr lang="en-IN" smtClean="0"/>
              <a:t>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442406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3/17/2021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3/17/2021</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3/17/2021</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3/17/2021</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3/17/2021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3/17/2021</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3/17/2021</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3/17/2021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3/17/2021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3/17/2021</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3/17/2021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3/17/2021</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3/17/2021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3/17/2021</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3/17/2021</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3/17/2021</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Edition, Global Edition</a:t>
            </a:r>
          </a:p>
        </p:txBody>
      </p:sp>
      <p:sp>
        <p:nvSpPr>
          <p:cNvPr id="4" name="Text Placeholder 3"/>
          <p:cNvSpPr>
            <a:spLocks noGrp="1"/>
          </p:cNvSpPr>
          <p:nvPr>
            <p:ph type="body" sz="quarter" idx="14"/>
          </p:nvPr>
        </p:nvSpPr>
        <p:spPr>
          <a:xfrm>
            <a:off x="5029200" y="1905000"/>
            <a:ext cx="3657600" cy="1142999"/>
          </a:xfrm>
        </p:spPr>
        <p:txBody>
          <a:bodyPr/>
          <a:lstStyle/>
          <a:p>
            <a:r>
              <a:rPr lang="en-US" altLang="en-US" dirty="0"/>
              <a:t>Chapter </a:t>
            </a:r>
            <a:r>
              <a:rPr lang="en-US" altLang="en-US" dirty="0" smtClean="0"/>
              <a:t>16</a:t>
            </a:r>
            <a:endParaRPr lang="en-US" dirty="0"/>
          </a:p>
        </p:txBody>
      </p:sp>
      <p:sp>
        <p:nvSpPr>
          <p:cNvPr id="5" name="Text Placeholder 4"/>
          <p:cNvSpPr>
            <a:spLocks noGrp="1"/>
          </p:cNvSpPr>
          <p:nvPr>
            <p:ph type="body" sz="quarter" idx="15"/>
          </p:nvPr>
        </p:nvSpPr>
        <p:spPr/>
        <p:txBody>
          <a:bodyPr/>
          <a:lstStyle/>
          <a:p>
            <a:r>
              <a:rPr lang="en-US" altLang="en-US" dirty="0"/>
              <a:t>Tools of Monetary Policy</a:t>
            </a:r>
            <a:endParaRPr lang="en-US" dirty="0"/>
          </a:p>
        </p:txBody>
      </p:sp>
      <p:sp>
        <p:nvSpPr>
          <p:cNvPr id="6" name="Text Placeholder 5"/>
          <p:cNvSpPr>
            <a:spLocks noGrp="1"/>
          </p:cNvSpPr>
          <p:nvPr>
            <p:ph type="body" sz="quarter" idx="16"/>
          </p:nvPr>
        </p:nvSpPr>
        <p:spPr/>
        <p:txBody>
          <a:bodyPr/>
          <a:lstStyle/>
          <a:p>
            <a:r>
              <a:rPr lang="en-US" altLang="en-US" dirty="0"/>
              <a:t>Copyright © 2019 Pearson Education, Ltd.</a:t>
            </a: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Changes in the </a:t>
            </a:r>
            <a:r>
              <a:rPr lang="en-US" dirty="0" smtClean="0"/>
              <a:t>Discount Rate </a:t>
            </a:r>
            <a:r>
              <a:rPr lang="en-US" dirty="0"/>
              <a:t>Affect the Federal Funds </a:t>
            </a:r>
            <a:r>
              <a:rPr lang="en-US" dirty="0" smtClean="0"/>
              <a:t>Rate</a:t>
            </a:r>
            <a:r>
              <a:rPr lang="en-US" sz="2000" b="0" dirty="0" smtClean="0"/>
              <a:t> </a:t>
            </a:r>
            <a:endParaRPr lang="en-US" sz="2000" b="0" dirty="0"/>
          </a:p>
        </p:txBody>
      </p:sp>
      <p:sp>
        <p:nvSpPr>
          <p:cNvPr id="3" name="Content Placeholder 2"/>
          <p:cNvSpPr>
            <a:spLocks noGrp="1"/>
          </p:cNvSpPr>
          <p:nvPr>
            <p:ph idx="1"/>
          </p:nvPr>
        </p:nvSpPr>
        <p:spPr/>
        <p:txBody>
          <a:bodyPr/>
          <a:lstStyle/>
          <a:p>
            <a:r>
              <a:rPr lang="en-US" dirty="0">
                <a:ea typeface="ヒラギノ角ゴ Pro W3" charset="-128"/>
              </a:rPr>
              <a:t>If the intersection of supply and demand occurs on the vertical section of the supply curve, a change in the discount rate will have no effect on the federal funds rate.</a:t>
            </a:r>
            <a:endParaRPr lang="en-US" dirty="0" smtClean="0">
              <a:ea typeface="ヒラギノ角ゴ Pro W3" charset="-128"/>
            </a:endParaRPr>
          </a:p>
          <a:p>
            <a:r>
              <a:rPr lang="en-US" dirty="0" smtClean="0">
                <a:ea typeface="ヒラギノ角ゴ Pro W3" charset="-128"/>
              </a:rPr>
              <a:t>If </a:t>
            </a:r>
            <a:r>
              <a:rPr lang="en-US" dirty="0">
                <a:ea typeface="ヒラギノ角ゴ Pro W3" charset="-128"/>
              </a:rPr>
              <a:t>the intersection of supply and demand occurs on the horizontal section of the supply </a:t>
            </a:r>
            <a:r>
              <a:rPr lang="en-US" dirty="0" smtClean="0">
                <a:ea typeface="ヒラギノ角ゴ Pro W3" charset="-128"/>
              </a:rPr>
              <a:t>curve where </a:t>
            </a:r>
            <a:r>
              <a:rPr lang="en-US" altLang="en-US" i="1" dirty="0" err="1">
                <a:ea typeface="ヒラギノ角ゴ Pro W3" charset="-128"/>
              </a:rPr>
              <a:t>i</a:t>
            </a:r>
            <a:r>
              <a:rPr lang="en-US" altLang="en-US" i="1" baseline="-25000" dirty="0" err="1">
                <a:ea typeface="ヒラギノ角ゴ Pro W3" charset="-128"/>
              </a:rPr>
              <a:t>ff</a:t>
            </a:r>
            <a:r>
              <a:rPr lang="en-US" altLang="zh-TW" i="1" dirty="0">
                <a:latin typeface="Times New Roman" panose="02020603050405020304" pitchFamily="18" charset="0"/>
                <a:cs typeface="Times New Roman" panose="02020603050405020304" pitchFamily="18" charset="0"/>
              </a:rPr>
              <a:t> </a:t>
            </a:r>
            <a:r>
              <a:rPr lang="en-US" altLang="zh-TW" i="1" dirty="0" smtClean="0">
                <a:latin typeface="Times New Roman" panose="02020603050405020304" pitchFamily="18" charset="0"/>
                <a:cs typeface="Times New Roman" panose="02020603050405020304" pitchFamily="18" charset="0"/>
              </a:rPr>
              <a:t>= </a:t>
            </a:r>
            <a:r>
              <a:rPr lang="en-US" altLang="en-US" i="1" dirty="0">
                <a:ea typeface="ヒラギノ角ゴ Pro W3" charset="-128"/>
              </a:rPr>
              <a:t>i</a:t>
            </a:r>
            <a:r>
              <a:rPr lang="en-US" altLang="en-US" i="1" baseline="-25000" dirty="0">
                <a:ea typeface="ヒラギノ角ゴ Pro W3" charset="-128"/>
              </a:rPr>
              <a:t>d</a:t>
            </a:r>
            <a:r>
              <a:rPr lang="en-US" altLang="zh-TW" i="1" dirty="0">
                <a:latin typeface="Times New Roman" panose="02020603050405020304" pitchFamily="18" charset="0"/>
                <a:cs typeface="Times New Roman" panose="02020603050405020304" pitchFamily="18" charset="0"/>
              </a:rPr>
              <a:t> </a:t>
            </a:r>
            <a:r>
              <a:rPr lang="en-US" dirty="0" smtClean="0">
                <a:ea typeface="ヒラギノ角ゴ Pro W3" charset="-128"/>
              </a:rPr>
              <a:t>, </a:t>
            </a:r>
            <a:r>
              <a:rPr lang="en-US" dirty="0">
                <a:ea typeface="ヒラギノ角ゴ Pro W3" charset="-128"/>
              </a:rPr>
              <a:t>a </a:t>
            </a:r>
            <a:r>
              <a:rPr lang="en-US" dirty="0" smtClean="0">
                <a:ea typeface="ヒラギノ角ゴ Pro W3" charset="-128"/>
              </a:rPr>
              <a:t>fall </a:t>
            </a:r>
            <a:r>
              <a:rPr lang="en-US" dirty="0">
                <a:ea typeface="ヒラギノ角ゴ Pro W3" charset="-128"/>
              </a:rPr>
              <a:t>in the discount rate shifts that portion of the supply </a:t>
            </a:r>
            <a:r>
              <a:rPr lang="en-US" dirty="0" smtClean="0">
                <a:ea typeface="ヒラギノ角ゴ Pro W3" charset="-128"/>
              </a:rPr>
              <a:t>curve downward. Hence, the federal </a:t>
            </a:r>
            <a:r>
              <a:rPr lang="en-US" dirty="0">
                <a:ea typeface="ヒラギノ角ゴ Pro W3" charset="-128"/>
              </a:rPr>
              <a:t>funds rate </a:t>
            </a:r>
            <a:r>
              <a:rPr lang="en-US" dirty="0" smtClean="0">
                <a:ea typeface="ヒラギノ角ゴ Pro W3" charset="-128"/>
              </a:rPr>
              <a:t>falls and borrowed reserves increase.</a:t>
            </a:r>
            <a:endParaRPr lang="en-US" dirty="0" smtClean="0">
              <a:ea typeface="ヒラギノ角ゴ Pro W3" charset="-128"/>
            </a:endParaRPr>
          </a:p>
        </p:txBody>
      </p:sp>
    </p:spTree>
    <p:extLst>
      <p:ext uri="{BB962C8B-B14F-4D97-AF65-F5344CB8AC3E}">
        <p14:creationId xmlns:p14="http://schemas.microsoft.com/office/powerpoint/2010/main" val="1225268464"/>
      </p:ext>
    </p:extLst>
  </p:cSld>
  <p:clrMapOvr>
    <a:masterClrMapping/>
  </p:clrMapOvr>
  <p:transition spd="slow">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 Response to a Change in the Discount Rate</a:t>
            </a:r>
          </a:p>
        </p:txBody>
      </p:sp>
      <p:pic>
        <p:nvPicPr>
          <p:cNvPr id="2050" name="Picture 2" descr="&quot;The vertical axis of each graph is labeled &quot;&quot;Federal Funds Rate&quot;&quot; and the horizontal axis is labeled &quot;&quot;Quantity of Reserves, R.&quot;&quot; The first graph is for no discount lending (BR equals 0). The line for supply R s1 is a vertical line from a point labeled as N B R1 on the horizontal axis. The line turns to right and becomes parallel to the horizontal axis at federal fund rate equals i d. A horizontal line below the line for R s1 at federal funds rate equals i 2 d shows the new supply line R s2. The line for demand R D sub 1 slopes downward from the upper left corner and intersects the vertical part of the supply line R s1 at point 1 (federal funds rate equals i 1 ). The line becomes parallel to the horizontal axis at federal funds rate equals i o r. A dotted line is drawn from federal funds rate equals i 1  to point 1. A down arrow points from the horizontal part of R s1 to line for R s2. The two steps shown in the graph are:&#10;Step 1. Lowering the discount rate shifts the supply curve down . . .&#10;Step 2. but does not lower the federal funds rate.&#10;The second graph is for dome discount lending (BR is greater than 0). The line for supply R s1 is a vertical line from a point labeled as N B R1 on the horizontal axis. The line turns to right and becomes parallel to the horizontal axis at federal fund rate equals i d. A horizontal line below the line for R s1 at federal funds rate equals i 2 d shows the new supply line R s2. The line for demand R D sub 1 slopes downward from the upper left corner and intersects the horizontal part of the supply line R s1 at point 1 (federal funds rate equals i 1  equals i 1 d) and the line for R s2 at point 2 (federal funds rate equals i 2  equals i 2 d). The line becomes parallel to the horizontal axis at federal funds rate equals i o r. A dotted line is drawn from federal funds rate equals i 1  to point 1 and a dotted line is drawn from i 2  to point 2. A down arrow points from the horizontal part of R s1 to line for R s2. The two steps shown in the graph are:&#10;Step 1. Lowering the discount rate shifts the supply curve down . . .&#10;Step 2. and lowers the federal funds rate.&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541" y="1685040"/>
            <a:ext cx="8264919" cy="395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950827"/>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Changes in </a:t>
            </a:r>
            <a:r>
              <a:rPr lang="en-US" dirty="0" smtClean="0"/>
              <a:t>the </a:t>
            </a:r>
            <a:r>
              <a:rPr lang="en-US" dirty="0" smtClean="0">
                <a:ea typeface="ヒラギノ角ゴ Pro W3" charset="-128"/>
              </a:rPr>
              <a:t>R</a:t>
            </a:r>
            <a:r>
              <a:rPr lang="en-US" altLang="zh-TW" dirty="0" smtClean="0">
                <a:ea typeface="ヒラギノ角ゴ Pro W3" charset="-128"/>
              </a:rPr>
              <a:t>eserve Requirement </a:t>
            </a:r>
            <a:r>
              <a:rPr lang="en-US" dirty="0" smtClean="0"/>
              <a:t>Affect the </a:t>
            </a:r>
            <a:r>
              <a:rPr lang="en-US" dirty="0"/>
              <a:t>Federal Funds </a:t>
            </a:r>
            <a:r>
              <a:rPr lang="en-US" dirty="0" smtClean="0"/>
              <a:t>Rate</a:t>
            </a:r>
            <a:r>
              <a:rPr lang="en-US" sz="2000" b="0" dirty="0" smtClean="0"/>
              <a:t> </a:t>
            </a:r>
            <a:endParaRPr lang="en-US" sz="2000" b="0" dirty="0"/>
          </a:p>
        </p:txBody>
      </p:sp>
      <p:sp>
        <p:nvSpPr>
          <p:cNvPr id="3" name="Content Placeholder 2"/>
          <p:cNvSpPr>
            <a:spLocks noGrp="1"/>
          </p:cNvSpPr>
          <p:nvPr>
            <p:ph idx="1"/>
          </p:nvPr>
        </p:nvSpPr>
        <p:spPr/>
        <p:txBody>
          <a:bodyPr/>
          <a:lstStyle/>
          <a:p>
            <a:r>
              <a:rPr lang="en-US" dirty="0" smtClean="0">
                <a:ea typeface="ヒラギノ角ゴ Pro W3" charset="-128"/>
              </a:rPr>
              <a:t>When </a:t>
            </a:r>
            <a:r>
              <a:rPr lang="en-US" dirty="0">
                <a:ea typeface="ヒラギノ角ゴ Pro W3" charset="-128"/>
              </a:rPr>
              <a:t>the Fed raises reserve requirement, the federal funds rate rises and when the Fed decreases reserve requirement, the federal funds rate falls</a:t>
            </a:r>
            <a:r>
              <a:rPr lang="en-US" dirty="0">
                <a:ea typeface="ヒラギノ角ゴ Pro W3" charset="-128"/>
                <a:sym typeface="MT Symbol" pitchFamily="82" charset="2"/>
              </a:rPr>
              <a:t>.</a:t>
            </a:r>
            <a:endParaRPr lang="en-US" dirty="0">
              <a:ea typeface="ヒラギノ角ゴ Pro W3" charset="-128"/>
            </a:endParaRPr>
          </a:p>
        </p:txBody>
      </p:sp>
    </p:spTree>
    <p:extLst>
      <p:ext uri="{BB962C8B-B14F-4D97-AF65-F5344CB8AC3E}">
        <p14:creationId xmlns:p14="http://schemas.microsoft.com/office/powerpoint/2010/main" val="2416652035"/>
      </p:ext>
    </p:extLst>
  </p:cSld>
  <p:clrMapOvr>
    <a:masterClrMapping/>
  </p:clrMapOvr>
  <p:transition spd="slow">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4 Response to a Change in Required Reserves</a:t>
            </a:r>
          </a:p>
        </p:txBody>
      </p:sp>
      <p:pic>
        <p:nvPicPr>
          <p:cNvPr id="3074" name="Picture 2" descr="&quot;The vertical axis is labeled &quot;&quot;Federal Funds Rate&quot;&quot; and the horizontal axis is labeled &quot;&quot;Quantity of Reserves, R.&quot;&quot; The line for supply R s 1 is a vertical line from a point labeled N B R on the horizontal axis. The line turns to the right and becomes parallel to the horizontal axis, at federal fund rate equals i d. The line for demand R d 1 slopes downward from the upper left corner and intersects the vertical part of the supply line R s1 at point 1 (federal funds rate equals i 1 ). The line becomes parallel to the horizontal axis at, federal funds rate equals i o r. A line sub parallel to the down-sloping part of the line for R d 1 on the right shows the new demand line R d 2. The line intersects the vertical part of the line for R s 1 at point 2 (federal funds rate equals i 2 f f) and joins the horizontal part of the line for R d 1. A dotted line is drawn from, federal funds rate equals i 1 f f, to point 1. A dotted line is drawn from federal funds rate equals i 2 f f, to point 2. An up arrow points from the line at i 1 f f to the line at i 2 f f. A right arrow points from line for R d 1 to R d 2. The two steps shown in the graph are: Step 1. Increasing the reserve requirement causes the demand curve to shift to the right . . .&#10;Step 2. and the federal funds rate rises.&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0911" y="1513461"/>
            <a:ext cx="6882179" cy="4734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616865"/>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Changes in </a:t>
            </a:r>
            <a:r>
              <a:rPr lang="en-US" dirty="0" smtClean="0"/>
              <a:t>Interest on Reserves Affect </a:t>
            </a:r>
            <a:r>
              <a:rPr lang="en-US" dirty="0" smtClean="0"/>
              <a:t>the </a:t>
            </a:r>
            <a:r>
              <a:rPr lang="en-US" dirty="0"/>
              <a:t>Federal Funds </a:t>
            </a:r>
            <a:r>
              <a:rPr lang="en-US" dirty="0" smtClean="0"/>
              <a:t>Rate</a:t>
            </a:r>
            <a:r>
              <a:rPr lang="en-US" sz="2000" b="0" dirty="0" smtClean="0"/>
              <a:t> </a:t>
            </a:r>
            <a:endParaRPr lang="en-US" sz="2000" b="0" dirty="0"/>
          </a:p>
        </p:txBody>
      </p:sp>
      <p:sp>
        <p:nvSpPr>
          <p:cNvPr id="3" name="Content Placeholder 2"/>
          <p:cNvSpPr>
            <a:spLocks noGrp="1"/>
          </p:cNvSpPr>
          <p:nvPr>
            <p:ph idx="1"/>
          </p:nvPr>
        </p:nvSpPr>
        <p:spPr/>
        <p:txBody>
          <a:bodyPr/>
          <a:lstStyle/>
          <a:p>
            <a:r>
              <a:rPr lang="en-US" dirty="0" smtClean="0">
                <a:ea typeface="ヒラギノ角ゴ Pro W3" charset="-128"/>
              </a:rPr>
              <a:t>If </a:t>
            </a:r>
            <a:r>
              <a:rPr lang="en-US" dirty="0">
                <a:ea typeface="ヒラギノ角ゴ Pro W3" charset="-128"/>
              </a:rPr>
              <a:t>the intersection occurs on the demand curve’s </a:t>
            </a:r>
            <a:r>
              <a:rPr lang="en-US" dirty="0" smtClean="0">
                <a:ea typeface="ヒラギノ角ゴ Pro W3" charset="-128"/>
              </a:rPr>
              <a:t>downward-sloping section, a rise in the interest rate on reserves does not cause changes in </a:t>
            </a:r>
            <a:r>
              <a:rPr lang="en-US" altLang="zh-TW" dirty="0">
                <a:ea typeface="ヒラギノ角ゴ Pro W3" charset="-128"/>
              </a:rPr>
              <a:t>the federal funds </a:t>
            </a:r>
            <a:r>
              <a:rPr lang="en-US" altLang="zh-TW" dirty="0" smtClean="0">
                <a:ea typeface="ヒラギノ角ゴ Pro W3" charset="-128"/>
              </a:rPr>
              <a:t>rate. </a:t>
            </a:r>
          </a:p>
          <a:p>
            <a:r>
              <a:rPr lang="en-US" dirty="0" smtClean="0">
                <a:ea typeface="ヒラギノ角ゴ Pro W3" charset="-128"/>
              </a:rPr>
              <a:t>If </a:t>
            </a:r>
            <a:r>
              <a:rPr lang="en-US" dirty="0">
                <a:ea typeface="ヒラギノ角ゴ Pro W3" charset="-128"/>
              </a:rPr>
              <a:t>the supply curve </a:t>
            </a:r>
            <a:r>
              <a:rPr lang="en-US" dirty="0" smtClean="0">
                <a:ea typeface="ヒラギノ角ゴ Pro W3" charset="-128"/>
              </a:rPr>
              <a:t>intersects the </a:t>
            </a:r>
            <a:r>
              <a:rPr lang="en-US" dirty="0">
                <a:ea typeface="ヒラギノ角ゴ Pro W3" charset="-128"/>
              </a:rPr>
              <a:t>demand curve on its flat </a:t>
            </a:r>
            <a:r>
              <a:rPr lang="en-US" dirty="0" smtClean="0">
                <a:ea typeface="ヒラギノ角ゴ Pro W3" charset="-128"/>
              </a:rPr>
              <a:t>section, a rise </a:t>
            </a:r>
            <a:r>
              <a:rPr lang="en-US" altLang="zh-TW" dirty="0">
                <a:ea typeface="ヒラギノ角ゴ Pro W3" charset="-128"/>
              </a:rPr>
              <a:t>in the interest rate on </a:t>
            </a:r>
            <a:r>
              <a:rPr lang="en-US" altLang="zh-TW" dirty="0" smtClean="0">
                <a:ea typeface="ヒラギノ角ゴ Pro W3" charset="-128"/>
              </a:rPr>
              <a:t>reserves raises </a:t>
            </a:r>
            <a:r>
              <a:rPr lang="en-US" altLang="zh-TW" dirty="0">
                <a:ea typeface="ヒラギノ角ゴ Pro W3" charset="-128"/>
              </a:rPr>
              <a:t>the federal funds rate. </a:t>
            </a:r>
            <a:endParaRPr lang="en-US" dirty="0">
              <a:ea typeface="ヒラギノ角ゴ Pro W3" charset="-128"/>
            </a:endParaRPr>
          </a:p>
        </p:txBody>
      </p:sp>
    </p:spTree>
    <p:extLst>
      <p:ext uri="{BB962C8B-B14F-4D97-AF65-F5344CB8AC3E}">
        <p14:creationId xmlns:p14="http://schemas.microsoft.com/office/powerpoint/2010/main" val="2420596566"/>
      </p:ext>
    </p:extLst>
  </p:cSld>
  <p:clrMapOvr>
    <a:masterClrMapping/>
  </p:clrMapOvr>
  <p:transition spd="slow">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5 Response to a Change in the Interest Rate on Reserves</a:t>
            </a:r>
          </a:p>
        </p:txBody>
      </p:sp>
      <p:pic>
        <p:nvPicPr>
          <p:cNvPr id="4098" name="Picture 2" descr="&quot;The vertical axis of each graph is labeled &quot;&quot;Federal Funds Rate&quot;&quot; and the horizontal axis is labeled &quot;&quot;Quantity of Reserves, R.&quot;&quot; The first graph is for initial i 1  greater than i 1 o r. The line for supply R s is a vertical line from a point labeled as N B R on the horizontal axis. The line turns to right and becomes parallel to the horizontal axis at federal fund rate equals i d. The line for demand R D sub 1 slopes downward from the upper left corner and intersects the vertical part of the supply line R s at point 1 (federal funds rate equals i 1 ). The line becomes parallel to the horizontal axis at federal funds rate equals i o r. A line sub parallel to the horizontal part of the line for R D sub 1 above it at federal funds rate equals i 2 or shows the new demand line R D sub 2. The two steps shown in the graph are:&#10;Step 1. A rise in the interest rate on reserves from i 1 or to i 2 or . . .&#10;Step 2. leaves the federal funds rate unchanged.&#10;The second graph is for initial i 1  equals i 1 o r. The line for supply R s is a vertical line from a point labeled as N B R on the horizontal axis. The line turns to right and becomes parallel to the horizontal axis at federal fund rate equals i d. The line for demand R D sub 1 slopes downward from the upper left corner and intersects the vertical part of the supply line R s at point 1 (federal funds rate equals i 1 ). The line becomes parallel to the horizontal axis at federal funds rate equals i o r. A line sub parallel to the horizontal part of the line for R D sub 1 above it at federal funds rate equals i 2  equals i 2 or shows the new demand line R D sub 2. The line intersects the vertical part of the line for R s at point 2. The two steps shown in the graph are:&#10;Step 1. A rise in the interest rate on reserves from i 1 or to i 2 or . . .&#10;Step 2. raises the federal funds rate to i 2  equals i 2 o r.&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216" y="1699140"/>
            <a:ext cx="8347568" cy="4015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508075"/>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Application: How the Federal </a:t>
            </a:r>
            <a:r>
              <a:rPr lang="en-US" sz="2600" dirty="0" smtClean="0"/>
              <a:t>Reserve’</a:t>
            </a:r>
            <a:r>
              <a:rPr lang="en-US" altLang="ja-JP" sz="2600" dirty="0" smtClean="0"/>
              <a:t>s </a:t>
            </a:r>
            <a:r>
              <a:rPr lang="en-US" altLang="ja-JP" sz="2600" dirty="0"/>
              <a:t>Operating Procedures Limit Fluctuations in the Federal Funds Rate</a:t>
            </a:r>
            <a:endParaRPr lang="en-US" sz="2600" dirty="0"/>
          </a:p>
        </p:txBody>
      </p:sp>
      <p:sp>
        <p:nvSpPr>
          <p:cNvPr id="3" name="Content Placeholder 2"/>
          <p:cNvSpPr>
            <a:spLocks noGrp="1"/>
          </p:cNvSpPr>
          <p:nvPr>
            <p:ph idx="1"/>
          </p:nvPr>
        </p:nvSpPr>
        <p:spPr/>
        <p:txBody>
          <a:bodyPr/>
          <a:lstStyle/>
          <a:p>
            <a:r>
              <a:rPr lang="en-US" dirty="0"/>
              <a:t>Supply and demand analysis of the market for reserves illustrates how an important advantage of the Fed</a:t>
            </a:r>
            <a:r>
              <a:rPr lang="ja-JP" altLang="en-US" dirty="0"/>
              <a:t>’</a:t>
            </a:r>
            <a:r>
              <a:rPr lang="en-US" altLang="ja-JP" dirty="0"/>
              <a:t>s current procedures for operating the discount window and paying interest on reserves is that they limit fluctuations in the federal funds rate.</a:t>
            </a:r>
            <a:endParaRPr lang="en-US" dirty="0"/>
          </a:p>
        </p:txBody>
      </p:sp>
    </p:spTree>
    <p:extLst>
      <p:ext uri="{BB962C8B-B14F-4D97-AF65-F5344CB8AC3E}">
        <p14:creationId xmlns:p14="http://schemas.microsoft.com/office/powerpoint/2010/main" val="3142916537"/>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Figure 6 How the Federal </a:t>
            </a:r>
            <a:r>
              <a:rPr lang="en-US" sz="2600" dirty="0" smtClean="0"/>
              <a:t>Reserve’</a:t>
            </a:r>
            <a:r>
              <a:rPr lang="en-US" altLang="ja-JP" sz="2600" dirty="0" smtClean="0"/>
              <a:t>s </a:t>
            </a:r>
            <a:r>
              <a:rPr lang="en-US" altLang="ja-JP" sz="2600" dirty="0"/>
              <a:t>Operating Procedures Limit Fluctuations in the Federal Funds Rate</a:t>
            </a:r>
            <a:endParaRPr lang="en-US" sz="2600" dirty="0"/>
          </a:p>
        </p:txBody>
      </p:sp>
      <p:pic>
        <p:nvPicPr>
          <p:cNvPr id="5122" name="Picture 2" descr="&quot;The vertical axis is labeled &quot;&quot;Federal Funds Rate&quot;&quot; and the horizontal axis is labeled &quot;&quot;Quantity of Reserves, R.&quot;&quot; The line for supply R s is a vertical line from a point labeled as N B R on the horizontal axis. The line turns to right and becomes parallel to the horizontal axis at federal fund rate equals i d. The line for demand R d asterisk slopes downward from the upper left corner and intersects the vertical part of the supply line R s at federal funds rate equals i T f f. The line becomes parallel to the horizontal axis at federal funds rate equals i dash f f equals i o r. A line sub parallel to the down-sloping part of the line for R d 1 on the left shows the leftward shift in demand line R d dash. This line also becomes parallel to the horizontal axis at the same point, and joins the horizontal part of the line for R d asterisk. A line sub parallel to the down-sloping part of the line for R d 1 on the right, shows the rightward shift in demand line R d double dash. This line joins the horizontal part of the line for R d asterisk. The dotted horizontal lines are drawn from points i double dash f f equals i d, i T f f, and i dash  equals i o r. An up arrow points from the line at i T f f to the line at i d and a down arrow points from the line at i T f f to the line at i o r. A right arrow points from line for R d dash to R d asterisk. Another right arrow points from the line for R d asterisk to R d double dash. The two steps shown in the graph are:&#10;Step 1. A rightward shift of the demand curve raises the federal funds rate to a maximum of the discount rate.&#10;Step 1. A leftward shift of the demand curve lowers the federal funds rate to a minimum of  the interest rate on reserves.&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7670" y="1676400"/>
            <a:ext cx="6168660" cy="4490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398398"/>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Conventional Monetary Policy Tools</a:t>
            </a:r>
          </a:p>
        </p:txBody>
      </p:sp>
      <p:sp>
        <p:nvSpPr>
          <p:cNvPr id="3" name="Content Placeholder 2"/>
          <p:cNvSpPr>
            <a:spLocks noGrp="1"/>
          </p:cNvSpPr>
          <p:nvPr>
            <p:ph idx="1"/>
          </p:nvPr>
        </p:nvSpPr>
        <p:spPr/>
        <p:txBody>
          <a:bodyPr/>
          <a:lstStyle/>
          <a:p>
            <a:r>
              <a:rPr lang="en-US" dirty="0"/>
              <a:t>During normal times, the Federal Reserve uses three tools of monetary policy—open market operations, discount lending, and reserve requirements—to control the money supply and interest rates, and these are referred to as conventional monetary policy tools.</a:t>
            </a:r>
          </a:p>
        </p:txBody>
      </p:sp>
    </p:spTree>
    <p:extLst>
      <p:ext uri="{BB962C8B-B14F-4D97-AF65-F5344CB8AC3E}">
        <p14:creationId xmlns:p14="http://schemas.microsoft.com/office/powerpoint/2010/main" val="1307990971"/>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Market Operations</a:t>
            </a:r>
          </a:p>
        </p:txBody>
      </p:sp>
      <p:sp>
        <p:nvSpPr>
          <p:cNvPr id="3" name="Content Placeholder 2"/>
          <p:cNvSpPr>
            <a:spLocks noGrp="1"/>
          </p:cNvSpPr>
          <p:nvPr>
            <p:ph idx="1"/>
          </p:nvPr>
        </p:nvSpPr>
        <p:spPr/>
        <p:txBody>
          <a:bodyPr/>
          <a:lstStyle/>
          <a:p>
            <a:r>
              <a:rPr lang="en-US" altLang="zh-TW" dirty="0">
                <a:ea typeface="ヒラギノ角ゴ Pro W3" pitchFamily="-84" charset="-128"/>
              </a:rPr>
              <a:t>Dynamic open market operations</a:t>
            </a:r>
          </a:p>
          <a:p>
            <a:pPr lvl="1"/>
            <a:r>
              <a:rPr lang="en-US" altLang="zh-TW" dirty="0">
                <a:ea typeface="ヒラギノ角ゴ Pro W3" pitchFamily="-84" charset="-128"/>
              </a:rPr>
              <a:t>intended to change reserves and monetary base</a:t>
            </a:r>
          </a:p>
          <a:p>
            <a:r>
              <a:rPr lang="en-US" altLang="zh-TW" dirty="0">
                <a:ea typeface="ヒラギノ角ゴ Pro W3" pitchFamily="-84" charset="-128"/>
              </a:rPr>
              <a:t>Defensive open market operations</a:t>
            </a:r>
            <a:r>
              <a:rPr lang="zh-TW" altLang="en-US" dirty="0">
                <a:ea typeface="ヒラギノ角ゴ Pro W3" pitchFamily="-84" charset="-128"/>
              </a:rPr>
              <a:t> </a:t>
            </a:r>
            <a:endParaRPr lang="en-US" altLang="zh-TW" dirty="0">
              <a:ea typeface="ヒラギノ角ゴ Pro W3" pitchFamily="-84" charset="-128"/>
            </a:endParaRPr>
          </a:p>
          <a:p>
            <a:pPr lvl="1"/>
            <a:r>
              <a:rPr lang="en-US" altLang="zh-TW" dirty="0">
                <a:ea typeface="ヒラギノ角ゴ Pro W3" pitchFamily="-84" charset="-128"/>
              </a:rPr>
              <a:t>Repurchase agreements (Repo)</a:t>
            </a:r>
          </a:p>
          <a:p>
            <a:pPr lvl="1"/>
            <a:r>
              <a:rPr lang="en-US" altLang="zh-TW" dirty="0">
                <a:ea typeface="ヒラギノ角ゴ Pro W3" pitchFamily="-84" charset="-128"/>
              </a:rPr>
              <a:t>Matched sale-purchase agreements (Reverse Repo)</a:t>
            </a:r>
          </a:p>
          <a:p>
            <a:r>
              <a:rPr lang="en-US" altLang="zh-TW" dirty="0">
                <a:ea typeface="ヒラギノ角ゴ Pro W3" pitchFamily="-84" charset="-128"/>
              </a:rPr>
              <a:t>Primary dealers</a:t>
            </a:r>
          </a:p>
          <a:p>
            <a:r>
              <a:rPr lang="en-US" altLang="zh-TW" dirty="0">
                <a:ea typeface="ヒラギノ角ゴ Pro W3" pitchFamily="-84" charset="-128"/>
              </a:rPr>
              <a:t>TRAPS </a:t>
            </a:r>
          </a:p>
          <a:p>
            <a:pPr lvl="1"/>
            <a:r>
              <a:rPr lang="en-US" altLang="zh-TW" dirty="0">
                <a:ea typeface="ヒラギノ角ゴ Pro W3" pitchFamily="-84" charset="-128"/>
              </a:rPr>
              <a:t>Open market operations are conducted electronically with dealers in government securities, known as primary dealers, by a computer system called TRAPS</a:t>
            </a:r>
          </a:p>
        </p:txBody>
      </p:sp>
    </p:spTree>
    <p:extLst>
      <p:ext uri="{BB962C8B-B14F-4D97-AF65-F5344CB8AC3E}">
        <p14:creationId xmlns:p14="http://schemas.microsoft.com/office/powerpoint/2010/main" val="581516056"/>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Preview</a:t>
            </a:r>
            <a:endParaRPr lang="en-US" dirty="0"/>
          </a:p>
        </p:txBody>
      </p:sp>
      <p:sp>
        <p:nvSpPr>
          <p:cNvPr id="3" name="Content Placeholder 2"/>
          <p:cNvSpPr>
            <a:spLocks noGrp="1"/>
          </p:cNvSpPr>
          <p:nvPr>
            <p:ph idx="1"/>
          </p:nvPr>
        </p:nvSpPr>
        <p:spPr/>
        <p:txBody>
          <a:bodyPr/>
          <a:lstStyle/>
          <a:p>
            <a:r>
              <a:rPr lang="en-US" altLang="en-US" dirty="0">
                <a:ea typeface="ヒラギノ角ゴ Pro W3" charset="-128"/>
              </a:rPr>
              <a:t>This chapter examines the tools used by the Federal Reserve System to control the money supply and interest rates</a:t>
            </a:r>
          </a:p>
        </p:txBody>
      </p:sp>
    </p:spTree>
    <p:extLst>
      <p:ext uri="{BB962C8B-B14F-4D97-AF65-F5344CB8AC3E}">
        <p14:creationId xmlns:p14="http://schemas.microsoft.com/office/powerpoint/2010/main" val="1783588213"/>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 Policy and the Lender of Last Resort</a:t>
            </a:r>
          </a:p>
        </p:txBody>
      </p:sp>
      <p:sp>
        <p:nvSpPr>
          <p:cNvPr id="3" name="Content Placeholder 2"/>
          <p:cNvSpPr>
            <a:spLocks noGrp="1"/>
          </p:cNvSpPr>
          <p:nvPr>
            <p:ph idx="1"/>
          </p:nvPr>
        </p:nvSpPr>
        <p:spPr/>
        <p:txBody>
          <a:bodyPr/>
          <a:lstStyle/>
          <a:p>
            <a:r>
              <a:rPr lang="en-US" altLang="zh-TW" dirty="0">
                <a:ea typeface="ヒラギノ角ゴ Pro W3" pitchFamily="-84" charset="-128"/>
              </a:rPr>
              <a:t>Discount window – there are three types of Fed discount loans to </a:t>
            </a:r>
            <a:r>
              <a:rPr lang="en-US" altLang="zh-TW" dirty="0" smtClean="0">
                <a:ea typeface="ヒラギノ角ゴ Pro W3" pitchFamily="-84" charset="-128"/>
              </a:rPr>
              <a:t>banks</a:t>
            </a:r>
            <a:endParaRPr lang="en-US" altLang="zh-TW" dirty="0">
              <a:ea typeface="ヒラギノ角ゴ Pro W3" pitchFamily="-84" charset="-128"/>
            </a:endParaRPr>
          </a:p>
          <a:p>
            <a:r>
              <a:rPr lang="en-US" altLang="zh-TW" dirty="0">
                <a:ea typeface="ヒラギノ角ゴ Pro W3" pitchFamily="-84" charset="-128"/>
              </a:rPr>
              <a:t>Primary credit: standing lending facility</a:t>
            </a:r>
          </a:p>
          <a:p>
            <a:pPr lvl="1"/>
            <a:r>
              <a:rPr lang="en-US" altLang="zh-TW" dirty="0">
                <a:ea typeface="ヒラギノ角ゴ Pro W3" pitchFamily="-84" charset="-128"/>
              </a:rPr>
              <a:t>Healthy banks are allowed to borrowed all they want at very short maturities</a:t>
            </a:r>
          </a:p>
          <a:p>
            <a:pPr lvl="1"/>
            <a:r>
              <a:rPr lang="en-US" altLang="zh-TW" dirty="0">
                <a:ea typeface="ヒラギノ角ゴ Pro W3" pitchFamily="-84" charset="-128"/>
              </a:rPr>
              <a:t>It is set usually 1 </a:t>
            </a:r>
            <a:r>
              <a:rPr lang="en-US" altLang="zh-TW" dirty="0" smtClean="0">
                <a:ea typeface="ヒラギノ角ゴ Pro W3" pitchFamily="-84" charset="-128"/>
              </a:rPr>
              <a:t>percentage point higher </a:t>
            </a:r>
            <a:r>
              <a:rPr lang="en-US" altLang="zh-TW" dirty="0">
                <a:ea typeface="ヒラギノ角ゴ Pro W3" pitchFamily="-84" charset="-128"/>
              </a:rPr>
              <a:t>than the federal funds rate target</a:t>
            </a:r>
          </a:p>
          <a:p>
            <a:r>
              <a:rPr lang="en-US" altLang="zh-TW" dirty="0">
                <a:ea typeface="ヒラギノ角ゴ Pro W3" pitchFamily="-84" charset="-128"/>
              </a:rPr>
              <a:t>Secondary credit</a:t>
            </a:r>
          </a:p>
          <a:p>
            <a:r>
              <a:rPr lang="en-US" altLang="zh-TW" dirty="0">
                <a:ea typeface="ヒラギノ角ゴ Pro W3" pitchFamily="-84" charset="-128"/>
              </a:rPr>
              <a:t>Seasonal credit</a:t>
            </a:r>
          </a:p>
          <a:p>
            <a:r>
              <a:rPr lang="en-US" altLang="zh-TW" dirty="0">
                <a:ea typeface="ヒラギノ角ゴ Pro W3" pitchFamily="-84" charset="-128"/>
              </a:rPr>
              <a:t>Lender of last resort to prevent financial panics</a:t>
            </a:r>
          </a:p>
          <a:p>
            <a:pPr lvl="1"/>
            <a:r>
              <a:rPr lang="en-US" altLang="zh-TW" dirty="0">
                <a:ea typeface="ヒラギノ角ゴ Pro W3" pitchFamily="-84" charset="-128"/>
              </a:rPr>
              <a:t>Creates moral hazard problem</a:t>
            </a:r>
          </a:p>
        </p:txBody>
      </p:sp>
    </p:spTree>
    <p:extLst>
      <p:ext uri="{BB962C8B-B14F-4D97-AF65-F5344CB8AC3E}">
        <p14:creationId xmlns:p14="http://schemas.microsoft.com/office/powerpoint/2010/main" val="1985256033"/>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Reserve Requirements</a:t>
            </a:r>
          </a:p>
        </p:txBody>
      </p:sp>
      <p:sp>
        <p:nvSpPr>
          <p:cNvPr id="3" name="Content Placeholder 2"/>
          <p:cNvSpPr>
            <a:spLocks noGrp="1"/>
          </p:cNvSpPr>
          <p:nvPr>
            <p:ph idx="1"/>
          </p:nvPr>
        </p:nvSpPr>
        <p:spPr/>
        <p:txBody>
          <a:bodyPr/>
          <a:lstStyle/>
          <a:p>
            <a:pPr>
              <a:spcBef>
                <a:spcPct val="50000"/>
              </a:spcBef>
            </a:pPr>
            <a:r>
              <a:rPr lang="en-US" dirty="0">
                <a:ea typeface="ヒラギノ角ゴ Pro W3" charset="-128"/>
              </a:rPr>
              <a:t>Depository Institutions Deregulation and Monetary Control Act of 1980 sets </a:t>
            </a:r>
            <a:r>
              <a:rPr lang="en-US" dirty="0" smtClean="0">
                <a:ea typeface="ヒラギノ角ゴ Pro W3" charset="-128"/>
              </a:rPr>
              <a:t>the reserve </a:t>
            </a:r>
            <a:r>
              <a:rPr lang="en-US" dirty="0">
                <a:ea typeface="ヒラギノ角ゴ Pro W3" charset="-128"/>
              </a:rPr>
              <a:t>requirement the same for all depository institutions.</a:t>
            </a:r>
          </a:p>
          <a:p>
            <a:pPr>
              <a:spcBef>
                <a:spcPct val="50000"/>
              </a:spcBef>
            </a:pPr>
            <a:r>
              <a:rPr lang="en-US" dirty="0">
                <a:ea typeface="ヒラギノ角ゴ Pro W3" charset="-128"/>
              </a:rPr>
              <a:t>Reserve requirements are equal to zero for the first $15.5 million of a bank’s checkable deposits, 3% on checkable deposits from $15.5 to $115.1 million, and 10% on checkable deposits over $115.1 million. </a:t>
            </a:r>
            <a:endParaRPr lang="en-US" dirty="0" smtClean="0">
              <a:ea typeface="ヒラギノ角ゴ Pro W3" charset="-128"/>
            </a:endParaRPr>
          </a:p>
          <a:p>
            <a:pPr>
              <a:spcBef>
                <a:spcPct val="50000"/>
              </a:spcBef>
            </a:pPr>
            <a:r>
              <a:rPr lang="en-US" dirty="0" smtClean="0">
                <a:ea typeface="ヒラギノ角ゴ Pro W3" charset="-128"/>
              </a:rPr>
              <a:t>The </a:t>
            </a:r>
            <a:r>
              <a:rPr lang="en-US" dirty="0">
                <a:ea typeface="ヒラギノ角ゴ Pro W3" charset="-128"/>
              </a:rPr>
              <a:t>Fed can vary the 10% requirement between 8% </a:t>
            </a:r>
            <a:r>
              <a:rPr lang="en-US" dirty="0" smtClean="0">
                <a:ea typeface="ヒラギノ角ゴ Pro W3" charset="-128"/>
              </a:rPr>
              <a:t>and </a:t>
            </a:r>
            <a:r>
              <a:rPr lang="en-US" dirty="0">
                <a:ea typeface="ヒラギノ角ゴ Pro W3" charset="-128"/>
              </a:rPr>
              <a:t>14</a:t>
            </a:r>
            <a:r>
              <a:rPr lang="en-US" dirty="0" smtClean="0">
                <a:ea typeface="ヒラギノ角ゴ Pro W3" charset="-128"/>
              </a:rPr>
              <a:t>%.</a:t>
            </a:r>
            <a:endParaRPr lang="en-US" dirty="0">
              <a:ea typeface="ヒラギノ角ゴ Pro W3" charset="-128"/>
            </a:endParaRPr>
          </a:p>
        </p:txBody>
      </p:sp>
    </p:spTree>
    <p:extLst>
      <p:ext uri="{BB962C8B-B14F-4D97-AF65-F5344CB8AC3E}">
        <p14:creationId xmlns:p14="http://schemas.microsoft.com/office/powerpoint/2010/main" val="2281584598"/>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on Excess Reserves</a:t>
            </a:r>
          </a:p>
        </p:txBody>
      </p:sp>
      <p:sp>
        <p:nvSpPr>
          <p:cNvPr id="3" name="Content Placeholder 2"/>
          <p:cNvSpPr>
            <a:spLocks noGrp="1"/>
          </p:cNvSpPr>
          <p:nvPr>
            <p:ph idx="1"/>
          </p:nvPr>
        </p:nvSpPr>
        <p:spPr/>
        <p:txBody>
          <a:bodyPr/>
          <a:lstStyle/>
          <a:p>
            <a:pPr>
              <a:spcBef>
                <a:spcPct val="50000"/>
              </a:spcBef>
            </a:pPr>
            <a:r>
              <a:rPr lang="en-US" dirty="0" smtClean="0">
                <a:ea typeface="ヒラギノ角ゴ Pro W3" charset="-128"/>
              </a:rPr>
              <a:t>The </a:t>
            </a:r>
            <a:r>
              <a:rPr lang="en-US" dirty="0">
                <a:ea typeface="ヒラギノ角ゴ Pro W3" charset="-128"/>
              </a:rPr>
              <a:t>Fed started paying interest on excess reserves only in </a:t>
            </a:r>
            <a:r>
              <a:rPr lang="en-US" dirty="0" smtClean="0">
                <a:ea typeface="ヒラギノ角ゴ Pro W3" charset="-128"/>
              </a:rPr>
              <a:t>2008</a:t>
            </a:r>
          </a:p>
          <a:p>
            <a:pPr>
              <a:spcBef>
                <a:spcPct val="50000"/>
              </a:spcBef>
            </a:pPr>
            <a:r>
              <a:rPr lang="en-US" dirty="0" smtClean="0">
                <a:ea typeface="ヒラギノ角ゴ Pro W3" charset="-128"/>
              </a:rPr>
              <a:t>It is used to provide a floor under the federal funds rate </a:t>
            </a:r>
            <a:endParaRPr lang="en-US" dirty="0">
              <a:ea typeface="ヒラギノ角ゴ Pro W3" charset="-128"/>
            </a:endParaRPr>
          </a:p>
          <a:p>
            <a:pPr>
              <a:spcBef>
                <a:spcPct val="50000"/>
              </a:spcBef>
            </a:pPr>
            <a:r>
              <a:rPr lang="en-US" dirty="0">
                <a:ea typeface="ヒラギノ角ゴ Pro W3" charset="-128"/>
              </a:rPr>
              <a:t>The interest-on-excess-reserves tool came to the rescue during the crash as banks were accumulating huge quantities of excess </a:t>
            </a:r>
            <a:r>
              <a:rPr lang="en-US" dirty="0" smtClean="0">
                <a:ea typeface="ヒラギノ角ゴ Pro W3" charset="-128"/>
              </a:rPr>
              <a:t>reserves because </a:t>
            </a:r>
            <a:r>
              <a:rPr lang="en-US" dirty="0">
                <a:ea typeface="ヒラギノ角ゴ Pro W3" charset="-128"/>
              </a:rPr>
              <a:t>it can be used to raise the federal funds </a:t>
            </a:r>
            <a:r>
              <a:rPr lang="en-US" dirty="0" smtClean="0">
                <a:ea typeface="ヒラギノ角ゴ Pro W3" charset="-128"/>
              </a:rPr>
              <a:t>rate</a:t>
            </a:r>
            <a:endParaRPr lang="en-US" dirty="0">
              <a:ea typeface="ヒラギノ角ゴ Pro W3" charset="-128"/>
            </a:endParaRPr>
          </a:p>
        </p:txBody>
      </p:sp>
    </p:spTree>
    <p:extLst>
      <p:ext uri="{BB962C8B-B14F-4D97-AF65-F5344CB8AC3E}">
        <p14:creationId xmlns:p14="http://schemas.microsoft.com/office/powerpoint/2010/main" val="2268914052"/>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Relative Advantages of the Different Monetary Policy Tools</a:t>
            </a:r>
            <a:endParaRPr lang="en-US" dirty="0"/>
          </a:p>
        </p:txBody>
      </p:sp>
      <p:sp>
        <p:nvSpPr>
          <p:cNvPr id="3" name="Content Placeholder 2"/>
          <p:cNvSpPr>
            <a:spLocks noGrp="1"/>
          </p:cNvSpPr>
          <p:nvPr>
            <p:ph idx="1"/>
          </p:nvPr>
        </p:nvSpPr>
        <p:spPr/>
        <p:txBody>
          <a:bodyPr/>
          <a:lstStyle/>
          <a:p>
            <a:pPr>
              <a:buFont typeface="Arial" charset="0"/>
              <a:buChar char="•"/>
            </a:pPr>
            <a:r>
              <a:rPr lang="en-US" dirty="0"/>
              <a:t>Open market operations are the dominant policy tool of the Fed since it has complete control over the volume of transactions, these operations are flexible and precise, easily </a:t>
            </a:r>
            <a:r>
              <a:rPr lang="en-US" dirty="0" smtClean="0"/>
              <a:t>reversed, </a:t>
            </a:r>
            <a:r>
              <a:rPr lang="en-US" dirty="0"/>
              <a:t>and can be quickly implemented.</a:t>
            </a:r>
          </a:p>
          <a:p>
            <a:pPr>
              <a:buFont typeface="Arial" charset="0"/>
              <a:buChar char="•"/>
            </a:pPr>
            <a:r>
              <a:rPr lang="en-US" dirty="0"/>
              <a:t>The discount rate is less well used since it is no longer binding for most banks, can cause liquidity problems, and increases uncertainty for banks. </a:t>
            </a:r>
            <a:r>
              <a:rPr lang="en-US" dirty="0" smtClean="0"/>
              <a:t>The </a:t>
            </a:r>
            <a:r>
              <a:rPr lang="en-US" dirty="0"/>
              <a:t>discount window remains of tremendous value given its ability to allow the Fed to act as a lender of last resort</a:t>
            </a:r>
            <a:r>
              <a:rPr lang="en-US" dirty="0" smtClean="0"/>
              <a:t>.</a:t>
            </a:r>
            <a:endParaRPr lang="en-US" dirty="0"/>
          </a:p>
        </p:txBody>
      </p:sp>
    </p:spTree>
    <p:extLst>
      <p:ext uri="{BB962C8B-B14F-4D97-AF65-F5344CB8AC3E}">
        <p14:creationId xmlns:p14="http://schemas.microsoft.com/office/powerpoint/2010/main" val="3846962514"/>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Failure of Conventional Monetary Policy Tools in a Financial Panic</a:t>
            </a:r>
          </a:p>
        </p:txBody>
      </p:sp>
      <p:sp>
        <p:nvSpPr>
          <p:cNvPr id="3" name="Content Placeholder 2"/>
          <p:cNvSpPr>
            <a:spLocks noGrp="1"/>
          </p:cNvSpPr>
          <p:nvPr>
            <p:ph idx="1"/>
          </p:nvPr>
        </p:nvSpPr>
        <p:spPr/>
        <p:txBody>
          <a:bodyPr/>
          <a:lstStyle/>
          <a:p>
            <a:r>
              <a:rPr lang="en-US" dirty="0">
                <a:ea typeface="ヒラギノ角ゴ Pro W3" charset="-128"/>
              </a:rPr>
              <a:t>When the economy experiences a full-scale financial crisis, conventional monetary policy tools cannot do the job, for two reasons.</a:t>
            </a:r>
          </a:p>
          <a:p>
            <a:r>
              <a:rPr lang="en-US" dirty="0">
                <a:ea typeface="ヒラギノ角ゴ Pro W3" charset="-128"/>
              </a:rPr>
              <a:t>First, the financial system seizes up to such an extent that it becomes unable to allocate capital to productive uses, and so investment spending and the economy collapse.</a:t>
            </a:r>
          </a:p>
          <a:p>
            <a:r>
              <a:rPr lang="en-US" dirty="0">
                <a:ea typeface="ヒラギノ角ゴ Pro W3" charset="-128"/>
              </a:rPr>
              <a:t>Second, the negative shock to the economy can lead to the zero-lower-bound problem</a:t>
            </a:r>
            <a:r>
              <a:rPr lang="en-US" dirty="0" smtClean="0">
                <a:ea typeface="ヒラギノ角ゴ Pro W3" charset="-128"/>
              </a:rPr>
              <a:t>.</a:t>
            </a:r>
            <a:endParaRPr lang="en-US" dirty="0">
              <a:ea typeface="ヒラギノ角ゴ Pro W3" charset="-128"/>
            </a:endParaRPr>
          </a:p>
        </p:txBody>
      </p:sp>
    </p:spTree>
    <p:extLst>
      <p:ext uri="{BB962C8B-B14F-4D97-AF65-F5344CB8AC3E}">
        <p14:creationId xmlns:p14="http://schemas.microsoft.com/office/powerpoint/2010/main" val="3305766103"/>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Nonconventional Monetary Policy Tools During the Global Financial Crisis</a:t>
            </a:r>
          </a:p>
        </p:txBody>
      </p:sp>
      <p:sp>
        <p:nvSpPr>
          <p:cNvPr id="3" name="Content Placeholder 2"/>
          <p:cNvSpPr>
            <a:spLocks noGrp="1"/>
          </p:cNvSpPr>
          <p:nvPr>
            <p:ph idx="1"/>
          </p:nvPr>
        </p:nvSpPr>
        <p:spPr>
          <a:xfrm>
            <a:off x="457200" y="1600200"/>
            <a:ext cx="8229600" cy="4724400"/>
          </a:xfrm>
        </p:spPr>
        <p:txBody>
          <a:bodyPr/>
          <a:lstStyle/>
          <a:p>
            <a:r>
              <a:rPr lang="en-US" dirty="0">
                <a:ea typeface="ヒラギノ角ゴ Pro W3" charset="-128"/>
              </a:rPr>
              <a:t>Liquidity provision: The Federal Reserve implemented unprecedented increases in its lending facilities to provide liquidity to the financial markets</a:t>
            </a:r>
          </a:p>
          <a:p>
            <a:pPr lvl="1"/>
            <a:r>
              <a:rPr lang="en-US" sz="2200" dirty="0">
                <a:ea typeface="ヒラギノ角ゴ Pro W3" charset="-128"/>
              </a:rPr>
              <a:t>Discount Window Expansion</a:t>
            </a:r>
          </a:p>
          <a:p>
            <a:pPr lvl="1">
              <a:spcBef>
                <a:spcPts val="300"/>
              </a:spcBef>
            </a:pPr>
            <a:r>
              <a:rPr lang="en-US" sz="2200" dirty="0">
                <a:ea typeface="ヒラギノ角ゴ Pro W3" charset="-128"/>
              </a:rPr>
              <a:t>Term Auction Facility</a:t>
            </a:r>
          </a:p>
          <a:p>
            <a:pPr lvl="1">
              <a:spcBef>
                <a:spcPts val="300"/>
              </a:spcBef>
            </a:pPr>
            <a:r>
              <a:rPr lang="en-US" sz="2200" dirty="0" smtClean="0">
                <a:ea typeface="ヒラギノ角ゴ Pro W3" charset="-128"/>
              </a:rPr>
              <a:t>New </a:t>
            </a:r>
            <a:r>
              <a:rPr lang="en-US" sz="2200" dirty="0">
                <a:ea typeface="ヒラギノ角ゴ Pro W3" charset="-128"/>
              </a:rPr>
              <a:t>Lending </a:t>
            </a:r>
            <a:r>
              <a:rPr lang="en-US" sz="2200" dirty="0" smtClean="0">
                <a:ea typeface="ヒラギノ角ゴ Pro W3" charset="-128"/>
              </a:rPr>
              <a:t>Programs</a:t>
            </a:r>
          </a:p>
          <a:p>
            <a:r>
              <a:rPr lang="en-US" dirty="0">
                <a:ea typeface="ヒラギノ角ゴ Pro W3" charset="-128"/>
              </a:rPr>
              <a:t>Large-scale asset purchases:</a:t>
            </a:r>
            <a:r>
              <a:rPr lang="en-US" b="1" dirty="0">
                <a:ea typeface="ヒラギノ角ゴ Pro W3" charset="-128"/>
              </a:rPr>
              <a:t> </a:t>
            </a:r>
            <a:r>
              <a:rPr lang="en-US" dirty="0">
                <a:ea typeface="ヒラギノ角ゴ Pro W3" charset="-128"/>
              </a:rPr>
              <a:t>During the </a:t>
            </a:r>
            <a:r>
              <a:rPr lang="en-US" dirty="0" smtClean="0">
                <a:ea typeface="ヒラギノ角ゴ Pro W3" charset="-128"/>
              </a:rPr>
              <a:t>crisis, </a:t>
            </a:r>
            <a:r>
              <a:rPr lang="en-US" dirty="0">
                <a:ea typeface="ヒラギノ角ゴ Pro W3" charset="-128"/>
              </a:rPr>
              <a:t>the Fed started three new asset purchase programs to lower interest rates for particular types of credit: </a:t>
            </a:r>
          </a:p>
          <a:p>
            <a:pPr lvl="1"/>
            <a:r>
              <a:rPr lang="en-US" sz="2200" dirty="0">
                <a:ea typeface="ヒラギノ角ゴ Pro W3" charset="-128"/>
              </a:rPr>
              <a:t>Government Sponsored Entities Purchase Program</a:t>
            </a:r>
          </a:p>
          <a:p>
            <a:pPr lvl="1">
              <a:spcBef>
                <a:spcPts val="300"/>
              </a:spcBef>
            </a:pPr>
            <a:r>
              <a:rPr lang="en-US" sz="2200" dirty="0">
                <a:ea typeface="ヒラギノ角ゴ Pro W3" charset="-128"/>
              </a:rPr>
              <a:t>QE2</a:t>
            </a:r>
          </a:p>
          <a:p>
            <a:pPr lvl="1">
              <a:spcBef>
                <a:spcPts val="300"/>
              </a:spcBef>
            </a:pPr>
            <a:r>
              <a:rPr lang="en-US" sz="2200" dirty="0" smtClean="0">
                <a:ea typeface="ヒラギノ角ゴ Pro W3" charset="-128"/>
              </a:rPr>
              <a:t>QE3</a:t>
            </a:r>
            <a:endParaRPr lang="en-US" sz="2200" dirty="0">
              <a:ea typeface="ヒラギノ角ゴ Pro W3" charset="-128"/>
            </a:endParaRPr>
          </a:p>
        </p:txBody>
      </p:sp>
    </p:spTree>
    <p:extLst>
      <p:ext uri="{BB962C8B-B14F-4D97-AF65-F5344CB8AC3E}">
        <p14:creationId xmlns:p14="http://schemas.microsoft.com/office/powerpoint/2010/main" val="3790797454"/>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7 The Expansion of the Federal Balance Sheet, </a:t>
            </a:r>
            <a:r>
              <a:rPr lang="en-US" dirty="0" smtClean="0"/>
              <a:t>2007</a:t>
            </a:r>
            <a:r>
              <a:rPr lang="en-US" dirty="0"/>
              <a:t>–</a:t>
            </a:r>
            <a:r>
              <a:rPr lang="en-US" dirty="0" smtClean="0"/>
              <a:t>2014</a:t>
            </a:r>
            <a:endParaRPr lang="en-US" dirty="0"/>
          </a:p>
        </p:txBody>
      </p:sp>
      <p:pic>
        <p:nvPicPr>
          <p:cNvPr id="6146" name="Picture 2" descr="The vertical axis is labeled &quot;Total Federal Reserve assets (trillion of dollars)&quot; and ranges from 0 to 5 in increments of 1. The horizontal axis lists dates from 2007 to 2017 in 1-year increments. The line begins at 0.9 in 2007 and remains unchanged until just before 2009 where it shows a sudden growth and reaches a value of 1.8 by 2009. The line increases further to 2.2 by 2010, 3 by 2012, 4 by 2014, and 4.5 by 2015. The line remains unchanged thereafter. The values used in the description are approxim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757" y="1728976"/>
            <a:ext cx="8116486" cy="4042014"/>
          </a:xfrm>
          <a:prstGeom prst="rect">
            <a:avLst/>
          </a:prstGeom>
          <a:noFill/>
          <a:extLst>
            <a:ext uri="{909E8E84-426E-40DD-AFC4-6F175D3DCCD1}">
              <a14:hiddenFill xmlns:a14="http://schemas.microsoft.com/office/drawing/2010/main">
                <a:solidFill>
                  <a:srgbClr val="FFFFFF"/>
                </a:solidFill>
              </a14:hiddenFill>
            </a:ext>
          </a:extLst>
        </p:spPr>
      </p:pic>
      <p:pic>
        <p:nvPicPr>
          <p:cNvPr id="4" name="Content Placeholder 3" descr="Screen Shot 2014-12-10 at 2.23.01 PM.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 y="1733550"/>
            <a:ext cx="8382000" cy="4076700"/>
          </a:xfrm>
        </p:spPr>
      </p:pic>
    </p:spTree>
    <p:extLst>
      <p:ext uri="{BB962C8B-B14F-4D97-AF65-F5344CB8AC3E}">
        <p14:creationId xmlns:p14="http://schemas.microsoft.com/office/powerpoint/2010/main" val="1223104435"/>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Nonconventional Monetary Policy Tools During the Global Financial </a:t>
            </a:r>
            <a:r>
              <a:rPr lang="en-US" dirty="0" smtClean="0"/>
              <a:t>Crisis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smtClean="0">
                <a:ea typeface="ヒラギノ角ゴ Pro W3" charset="-128"/>
              </a:rPr>
              <a:t>Quantitative </a:t>
            </a:r>
            <a:r>
              <a:rPr lang="en-US" dirty="0">
                <a:ea typeface="ヒラギノ角ゴ Pro W3" charset="-128"/>
              </a:rPr>
              <a:t>Easing Versus Credit </a:t>
            </a:r>
            <a:r>
              <a:rPr lang="en-US" dirty="0" smtClean="0">
                <a:ea typeface="ヒラギノ角ゴ Pro W3" charset="-128"/>
              </a:rPr>
              <a:t>Easing	 </a:t>
            </a:r>
          </a:p>
          <a:p>
            <a:pPr lvl="1"/>
            <a:r>
              <a:rPr lang="en-US" dirty="0" smtClean="0">
                <a:ea typeface="ヒラギノ角ゴ Pro W3" charset="-128"/>
              </a:rPr>
              <a:t>Fed’s </a:t>
            </a:r>
            <a:r>
              <a:rPr lang="en-US" dirty="0">
                <a:ea typeface="ヒラギノ角ゴ Pro W3" charset="-128"/>
              </a:rPr>
              <a:t>policies were directed not at expanding the Fed's balance sheet but rather at credit easing—that is, altering the composition of the </a:t>
            </a:r>
            <a:r>
              <a:rPr lang="en-US" dirty="0" smtClean="0">
                <a:ea typeface="ヒラギノ角ゴ Pro W3" charset="-128"/>
              </a:rPr>
              <a:t>Fed’s </a:t>
            </a:r>
            <a:r>
              <a:rPr lang="en-US" dirty="0">
                <a:ea typeface="ヒラギノ角ゴ Pro W3" charset="-128"/>
              </a:rPr>
              <a:t>balance sheet in order to improve the functioning of particular segments of the credit </a:t>
            </a:r>
            <a:r>
              <a:rPr lang="en-US" dirty="0" smtClean="0">
                <a:ea typeface="ヒラギノ角ゴ Pro W3" charset="-128"/>
              </a:rPr>
              <a:t>markets.</a:t>
            </a:r>
            <a:endParaRPr lang="en-US" dirty="0" smtClean="0"/>
          </a:p>
          <a:p>
            <a:r>
              <a:rPr lang="en-US" dirty="0" smtClean="0">
                <a:ea typeface="ヒラギノ角ゴ Pro W3" charset="-128"/>
              </a:rPr>
              <a:t>Forward Guidance</a:t>
            </a:r>
          </a:p>
          <a:p>
            <a:pPr lvl="1"/>
            <a:r>
              <a:rPr lang="en-US" dirty="0" smtClean="0">
                <a:ea typeface="ヒラギノ角ゴ Pro W3" charset="-128"/>
              </a:rPr>
              <a:t>By </a:t>
            </a:r>
            <a:r>
              <a:rPr lang="en-US" dirty="0">
                <a:ea typeface="ヒラギノ角ゴ Pro W3" charset="-128"/>
              </a:rPr>
              <a:t>committing to the future policy action of keeping the federal funds rate at zero for an extended period, the Fed could lower the market’s expectations of future short-term interest rates, thereby causing the long-term interest rate to fall</a:t>
            </a:r>
            <a:r>
              <a:rPr lang="en-US" dirty="0" smtClean="0">
                <a:ea typeface="ヒラギノ角ゴ Pro W3" charset="-128"/>
              </a:rPr>
              <a:t>.</a:t>
            </a:r>
            <a:endParaRPr lang="en-US" dirty="0"/>
          </a:p>
        </p:txBody>
      </p:sp>
    </p:spTree>
    <p:extLst>
      <p:ext uri="{BB962C8B-B14F-4D97-AF65-F5344CB8AC3E}">
        <p14:creationId xmlns:p14="http://schemas.microsoft.com/office/powerpoint/2010/main" val="3813250214"/>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Nonconventional Monetary Policy Tools During the Global Financial </a:t>
            </a:r>
            <a:r>
              <a:rPr lang="en-US" smtClean="0"/>
              <a:t>Crisis</a:t>
            </a:r>
            <a:r>
              <a:rPr lang="en-US" b="0"/>
              <a:t> </a:t>
            </a:r>
            <a:r>
              <a:rPr lang="en-US" sz="2000" b="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ヒラギノ角ゴ Pro W3" charset="-128"/>
              </a:rPr>
              <a:t>Negative Interest Rates on Banks’ Deposits</a:t>
            </a:r>
          </a:p>
          <a:p>
            <a:pPr lvl="1"/>
            <a:r>
              <a:rPr lang="en-US" dirty="0">
                <a:ea typeface="ヒラギノ角ゴ Pro W3" charset="-128"/>
              </a:rPr>
              <a:t>Setting negative interest rates on banks’ deposits is supposed to work to stimulate the economy by encouraging banks to lend out the deposits they were keeping at the central bank, thereby encouraging households and businesses to spend more. </a:t>
            </a:r>
            <a:r>
              <a:rPr lang="en-US" dirty="0" smtClean="0">
                <a:ea typeface="ヒラギノ角ゴ Pro W3" charset="-128"/>
              </a:rPr>
              <a:t>However</a:t>
            </a:r>
            <a:r>
              <a:rPr lang="en-US" dirty="0">
                <a:ea typeface="ヒラギノ角ゴ Pro W3" charset="-128"/>
              </a:rPr>
              <a:t>, there are doubts that negative interest rates on deposits will have the intended, expansionary effect</a:t>
            </a:r>
            <a:r>
              <a:rPr lang="en-US" dirty="0" smtClean="0">
                <a:ea typeface="ヒラギノ角ゴ Pro W3" charset="-128"/>
              </a:rPr>
              <a:t>.</a:t>
            </a:r>
            <a:endParaRPr lang="en-US" dirty="0">
              <a:ea typeface="ヒラギノ角ゴ Pro W3" charset="-128"/>
            </a:endParaRPr>
          </a:p>
        </p:txBody>
      </p:sp>
    </p:spTree>
    <p:extLst>
      <p:ext uri="{BB962C8B-B14F-4D97-AF65-F5344CB8AC3E}">
        <p14:creationId xmlns:p14="http://schemas.microsoft.com/office/powerpoint/2010/main" val="2341456531"/>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Monetary Policy Tools of the European Central Bank</a:t>
            </a:r>
          </a:p>
        </p:txBody>
      </p:sp>
      <p:sp>
        <p:nvSpPr>
          <p:cNvPr id="3" name="Content Placeholder 2"/>
          <p:cNvSpPr>
            <a:spLocks noGrp="1"/>
          </p:cNvSpPr>
          <p:nvPr>
            <p:ph idx="1"/>
          </p:nvPr>
        </p:nvSpPr>
        <p:spPr>
          <a:xfrm>
            <a:off x="457200" y="1600200"/>
            <a:ext cx="8229600" cy="4724400"/>
          </a:xfrm>
        </p:spPr>
        <p:txBody>
          <a:bodyPr/>
          <a:lstStyle/>
          <a:p>
            <a:r>
              <a:rPr lang="en-US" sz="2200" dirty="0">
                <a:ea typeface="ヒラギノ角ゴ Pro W3" charset="-128"/>
              </a:rPr>
              <a:t>Open market operations</a:t>
            </a:r>
          </a:p>
          <a:p>
            <a:pPr lvl="1"/>
            <a:r>
              <a:rPr lang="en-US" sz="2200" dirty="0">
                <a:ea typeface="ヒラギノ角ゴ Pro W3" charset="-128"/>
              </a:rPr>
              <a:t>Main refinancing operations</a:t>
            </a:r>
          </a:p>
          <a:p>
            <a:pPr lvl="2"/>
            <a:r>
              <a:rPr lang="en-US" sz="2200" dirty="0"/>
              <a:t>Weekly reverse transactions</a:t>
            </a:r>
          </a:p>
          <a:p>
            <a:pPr lvl="1"/>
            <a:r>
              <a:rPr lang="en-US" sz="2200" dirty="0">
                <a:ea typeface="ヒラギノ角ゴ Pro W3" charset="-128"/>
              </a:rPr>
              <a:t>Longer-term refinancing operations</a:t>
            </a:r>
          </a:p>
          <a:p>
            <a:r>
              <a:rPr lang="en-US" sz="2200" dirty="0">
                <a:ea typeface="ヒラギノ角ゴ Pro W3" charset="-128"/>
              </a:rPr>
              <a:t>Lending to banks</a:t>
            </a:r>
          </a:p>
          <a:p>
            <a:pPr lvl="1"/>
            <a:r>
              <a:rPr lang="en-US" sz="2200" dirty="0">
                <a:ea typeface="ヒラギノ角ゴ Pro W3" charset="-128"/>
              </a:rPr>
              <a:t>Marginal lending facility/marginal lending rate</a:t>
            </a:r>
          </a:p>
          <a:p>
            <a:pPr lvl="1"/>
            <a:r>
              <a:rPr lang="en-US" sz="2200" dirty="0">
                <a:ea typeface="ヒラギノ角ゴ Pro W3" charset="-128"/>
              </a:rPr>
              <a:t>Deposit </a:t>
            </a:r>
            <a:r>
              <a:rPr lang="en-US" sz="2200" dirty="0" smtClean="0">
                <a:ea typeface="ヒラギノ角ゴ Pro W3" charset="-128"/>
              </a:rPr>
              <a:t>facility</a:t>
            </a:r>
            <a:endParaRPr lang="en-US" sz="2200" dirty="0" smtClean="0"/>
          </a:p>
          <a:p>
            <a:pPr>
              <a:lnSpc>
                <a:spcPct val="90000"/>
              </a:lnSpc>
              <a:spcBef>
                <a:spcPct val="50000"/>
              </a:spcBef>
            </a:pPr>
            <a:r>
              <a:rPr lang="en-US" sz="2200" dirty="0">
                <a:ea typeface="ヒラギノ角ゴ Pro W3" charset="-128"/>
              </a:rPr>
              <a:t>Reserve </a:t>
            </a:r>
            <a:r>
              <a:rPr lang="en-US" sz="2200" dirty="0" smtClean="0">
                <a:ea typeface="ヒラギノ角ゴ Pro W3" charset="-128"/>
              </a:rPr>
              <a:t>requirements</a:t>
            </a:r>
            <a:endParaRPr lang="en-US" sz="2200" dirty="0">
              <a:ea typeface="ヒラギノ角ゴ Pro W3" charset="-128"/>
            </a:endParaRPr>
          </a:p>
          <a:p>
            <a:pPr lvl="1">
              <a:lnSpc>
                <a:spcPct val="90000"/>
              </a:lnSpc>
              <a:spcBef>
                <a:spcPct val="50000"/>
              </a:spcBef>
            </a:pPr>
            <a:r>
              <a:rPr lang="en-US" sz="2200" dirty="0">
                <a:ea typeface="ヒラギノ角ゴ Pro W3" charset="-128"/>
              </a:rPr>
              <a:t>2% of the total amount of checking deposits and other short-term deposits</a:t>
            </a:r>
          </a:p>
          <a:p>
            <a:pPr lvl="1">
              <a:lnSpc>
                <a:spcPct val="90000"/>
              </a:lnSpc>
              <a:spcBef>
                <a:spcPct val="50000"/>
              </a:spcBef>
            </a:pPr>
            <a:r>
              <a:rPr lang="en-US" sz="2200" dirty="0">
                <a:ea typeface="ヒラギノ角ゴ Pro W3" charset="-128"/>
              </a:rPr>
              <a:t>Pays interest on those deposits so cost of complying is </a:t>
            </a:r>
            <a:r>
              <a:rPr lang="en-US" sz="2200" dirty="0" smtClean="0">
                <a:ea typeface="ヒラギノ角ゴ Pro W3" charset="-128"/>
              </a:rPr>
              <a:t>low</a:t>
            </a:r>
            <a:endParaRPr lang="en-US" sz="2200" dirty="0">
              <a:ea typeface="ヒラギノ角ゴ Pro W3" charset="-128"/>
            </a:endParaRPr>
          </a:p>
        </p:txBody>
      </p:sp>
    </p:spTree>
    <p:extLst>
      <p:ext uri="{BB962C8B-B14F-4D97-AF65-F5344CB8AC3E}">
        <p14:creationId xmlns:p14="http://schemas.microsoft.com/office/powerpoint/2010/main" val="203505361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Learning Objectives</a:t>
            </a:r>
            <a:endParaRPr lang="en-US" dirty="0"/>
          </a:p>
        </p:txBody>
      </p:sp>
      <p:sp>
        <p:nvSpPr>
          <p:cNvPr id="3" name="Content Placeholder 2"/>
          <p:cNvSpPr>
            <a:spLocks noGrp="1"/>
          </p:cNvSpPr>
          <p:nvPr>
            <p:ph idx="1"/>
          </p:nvPr>
        </p:nvSpPr>
        <p:spPr>
          <a:xfrm>
            <a:off x="457200" y="1600200"/>
            <a:ext cx="8229600" cy="4648200"/>
          </a:xfrm>
        </p:spPr>
        <p:txBody>
          <a:bodyPr/>
          <a:lstStyle/>
          <a:p>
            <a:pPr marL="256032" indent="-256032">
              <a:buSzPct val="100000"/>
            </a:pPr>
            <a:r>
              <a:rPr lang="en-US" altLang="en-US" dirty="0">
                <a:ea typeface="ヒラギノ角ゴ Pro W3" charset="-128"/>
              </a:rPr>
              <a:t>Illustrate the market for reserves and demonstrate how changes in monetary policy can affect the federal funds rate.</a:t>
            </a:r>
          </a:p>
          <a:p>
            <a:pPr marL="256032" indent="-256032">
              <a:buSzPct val="100000"/>
            </a:pPr>
            <a:r>
              <a:rPr lang="en-US" altLang="en-US" dirty="0">
                <a:ea typeface="ヒラギノ角ゴ Pro W3" charset="-128"/>
              </a:rPr>
              <a:t>Summarize how conventional monetary policy tools are implemented and the advantages and limitations of each tool.</a:t>
            </a:r>
          </a:p>
          <a:p>
            <a:pPr marL="256032" indent="-256032">
              <a:buSzPct val="100000"/>
            </a:pPr>
            <a:r>
              <a:rPr lang="en-US" altLang="en-US" dirty="0">
                <a:ea typeface="ヒラギノ角ゴ Pro W3" charset="-128"/>
              </a:rPr>
              <a:t>Explain the key monetary policy tools that are used when conventional policy is no longer effective</a:t>
            </a:r>
            <a:r>
              <a:rPr lang="en-US" altLang="en-US" dirty="0" smtClean="0">
                <a:ea typeface="ヒラギノ角ゴ Pro W3" charset="-128"/>
              </a:rPr>
              <a:t>.</a:t>
            </a:r>
          </a:p>
          <a:p>
            <a:pPr marL="256032" indent="-256032">
              <a:buSzPct val="100000"/>
            </a:pPr>
            <a:r>
              <a:rPr lang="en-US" altLang="en-US" dirty="0">
                <a:ea typeface="ヒラギノ角ゴ Pro W3" charset="-128"/>
              </a:rPr>
              <a:t>Identify the distinctions and similarities between the monetary policy tools of the Federal Reserve and those of the European Central Bank</a:t>
            </a:r>
            <a:r>
              <a:rPr lang="en-US" altLang="en-US" dirty="0" smtClean="0">
                <a:ea typeface="ヒラギノ角ゴ Pro W3" charset="-128"/>
              </a:rPr>
              <a:t>.</a:t>
            </a:r>
            <a:endParaRPr lang="en-US" altLang="en-US" dirty="0">
              <a:ea typeface="ヒラギノ角ゴ Pro W3" charset="-128"/>
            </a:endParaRPr>
          </a:p>
        </p:txBody>
      </p:sp>
    </p:spTree>
    <p:extLst>
      <p:ext uri="{BB962C8B-B14F-4D97-AF65-F5344CB8AC3E}">
        <p14:creationId xmlns:p14="http://schemas.microsoft.com/office/powerpoint/2010/main" val="280518575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Market </a:t>
            </a:r>
            <a:r>
              <a:rPr lang="en-US" altLang="en-US" dirty="0" smtClean="0"/>
              <a:t>for </a:t>
            </a:r>
            <a:r>
              <a:rPr lang="en-US" altLang="en-US" dirty="0"/>
              <a:t>Reserves and the Federal Funds Rate</a:t>
            </a:r>
            <a:endParaRPr lang="en-US" dirty="0"/>
          </a:p>
        </p:txBody>
      </p:sp>
      <p:sp>
        <p:nvSpPr>
          <p:cNvPr id="3" name="Content Placeholder 2"/>
          <p:cNvSpPr>
            <a:spLocks noGrp="1"/>
          </p:cNvSpPr>
          <p:nvPr>
            <p:ph idx="1"/>
          </p:nvPr>
        </p:nvSpPr>
        <p:spPr/>
        <p:txBody>
          <a:bodyPr/>
          <a:lstStyle/>
          <a:p>
            <a:r>
              <a:rPr lang="en-US" altLang="en-US" dirty="0">
                <a:ea typeface="ヒラギノ角ゴ Pro W3" charset="-128"/>
              </a:rPr>
              <a:t>Demand and Supply in the Market for Reserves</a:t>
            </a:r>
          </a:p>
          <a:p>
            <a:r>
              <a:rPr lang="en-US" altLang="en-US" dirty="0">
                <a:ea typeface="ヒラギノ角ゴ Pro W3" charset="-128"/>
              </a:rPr>
              <a:t>What happens to the </a:t>
            </a:r>
            <a:r>
              <a:rPr lang="en-US" altLang="en-US" b="1" dirty="0">
                <a:ea typeface="ヒラギノ角ゴ Pro W3" charset="-128"/>
              </a:rPr>
              <a:t>quantity of reserves demanded</a:t>
            </a:r>
            <a:r>
              <a:rPr lang="en-US" altLang="en-US" dirty="0">
                <a:ea typeface="ヒラギノ角ゴ Pro W3" charset="-128"/>
              </a:rPr>
              <a:t> by banks, holding everything else constant, as the federal funds rate changes</a:t>
            </a:r>
            <a:r>
              <a:rPr lang="en-US" altLang="en-US" dirty="0" smtClean="0">
                <a:ea typeface="ヒラギノ角ゴ Pro W3" charset="-128"/>
              </a:rPr>
              <a:t>?</a:t>
            </a:r>
          </a:p>
          <a:p>
            <a:r>
              <a:rPr lang="en-US" altLang="en-US" dirty="0">
                <a:ea typeface="ヒラギノ角ゴ Pro W3" charset="-128"/>
              </a:rPr>
              <a:t>Since the fall of 2008, the Fed has paid interest on reserves </a:t>
            </a:r>
          </a:p>
          <a:p>
            <a:pPr lvl="1"/>
            <a:r>
              <a:rPr lang="en-US" altLang="en-US" dirty="0">
                <a:ea typeface="ヒラギノ角ゴ Pro W3" charset="-128"/>
              </a:rPr>
              <a:t>The level is set at a fixed amount below the federal funds rate target (i.e., </a:t>
            </a:r>
            <a:r>
              <a:rPr lang="en-US" altLang="en-US" i="1" dirty="0" err="1">
                <a:ea typeface="ヒラギノ角ゴ Pro W3" charset="-128"/>
              </a:rPr>
              <a:t>i</a:t>
            </a:r>
            <a:r>
              <a:rPr lang="en-US" altLang="en-US" i="1" baseline="-25000" dirty="0" err="1">
                <a:ea typeface="ヒラギノ角ゴ Pro W3" charset="-128"/>
              </a:rPr>
              <a:t>or</a:t>
            </a:r>
            <a:r>
              <a:rPr lang="en-US" altLang="en-US" dirty="0">
                <a:ea typeface="ヒラギノ角ゴ Pro W3" charset="-128"/>
              </a:rPr>
              <a:t> </a:t>
            </a:r>
            <a:r>
              <a:rPr lang="zh-TW" altLang="en-US" dirty="0">
                <a:latin typeface="Malgun Gothic Semilight" panose="020B0502040204020203" pitchFamily="34" charset="-120"/>
                <a:ea typeface="ヒラギノ角ゴ Pro W3" charset="-128"/>
                <a:cs typeface="Malgun Gothic Semilight" panose="020B0502040204020203" pitchFamily="34" charset="-120"/>
              </a:rPr>
              <a:t>≤ </a:t>
            </a:r>
            <a:r>
              <a:rPr lang="en-US" altLang="en-US" i="1" dirty="0" err="1">
                <a:ea typeface="ヒラギノ角ゴ Pro W3" charset="-128"/>
              </a:rPr>
              <a:t>i</a:t>
            </a:r>
            <a:r>
              <a:rPr lang="en-US" altLang="en-US" i="1" baseline="-25000" dirty="0" err="1">
                <a:ea typeface="ヒラギノ角ゴ Pro W3" charset="-128"/>
              </a:rPr>
              <a:t>ff</a:t>
            </a:r>
            <a:r>
              <a:rPr lang="en-US" altLang="en-US" dirty="0">
                <a:ea typeface="ヒラギノ角ゴ Pro W3" charset="-128"/>
              </a:rPr>
              <a:t> ). </a:t>
            </a:r>
            <a:endParaRPr lang="en-US" altLang="en-US" dirty="0">
              <a:ea typeface="ヒラギノ角ゴ Pro W3" charset="-128"/>
            </a:endParaRPr>
          </a:p>
          <a:p>
            <a:r>
              <a:rPr lang="en-US" altLang="en-US" dirty="0">
                <a:ea typeface="ヒラギノ角ゴ Pro W3" charset="-128"/>
              </a:rPr>
              <a:t>Excess reserves are insurance against deposit outflows</a:t>
            </a:r>
          </a:p>
          <a:p>
            <a:pPr lvl="1"/>
            <a:r>
              <a:rPr lang="en-US" altLang="en-US" dirty="0" smtClean="0">
                <a:ea typeface="ヒラギノ角ゴ Pro W3" charset="-128"/>
              </a:rPr>
              <a:t>The </a:t>
            </a:r>
            <a:r>
              <a:rPr lang="en-US" altLang="en-US" i="1" dirty="0" smtClean="0">
                <a:ea typeface="ヒラギノ角ゴ Pro W3" charset="-128"/>
              </a:rPr>
              <a:t>opportunity cost</a:t>
            </a:r>
            <a:r>
              <a:rPr lang="en-US" altLang="en-US" dirty="0" smtClean="0">
                <a:ea typeface="ヒラギノ角ゴ Pro W3" charset="-128"/>
              </a:rPr>
              <a:t> </a:t>
            </a:r>
            <a:r>
              <a:rPr lang="en-US" altLang="en-US" dirty="0">
                <a:ea typeface="ヒラギノ角ゴ Pro W3" charset="-128"/>
              </a:rPr>
              <a:t>of holding these </a:t>
            </a:r>
            <a:r>
              <a:rPr lang="en-US" altLang="en-US" dirty="0" smtClean="0">
                <a:ea typeface="ヒラギノ角ゴ Pro W3" charset="-128"/>
              </a:rPr>
              <a:t>equals </a:t>
            </a:r>
            <a:r>
              <a:rPr lang="en-US" altLang="en-US" i="1" dirty="0" err="1" smtClean="0">
                <a:ea typeface="ヒラギノ角ゴ Pro W3" charset="-128"/>
              </a:rPr>
              <a:t>i</a:t>
            </a:r>
            <a:r>
              <a:rPr lang="en-US" altLang="en-US" i="1" baseline="-25000" dirty="0" err="1" smtClean="0">
                <a:ea typeface="ヒラギノ角ゴ Pro W3" charset="-128"/>
              </a:rPr>
              <a:t>ff</a:t>
            </a:r>
            <a:r>
              <a:rPr lang="en-US" altLang="en-US" i="1" dirty="0">
                <a:ea typeface="ヒラギノ角ゴ Pro W3" charset="-128"/>
              </a:rPr>
              <a:t> -</a:t>
            </a:r>
            <a:r>
              <a:rPr lang="en-US" altLang="en-US" i="1" dirty="0" smtClean="0">
                <a:ea typeface="ヒラギノ角ゴ Pro W3" charset="-128"/>
              </a:rPr>
              <a:t> </a:t>
            </a:r>
            <a:r>
              <a:rPr lang="en-US" altLang="en-US" i="1" dirty="0" err="1" smtClean="0">
                <a:ea typeface="ヒラギノ角ゴ Pro W3" charset="-128"/>
              </a:rPr>
              <a:t>i</a:t>
            </a:r>
            <a:r>
              <a:rPr lang="en-US" altLang="en-US" i="1" baseline="-25000" dirty="0" err="1" smtClean="0">
                <a:ea typeface="ヒラギノ角ゴ Pro W3" charset="-128"/>
              </a:rPr>
              <a:t>or</a:t>
            </a:r>
            <a:endParaRPr lang="en-US" altLang="en-US" i="1" dirty="0">
              <a:ea typeface="ヒラギノ角ゴ Pro W3" charset="-128"/>
            </a:endParaRPr>
          </a:p>
        </p:txBody>
      </p:sp>
    </p:spTree>
    <p:extLst>
      <p:ext uri="{BB962C8B-B14F-4D97-AF65-F5344CB8AC3E}">
        <p14:creationId xmlns:p14="http://schemas.microsoft.com/office/powerpoint/2010/main" val="2354531994"/>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Demand in the Market for Reserves</a:t>
            </a:r>
            <a:endParaRPr lang="en-US" dirty="0"/>
          </a:p>
        </p:txBody>
      </p:sp>
      <p:sp>
        <p:nvSpPr>
          <p:cNvPr id="3" name="Content Placeholder 2"/>
          <p:cNvSpPr>
            <a:spLocks noGrp="1"/>
          </p:cNvSpPr>
          <p:nvPr>
            <p:ph idx="1"/>
          </p:nvPr>
        </p:nvSpPr>
        <p:spPr/>
        <p:txBody>
          <a:bodyPr/>
          <a:lstStyle/>
          <a:p>
            <a:r>
              <a:rPr lang="en-US" altLang="en-US" dirty="0" smtClean="0">
                <a:ea typeface="ヒラギノ角ゴ Pro W3" charset="-128"/>
              </a:rPr>
              <a:t>The demand curve for reserves slopes downward when </a:t>
            </a:r>
            <a:r>
              <a:rPr lang="en-US" altLang="en-US" i="1" dirty="0" err="1" smtClean="0">
                <a:ea typeface="ヒラギノ角ゴ Pro W3" charset="-128"/>
              </a:rPr>
              <a:t>i</a:t>
            </a:r>
            <a:r>
              <a:rPr lang="en-US" altLang="en-US" i="1" baseline="-25000" dirty="0" err="1" smtClean="0">
                <a:ea typeface="ヒラギノ角ゴ Pro W3" charset="-128"/>
              </a:rPr>
              <a:t>ff</a:t>
            </a:r>
            <a:r>
              <a:rPr lang="en-US" altLang="en-US" dirty="0" smtClean="0">
                <a:ea typeface="ヒラギノ角ゴ Pro W3" charset="-128"/>
              </a:rPr>
              <a:t> </a:t>
            </a:r>
            <a:r>
              <a:rPr lang="en-US" altLang="en-US" baseline="0" dirty="0" smtClean="0">
                <a:ea typeface="ヒラギノ角ゴ Pro W3" charset="-128"/>
              </a:rPr>
              <a:t> </a:t>
            </a:r>
            <a:r>
              <a:rPr lang="en-US" altLang="en-US" dirty="0" smtClean="0">
                <a:ea typeface="ヒラギノ角ゴ Pro W3" charset="-128"/>
              </a:rPr>
              <a:t>is above </a:t>
            </a:r>
            <a:r>
              <a:rPr lang="en-US" altLang="en-US" i="1" dirty="0" err="1">
                <a:ea typeface="ヒラギノ角ゴ Pro W3" charset="-128"/>
              </a:rPr>
              <a:t>i</a:t>
            </a:r>
            <a:r>
              <a:rPr lang="en-US" altLang="en-US" i="1" baseline="-25000" dirty="0" err="1">
                <a:ea typeface="ヒラギノ角ゴ Pro W3" charset="-128"/>
              </a:rPr>
              <a:t>or</a:t>
            </a:r>
            <a:r>
              <a:rPr lang="en-US" altLang="en-US" dirty="0" smtClean="0">
                <a:ea typeface="ヒラギノ角ゴ Pro W3" charset="-128"/>
              </a:rPr>
              <a:t> and it becomes flat (infinitely elastic) at </a:t>
            </a:r>
            <a:r>
              <a:rPr lang="en-US" altLang="en-US" i="1" dirty="0" err="1" smtClean="0">
                <a:ea typeface="ヒラギノ角ゴ Pro W3" charset="-128"/>
              </a:rPr>
              <a:t>i</a:t>
            </a:r>
            <a:r>
              <a:rPr lang="en-US" altLang="en-US" i="1" baseline="-25000" dirty="0" err="1" smtClean="0">
                <a:ea typeface="ヒラギノ角ゴ Pro W3" charset="-128"/>
              </a:rPr>
              <a:t>or</a:t>
            </a:r>
            <a:r>
              <a:rPr lang="en-US" altLang="en-US" dirty="0" smtClean="0">
                <a:ea typeface="ヒラギノ角ゴ Pro W3" charset="-128"/>
              </a:rPr>
              <a:t> </a:t>
            </a:r>
            <a:endParaRPr lang="en-US" altLang="en-US" dirty="0" smtClean="0">
              <a:ea typeface="ヒラギノ角ゴ Pro W3" charset="-128"/>
            </a:endParaRPr>
          </a:p>
          <a:p>
            <a:pPr lvl="1"/>
            <a:r>
              <a:rPr lang="en-US" altLang="en-US" dirty="0" smtClean="0">
                <a:ea typeface="ヒラギノ角ゴ Pro W3" charset="-128"/>
              </a:rPr>
              <a:t>When </a:t>
            </a:r>
            <a:r>
              <a:rPr lang="en-US" altLang="en-US" dirty="0">
                <a:ea typeface="ヒラギノ角ゴ Pro W3" charset="-128"/>
              </a:rPr>
              <a:t>the federal funds rate is above the rate paid on excess reserves, </a:t>
            </a:r>
            <a:r>
              <a:rPr lang="en-US" altLang="en-US" i="1" dirty="0" err="1">
                <a:ea typeface="ヒラギノ角ゴ Pro W3" charset="-128"/>
              </a:rPr>
              <a:t>i</a:t>
            </a:r>
            <a:r>
              <a:rPr lang="en-US" altLang="en-US" i="1" baseline="-25000" dirty="0" err="1">
                <a:ea typeface="ヒラギノ角ゴ Pro W3" charset="-128"/>
              </a:rPr>
              <a:t>or</a:t>
            </a:r>
            <a:r>
              <a:rPr lang="en-US" altLang="en-US" dirty="0">
                <a:ea typeface="ヒラギノ角ゴ Pro W3" charset="-128"/>
              </a:rPr>
              <a:t>,</a:t>
            </a:r>
            <a:r>
              <a:rPr lang="en-US" altLang="en-US" i="1" baseline="-25000" dirty="0">
                <a:ea typeface="ヒラギノ角ゴ Pro W3" charset="-128"/>
              </a:rPr>
              <a:t> </a:t>
            </a:r>
            <a:r>
              <a:rPr lang="en-US" altLang="en-US" dirty="0">
                <a:ea typeface="ヒラギノ角ゴ Pro W3" charset="-128"/>
              </a:rPr>
              <a:t>as the federal funds rate decreases, the opportunity cost of holding excess reserves </a:t>
            </a:r>
            <a:r>
              <a:rPr lang="en-US" altLang="en-US" dirty="0" smtClean="0">
                <a:ea typeface="ヒラギノ角ゴ Pro W3" charset="-128"/>
              </a:rPr>
              <a:t>falls, </a:t>
            </a:r>
            <a:r>
              <a:rPr lang="en-US" altLang="en-US" dirty="0">
                <a:ea typeface="ヒラギノ角ゴ Pro W3" charset="-128"/>
              </a:rPr>
              <a:t>and the quantity of reserves demanded </a:t>
            </a:r>
            <a:r>
              <a:rPr lang="en-US" altLang="en-US" dirty="0" smtClean="0">
                <a:ea typeface="ヒラギノ角ゴ Pro W3" charset="-128"/>
              </a:rPr>
              <a:t>increases.</a:t>
            </a:r>
            <a:endParaRPr lang="en-US" altLang="en-US" dirty="0">
              <a:ea typeface="ヒラギノ角ゴ Pro W3" charset="-128"/>
            </a:endParaRPr>
          </a:p>
          <a:p>
            <a:pPr lvl="1"/>
            <a:r>
              <a:rPr lang="en-US" altLang="en-US" dirty="0" smtClean="0">
                <a:ea typeface="ヒラギノ角ゴ Pro W3" charset="-128"/>
              </a:rPr>
              <a:t>When </a:t>
            </a:r>
            <a:r>
              <a:rPr lang="en-US" altLang="en-US" i="1" dirty="0" err="1">
                <a:ea typeface="ヒラギノ角ゴ Pro W3" charset="-128"/>
              </a:rPr>
              <a:t>i</a:t>
            </a:r>
            <a:r>
              <a:rPr lang="en-US" altLang="en-US" i="1" baseline="-25000" dirty="0" err="1">
                <a:ea typeface="ヒラギノ角ゴ Pro W3" charset="-128"/>
              </a:rPr>
              <a:t>ff</a:t>
            </a:r>
            <a:r>
              <a:rPr lang="en-US" altLang="en-US" dirty="0">
                <a:ea typeface="ヒラギノ角ゴ Pro W3" charset="-128"/>
              </a:rPr>
              <a:t> falls below </a:t>
            </a:r>
            <a:r>
              <a:rPr lang="en-US" altLang="en-US" i="1" dirty="0" err="1" smtClean="0">
                <a:ea typeface="ヒラギノ角ゴ Pro W3" charset="-128"/>
              </a:rPr>
              <a:t>i</a:t>
            </a:r>
            <a:r>
              <a:rPr lang="en-US" altLang="en-US" i="1" baseline="-25000" dirty="0" err="1" smtClean="0">
                <a:ea typeface="ヒラギノ角ゴ Pro W3" charset="-128"/>
              </a:rPr>
              <a:t>or</a:t>
            </a:r>
            <a:r>
              <a:rPr lang="en-US" altLang="en-US" i="1" baseline="-25000" dirty="0" smtClean="0">
                <a:ea typeface="ヒラギノ角ゴ Pro W3" charset="-128"/>
              </a:rPr>
              <a:t> </a:t>
            </a:r>
            <a:r>
              <a:rPr lang="en-US" altLang="en-US" dirty="0" smtClean="0">
                <a:ea typeface="ヒラギノ角ゴ Pro W3" charset="-128"/>
              </a:rPr>
              <a:t>, banks keep on adding their holdings of excess reserves indefinitely.</a:t>
            </a:r>
            <a:endParaRPr lang="en-US" altLang="en-US" i="1" baseline="-25000" dirty="0">
              <a:ea typeface="ヒラギノ角ゴ Pro W3" charset="-128"/>
            </a:endParaRPr>
          </a:p>
        </p:txBody>
      </p:sp>
    </p:spTree>
    <p:extLst>
      <p:ext uri="{BB962C8B-B14F-4D97-AF65-F5344CB8AC3E}">
        <p14:creationId xmlns:p14="http://schemas.microsoft.com/office/powerpoint/2010/main" val="658379064"/>
      </p:ext>
    </p:extLst>
  </p:cSld>
  <p:clrMapOvr>
    <a:masterClrMapping/>
  </p:clrMapOvr>
  <p:transition spd="slow">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Supply in the Market for Reserves</a:t>
            </a:r>
            <a:endParaRPr lang="en-US" dirty="0"/>
          </a:p>
        </p:txBody>
      </p:sp>
      <p:sp>
        <p:nvSpPr>
          <p:cNvPr id="3" name="Content Placeholder 2"/>
          <p:cNvSpPr>
            <a:spLocks noGrp="1"/>
          </p:cNvSpPr>
          <p:nvPr>
            <p:ph idx="1"/>
          </p:nvPr>
        </p:nvSpPr>
        <p:spPr>
          <a:xfrm>
            <a:off x="457200" y="1600200"/>
            <a:ext cx="8229600" cy="4648200"/>
          </a:xfrm>
        </p:spPr>
        <p:txBody>
          <a:bodyPr/>
          <a:lstStyle/>
          <a:p>
            <a:pPr>
              <a:spcBef>
                <a:spcPts val="1200"/>
              </a:spcBef>
            </a:pPr>
            <a:r>
              <a:rPr lang="en-US" altLang="en-US" dirty="0">
                <a:ea typeface="ヒラギノ角ゴ Pro W3" charset="-128"/>
              </a:rPr>
              <a:t>Two components: </a:t>
            </a:r>
            <a:r>
              <a:rPr lang="en-US" altLang="en-US" dirty="0" err="1" smtClean="0">
                <a:ea typeface="ヒラギノ角ゴ Pro W3" charset="-128"/>
              </a:rPr>
              <a:t>nonborrowed</a:t>
            </a:r>
            <a:r>
              <a:rPr lang="en-US" altLang="en-US" dirty="0" smtClean="0">
                <a:ea typeface="ヒラギノ角ゴ Pro W3" charset="-128"/>
              </a:rPr>
              <a:t> </a:t>
            </a:r>
            <a:r>
              <a:rPr lang="en-US" altLang="en-US" dirty="0">
                <a:ea typeface="ヒラギノ角ゴ Pro W3" charset="-128"/>
              </a:rPr>
              <a:t>and borrowed </a:t>
            </a:r>
            <a:r>
              <a:rPr lang="en-US" altLang="en-US" dirty="0" smtClean="0">
                <a:ea typeface="ヒラギノ角ゴ Pro W3" charset="-128"/>
              </a:rPr>
              <a:t>reserves</a:t>
            </a:r>
            <a:endParaRPr lang="en-US" altLang="en-US" dirty="0">
              <a:ea typeface="ヒラギノ角ゴ Pro W3" charset="-128"/>
            </a:endParaRPr>
          </a:p>
          <a:p>
            <a:pPr>
              <a:spcBef>
                <a:spcPts val="1200"/>
              </a:spcBef>
            </a:pPr>
            <a:r>
              <a:rPr lang="en-US" altLang="en-US" dirty="0">
                <a:ea typeface="ヒラギノ角ゴ Pro W3" charset="-128"/>
              </a:rPr>
              <a:t>Cost of borrowing from the Fed is the discount rate</a:t>
            </a:r>
          </a:p>
          <a:p>
            <a:pPr>
              <a:spcBef>
                <a:spcPts val="1200"/>
              </a:spcBef>
            </a:pPr>
            <a:r>
              <a:rPr lang="en-US" altLang="en-US" dirty="0">
                <a:ea typeface="ヒラギノ角ゴ Pro W3" charset="-128"/>
              </a:rPr>
              <a:t>Borrowing from the Fed is a substitute for borrowing from other banks</a:t>
            </a:r>
          </a:p>
          <a:p>
            <a:pPr>
              <a:spcBef>
                <a:spcPts val="1200"/>
              </a:spcBef>
            </a:pPr>
            <a:r>
              <a:rPr lang="en-US" altLang="en-US" dirty="0">
                <a:ea typeface="ヒラギノ角ゴ Pro W3" charset="-128"/>
              </a:rPr>
              <a:t>If </a:t>
            </a:r>
            <a:r>
              <a:rPr lang="en-US" altLang="en-US" i="1" dirty="0" err="1">
                <a:ea typeface="ヒラギノ角ゴ Pro W3" charset="-128"/>
              </a:rPr>
              <a:t>i</a:t>
            </a:r>
            <a:r>
              <a:rPr lang="en-US" altLang="en-US" i="1" baseline="-25000" dirty="0" err="1">
                <a:ea typeface="ヒラギノ角ゴ Pro W3" charset="-128"/>
              </a:rPr>
              <a:t>ff</a:t>
            </a:r>
            <a:r>
              <a:rPr lang="en-US" altLang="en-US" i="1" dirty="0">
                <a:ea typeface="ヒラギノ角ゴ Pro W3" charset="-128"/>
              </a:rPr>
              <a:t> &lt; i</a:t>
            </a:r>
            <a:r>
              <a:rPr lang="en-US" altLang="en-US" i="1" baseline="-25000" dirty="0">
                <a:ea typeface="ヒラギノ角ゴ Pro W3" charset="-128"/>
              </a:rPr>
              <a:t>d</a:t>
            </a:r>
            <a:r>
              <a:rPr lang="en-US" altLang="en-US" i="1" dirty="0">
                <a:ea typeface="ヒラギノ角ゴ Pro W3" charset="-128"/>
              </a:rPr>
              <a:t>,</a:t>
            </a:r>
            <a:r>
              <a:rPr lang="en-US" altLang="en-US" dirty="0">
                <a:ea typeface="ヒラギノ角ゴ Pro W3" charset="-128"/>
              </a:rPr>
              <a:t> then banks will not borrow from the Fed and borrowed reserves are zero</a:t>
            </a:r>
          </a:p>
          <a:p>
            <a:pPr lvl="1">
              <a:spcBef>
                <a:spcPts val="1200"/>
              </a:spcBef>
            </a:pPr>
            <a:r>
              <a:rPr lang="en-US" altLang="en-US" dirty="0">
                <a:ea typeface="ヒラギノ角ゴ Pro W3" charset="-128"/>
              </a:rPr>
              <a:t>The supply curve will be vertical</a:t>
            </a:r>
          </a:p>
          <a:p>
            <a:pPr>
              <a:spcBef>
                <a:spcPts val="1200"/>
              </a:spcBef>
            </a:pPr>
            <a:r>
              <a:rPr lang="en-US" altLang="en-US" dirty="0">
                <a:ea typeface="ヒラギノ角ゴ Pro W3" charset="-128"/>
              </a:rPr>
              <a:t>As </a:t>
            </a:r>
            <a:r>
              <a:rPr lang="en-US" altLang="en-US" i="1" dirty="0" err="1">
                <a:ea typeface="ヒラギノ角ゴ Pro W3" charset="-128"/>
              </a:rPr>
              <a:t>i</a:t>
            </a:r>
            <a:r>
              <a:rPr lang="en-US" altLang="en-US" i="1" baseline="-25000" dirty="0" err="1">
                <a:ea typeface="ヒラギノ角ゴ Pro W3" charset="-128"/>
              </a:rPr>
              <a:t>ff</a:t>
            </a:r>
            <a:r>
              <a:rPr lang="en-US" altLang="en-US" i="1" dirty="0">
                <a:ea typeface="ヒラギノ角ゴ Pro W3" charset="-128"/>
              </a:rPr>
              <a:t> </a:t>
            </a:r>
            <a:r>
              <a:rPr lang="en-US" altLang="en-US" dirty="0" smtClean="0">
                <a:ea typeface="ヒラギノ角ゴ Pro W3" charset="-128"/>
              </a:rPr>
              <a:t>rises </a:t>
            </a:r>
            <a:r>
              <a:rPr lang="en-US" altLang="en-US" dirty="0">
                <a:ea typeface="ヒラギノ角ゴ Pro W3" charset="-128"/>
              </a:rPr>
              <a:t>above</a:t>
            </a:r>
            <a:r>
              <a:rPr lang="en-US" altLang="en-US" i="1" dirty="0">
                <a:ea typeface="ヒラギノ角ゴ Pro W3" charset="-128"/>
              </a:rPr>
              <a:t> i</a:t>
            </a:r>
            <a:r>
              <a:rPr lang="en-US" altLang="en-US" i="1" baseline="-25000" dirty="0">
                <a:ea typeface="ヒラギノ角ゴ Pro W3" charset="-128"/>
              </a:rPr>
              <a:t>d</a:t>
            </a:r>
            <a:r>
              <a:rPr lang="en-US" altLang="en-US" i="1" dirty="0">
                <a:ea typeface="ヒラギノ角ゴ Pro W3" charset="-128"/>
              </a:rPr>
              <a:t>,</a:t>
            </a:r>
            <a:r>
              <a:rPr lang="en-US" altLang="en-US" dirty="0">
                <a:ea typeface="ヒラギノ角ゴ Pro W3" charset="-128"/>
              </a:rPr>
              <a:t> banks will borrow more and more at </a:t>
            </a:r>
            <a:r>
              <a:rPr lang="en-US" altLang="en-US" i="1" dirty="0">
                <a:ea typeface="ヒラギノ角ゴ Pro W3" charset="-128"/>
              </a:rPr>
              <a:t>i</a:t>
            </a:r>
            <a:r>
              <a:rPr lang="en-US" altLang="en-US" i="1" baseline="-25000" dirty="0">
                <a:ea typeface="ヒラギノ角ゴ Pro W3" charset="-128"/>
              </a:rPr>
              <a:t>d</a:t>
            </a:r>
            <a:r>
              <a:rPr lang="en-US" altLang="en-US" i="1" dirty="0">
                <a:ea typeface="ヒラギノ角ゴ Pro W3" charset="-128"/>
              </a:rPr>
              <a:t>, </a:t>
            </a:r>
            <a:r>
              <a:rPr lang="en-US" altLang="en-US" dirty="0">
                <a:ea typeface="ヒラギノ角ゴ Pro W3" charset="-128"/>
              </a:rPr>
              <a:t>and </a:t>
            </a:r>
            <a:r>
              <a:rPr lang="en-US" altLang="en-US" dirty="0" smtClean="0">
                <a:ea typeface="ヒラギノ角ゴ Pro W3" charset="-128"/>
              </a:rPr>
              <a:t>relend </a:t>
            </a:r>
            <a:r>
              <a:rPr lang="en-US" altLang="en-US" dirty="0">
                <a:ea typeface="ヒラギノ角ゴ Pro W3" charset="-128"/>
              </a:rPr>
              <a:t>at </a:t>
            </a:r>
            <a:r>
              <a:rPr lang="en-US" altLang="en-US" i="1" dirty="0" err="1">
                <a:ea typeface="ヒラギノ角ゴ Pro W3" charset="-128"/>
              </a:rPr>
              <a:t>i</a:t>
            </a:r>
            <a:r>
              <a:rPr lang="en-US" altLang="en-US" i="1" baseline="-25000" dirty="0" err="1">
                <a:ea typeface="ヒラギノ角ゴ Pro W3" charset="-128"/>
              </a:rPr>
              <a:t>ff</a:t>
            </a:r>
            <a:endParaRPr lang="en-US" altLang="en-US" i="1" baseline="-25000" dirty="0">
              <a:ea typeface="ヒラギノ角ゴ Pro W3" charset="-128"/>
            </a:endParaRPr>
          </a:p>
          <a:p>
            <a:pPr lvl="1">
              <a:spcBef>
                <a:spcPts val="1200"/>
              </a:spcBef>
            </a:pPr>
            <a:r>
              <a:rPr lang="en-US" altLang="en-US" dirty="0">
                <a:ea typeface="ヒラギノ角ゴ Pro W3" charset="-128"/>
              </a:rPr>
              <a:t>The supply curve is horizontal (perfectly elastic) at </a:t>
            </a:r>
            <a:r>
              <a:rPr lang="en-US" altLang="en-US" i="1" dirty="0">
                <a:ea typeface="ヒラギノ角ゴ Pro W3" charset="-128"/>
              </a:rPr>
              <a:t>i</a:t>
            </a:r>
            <a:r>
              <a:rPr lang="en-US" altLang="en-US" i="1" baseline="-25000" dirty="0">
                <a:ea typeface="ヒラギノ角ゴ Pro W3" charset="-128"/>
              </a:rPr>
              <a:t>d</a:t>
            </a:r>
          </a:p>
        </p:txBody>
      </p:sp>
    </p:spTree>
    <p:extLst>
      <p:ext uri="{BB962C8B-B14F-4D97-AF65-F5344CB8AC3E}">
        <p14:creationId xmlns:p14="http://schemas.microsoft.com/office/powerpoint/2010/main" val="750071308"/>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Figure 1 Equilibrium in the Market for Reserves</a:t>
            </a:r>
            <a:endParaRPr lang="en-US" dirty="0"/>
          </a:p>
        </p:txBody>
      </p:sp>
      <p:grpSp>
        <p:nvGrpSpPr>
          <p:cNvPr id="55" name="Group 42"/>
          <p:cNvGrpSpPr>
            <a:grpSpLocks/>
          </p:cNvGrpSpPr>
          <p:nvPr/>
        </p:nvGrpSpPr>
        <p:grpSpPr bwMode="auto">
          <a:xfrm>
            <a:off x="5334000" y="3037943"/>
            <a:ext cx="3200400" cy="488950"/>
            <a:chOff x="3664" y="1429"/>
            <a:chExt cx="2016" cy="308"/>
          </a:xfrm>
        </p:grpSpPr>
        <p:sp>
          <p:nvSpPr>
            <p:cNvPr id="56" name="Text Box 28"/>
            <p:cNvSpPr txBox="1">
              <a:spLocks noChangeArrowheads="1"/>
            </p:cNvSpPr>
            <p:nvPr/>
          </p:nvSpPr>
          <p:spPr bwMode="auto">
            <a:xfrm>
              <a:off x="3664" y="1429"/>
              <a:ext cx="201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eaLnBrk="1" hangingPunct="1">
                <a:spcBef>
                  <a:spcPct val="50000"/>
                </a:spcBef>
                <a:buFontTx/>
                <a:buNone/>
              </a:pPr>
              <a:r>
                <a:rPr lang="en-US" altLang="zh-TW" sz="1300" dirty="0">
                  <a:latin typeface="Arial" panose="020B0604020202020204" pitchFamily="34" charset="0"/>
                  <a:ea typeface="MS PGothic" panose="020B0600070205080204" pitchFamily="34" charset="-128"/>
                </a:rPr>
                <a:t>With excess supply of reserves, the federal funds rate falls to</a:t>
              </a:r>
              <a:r>
                <a:rPr lang="en-US" altLang="zh-TW" sz="1300" dirty="0">
                  <a:latin typeface="Calibri" panose="020F0502020204030204" pitchFamily="34" charset="0"/>
                  <a:ea typeface="MS PGothic" panose="020B0600070205080204" pitchFamily="34" charset="-128"/>
                </a:rPr>
                <a:t> </a:t>
              </a:r>
              <a:endParaRPr lang="en-US" altLang="zh-TW" sz="1300" i="1" baseline="30000" dirty="0">
                <a:latin typeface="Calibri" panose="020F0502020204030204" pitchFamily="34" charset="0"/>
                <a:ea typeface="MS PGothic" panose="020B0600070205080204" pitchFamily="34" charset="-128"/>
              </a:endParaRPr>
            </a:p>
          </p:txBody>
        </p:sp>
        <p:graphicFrame>
          <p:nvGraphicFramePr>
            <p:cNvPr id="57" name="Object 29"/>
            <p:cNvGraphicFramePr>
              <a:graphicFrameLocks noChangeAspect="1"/>
            </p:cNvGraphicFramePr>
            <p:nvPr/>
          </p:nvGraphicFramePr>
          <p:xfrm>
            <a:off x="4896" y="1600"/>
            <a:ext cx="104" cy="128"/>
          </p:xfrm>
          <a:graphic>
            <a:graphicData uri="http://schemas.openxmlformats.org/presentationml/2006/ole">
              <mc:AlternateContent xmlns:mc="http://schemas.openxmlformats.org/markup-compatibility/2006">
                <mc:Choice xmlns:v="urn:schemas-microsoft-com:vml" Requires="v">
                  <p:oleObj spid="_x0000_s1764" name="Equation" r:id="rId3" imgW="164957" imgH="203024" progId="Equation.DSMT4">
                    <p:embed/>
                  </p:oleObj>
                </mc:Choice>
                <mc:Fallback>
                  <p:oleObj name="Equation" r:id="rId3" imgW="164957" imgH="203024" progId="Equation.DSMT4">
                    <p:embed/>
                    <p:pic>
                      <p:nvPicPr>
                        <p:cNvPr id="18457"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6" y="1600"/>
                          <a:ext cx="104" cy="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58" name="Group 43"/>
          <p:cNvGrpSpPr>
            <a:grpSpLocks/>
          </p:cNvGrpSpPr>
          <p:nvPr/>
        </p:nvGrpSpPr>
        <p:grpSpPr bwMode="auto">
          <a:xfrm>
            <a:off x="5334000" y="3855244"/>
            <a:ext cx="3200400" cy="488950"/>
            <a:chOff x="3668" y="1984"/>
            <a:chExt cx="2016" cy="308"/>
          </a:xfrm>
        </p:grpSpPr>
        <p:sp>
          <p:nvSpPr>
            <p:cNvPr id="59" name="Text Box 30"/>
            <p:cNvSpPr txBox="1">
              <a:spLocks noChangeArrowheads="1"/>
            </p:cNvSpPr>
            <p:nvPr/>
          </p:nvSpPr>
          <p:spPr bwMode="auto">
            <a:xfrm>
              <a:off x="3668" y="1984"/>
              <a:ext cx="201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eaLnBrk="1" hangingPunct="1">
                <a:spcBef>
                  <a:spcPct val="50000"/>
                </a:spcBef>
                <a:buFontTx/>
                <a:buNone/>
              </a:pPr>
              <a:r>
                <a:rPr lang="en-US" altLang="zh-TW" sz="1300" dirty="0">
                  <a:latin typeface="Arial" panose="020B0604020202020204" pitchFamily="34" charset="0"/>
                  <a:ea typeface="MS PGothic" panose="020B0600070205080204" pitchFamily="34" charset="-128"/>
                </a:rPr>
                <a:t>With excess demand for reserves, the federal funds rate rises to </a:t>
              </a:r>
              <a:r>
                <a:rPr lang="en-US" altLang="zh-TW" sz="1300" dirty="0">
                  <a:latin typeface="Calibri" panose="020F0502020204030204" pitchFamily="34" charset="0"/>
                  <a:ea typeface="MS PGothic" panose="020B0600070205080204" pitchFamily="34" charset="-128"/>
                </a:rPr>
                <a:t> </a:t>
              </a:r>
              <a:endParaRPr lang="en-US" altLang="zh-TW" sz="1300" i="1" baseline="30000" dirty="0">
                <a:latin typeface="Calibri" panose="020F0502020204030204" pitchFamily="34" charset="0"/>
                <a:ea typeface="MS PGothic" panose="020B0600070205080204" pitchFamily="34" charset="-128"/>
              </a:endParaRPr>
            </a:p>
          </p:txBody>
        </p:sp>
        <p:graphicFrame>
          <p:nvGraphicFramePr>
            <p:cNvPr id="60" name="Object 31"/>
            <p:cNvGraphicFramePr>
              <a:graphicFrameLocks noChangeAspect="1"/>
            </p:cNvGraphicFramePr>
            <p:nvPr/>
          </p:nvGraphicFramePr>
          <p:xfrm>
            <a:off x="4936" y="2160"/>
            <a:ext cx="104" cy="128"/>
          </p:xfrm>
          <a:graphic>
            <a:graphicData uri="http://schemas.openxmlformats.org/presentationml/2006/ole">
              <mc:AlternateContent xmlns:mc="http://schemas.openxmlformats.org/markup-compatibility/2006">
                <mc:Choice xmlns:v="urn:schemas-microsoft-com:vml" Requires="v">
                  <p:oleObj spid="_x0000_s1765" name="Equation" r:id="rId5" imgW="164957" imgH="203024" progId="Equation.DSMT4">
                    <p:embed/>
                  </p:oleObj>
                </mc:Choice>
                <mc:Fallback>
                  <p:oleObj name="Equation" r:id="rId5" imgW="164957" imgH="203024" progId="Equation.DSMT4">
                    <p:embed/>
                    <p:pic>
                      <p:nvPicPr>
                        <p:cNvPr id="18455" name="Object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6" y="2160"/>
                          <a:ext cx="104" cy="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135" name="Line 5"/>
          <p:cNvSpPr>
            <a:spLocks noChangeShapeType="1"/>
          </p:cNvSpPr>
          <p:nvPr/>
        </p:nvSpPr>
        <p:spPr bwMode="auto">
          <a:xfrm>
            <a:off x="2047875" y="2392363"/>
            <a:ext cx="2284413" cy="2101850"/>
          </a:xfrm>
          <a:prstGeom prst="line">
            <a:avLst/>
          </a:prstGeom>
          <a:noFill/>
          <a:ln w="38100">
            <a:solidFill>
              <a:srgbClr val="0069AA"/>
            </a:solidFill>
            <a:round/>
            <a:headEnd/>
            <a:tailEnd/>
          </a:ln>
          <a:extLst>
            <a:ext uri="{909E8E84-426E-40DD-AFC4-6F175D3DCCD1}">
              <a14:hiddenFill xmlns:a14="http://schemas.microsoft.com/office/drawing/2010/main">
                <a:noFill/>
              </a14:hiddenFill>
            </a:ext>
          </a:extLst>
        </p:spPr>
        <p:txBody>
          <a:bodyPr/>
          <a:lstStyle/>
          <a:p>
            <a:endParaRPr lang="zh-TW" altLang="en-US"/>
          </a:p>
        </p:txBody>
      </p:sp>
      <p:grpSp>
        <p:nvGrpSpPr>
          <p:cNvPr id="136" name="Group 37"/>
          <p:cNvGrpSpPr>
            <a:grpSpLocks/>
          </p:cNvGrpSpPr>
          <p:nvPr/>
        </p:nvGrpSpPr>
        <p:grpSpPr bwMode="auto">
          <a:xfrm>
            <a:off x="3419742" y="2478089"/>
            <a:ext cx="2209800" cy="274637"/>
            <a:chOff x="2275" y="1723"/>
            <a:chExt cx="1392" cy="173"/>
          </a:xfrm>
        </p:grpSpPr>
        <p:sp>
          <p:nvSpPr>
            <p:cNvPr id="137" name="Line 8"/>
            <p:cNvSpPr>
              <a:spLocks noChangeShapeType="1"/>
            </p:cNvSpPr>
            <p:nvPr/>
          </p:nvSpPr>
          <p:spPr bwMode="auto">
            <a:xfrm>
              <a:off x="2275" y="1835"/>
              <a:ext cx="1094" cy="0"/>
            </a:xfrm>
            <a:prstGeom prst="line">
              <a:avLst/>
            </a:prstGeom>
            <a:noFill/>
            <a:ln w="38100">
              <a:solidFill>
                <a:srgbClr val="0069AA"/>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8" name="Text Box 15"/>
            <p:cNvSpPr txBox="1">
              <a:spLocks noChangeArrowheads="1"/>
            </p:cNvSpPr>
            <p:nvPr/>
          </p:nvSpPr>
          <p:spPr bwMode="auto">
            <a:xfrm>
              <a:off x="3365" y="1723"/>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eaLnBrk="1" hangingPunct="1">
                <a:spcBef>
                  <a:spcPct val="50000"/>
                </a:spcBef>
                <a:buFontTx/>
                <a:buNone/>
              </a:pPr>
              <a:r>
                <a:rPr lang="en-US" altLang="zh-TW" sz="1200" b="1" i="1">
                  <a:solidFill>
                    <a:srgbClr val="0069AA"/>
                  </a:solidFill>
                  <a:latin typeface="Arial" panose="020B0604020202020204" pitchFamily="34" charset="0"/>
                  <a:ea typeface="MS PGothic" panose="020B0600070205080204" pitchFamily="34" charset="-128"/>
                </a:rPr>
                <a:t>R</a:t>
              </a:r>
              <a:r>
                <a:rPr lang="en-US" altLang="zh-TW" sz="1200" i="1" baseline="30000">
                  <a:solidFill>
                    <a:srgbClr val="0069AA"/>
                  </a:solidFill>
                  <a:latin typeface="Arial" panose="020B0604020202020204" pitchFamily="34" charset="0"/>
                  <a:ea typeface="MS PGothic" panose="020B0600070205080204" pitchFamily="34" charset="-128"/>
                </a:rPr>
                <a:t>s</a:t>
              </a:r>
            </a:p>
          </p:txBody>
        </p:sp>
      </p:grpSp>
      <p:grpSp>
        <p:nvGrpSpPr>
          <p:cNvPr id="139" name="Group 39"/>
          <p:cNvGrpSpPr>
            <a:grpSpLocks/>
          </p:cNvGrpSpPr>
          <p:nvPr/>
        </p:nvGrpSpPr>
        <p:grpSpPr bwMode="auto">
          <a:xfrm>
            <a:off x="4321175" y="4359275"/>
            <a:ext cx="1374775" cy="274638"/>
            <a:chOff x="2834" y="2894"/>
            <a:chExt cx="866" cy="173"/>
          </a:xfrm>
        </p:grpSpPr>
        <p:sp>
          <p:nvSpPr>
            <p:cNvPr id="140" name="Line 6"/>
            <p:cNvSpPr>
              <a:spLocks noChangeShapeType="1"/>
            </p:cNvSpPr>
            <p:nvPr/>
          </p:nvSpPr>
          <p:spPr bwMode="auto">
            <a:xfrm>
              <a:off x="2834" y="2979"/>
              <a:ext cx="530" cy="0"/>
            </a:xfrm>
            <a:prstGeom prst="line">
              <a:avLst/>
            </a:prstGeom>
            <a:noFill/>
            <a:ln w="38100">
              <a:solidFill>
                <a:srgbClr val="0069AA"/>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41" name="Text Box 16"/>
            <p:cNvSpPr txBox="1">
              <a:spLocks noChangeArrowheads="1"/>
            </p:cNvSpPr>
            <p:nvPr/>
          </p:nvSpPr>
          <p:spPr bwMode="auto">
            <a:xfrm>
              <a:off x="3398" y="2894"/>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eaLnBrk="1" hangingPunct="1">
                <a:spcBef>
                  <a:spcPct val="50000"/>
                </a:spcBef>
                <a:buFontTx/>
                <a:buNone/>
              </a:pPr>
              <a:r>
                <a:rPr lang="en-US" altLang="zh-TW" sz="1200" b="1" i="1">
                  <a:solidFill>
                    <a:srgbClr val="0069AA"/>
                  </a:solidFill>
                  <a:latin typeface="Arial" panose="020B0604020202020204" pitchFamily="34" charset="0"/>
                  <a:ea typeface="MS PGothic" panose="020B0600070205080204" pitchFamily="34" charset="-128"/>
                </a:rPr>
                <a:t>R</a:t>
              </a:r>
              <a:r>
                <a:rPr lang="en-US" altLang="zh-TW" sz="1200" i="1" baseline="30000">
                  <a:solidFill>
                    <a:srgbClr val="0069AA"/>
                  </a:solidFill>
                  <a:latin typeface="Arial" panose="020B0604020202020204" pitchFamily="34" charset="0"/>
                  <a:ea typeface="MS PGothic" panose="020B0600070205080204" pitchFamily="34" charset="-128"/>
                </a:rPr>
                <a:t>d</a:t>
              </a:r>
            </a:p>
          </p:txBody>
        </p:sp>
      </p:grpSp>
      <p:sp>
        <p:nvSpPr>
          <p:cNvPr id="142" name="Line 11"/>
          <p:cNvSpPr>
            <a:spLocks noChangeShapeType="1"/>
          </p:cNvSpPr>
          <p:nvPr/>
        </p:nvSpPr>
        <p:spPr bwMode="auto">
          <a:xfrm>
            <a:off x="1824038" y="3260725"/>
            <a:ext cx="1609725" cy="0"/>
          </a:xfrm>
          <a:prstGeom prst="line">
            <a:avLst/>
          </a:prstGeom>
          <a:noFill/>
          <a:ln w="12700">
            <a:solidFill>
              <a:srgbClr val="0069AA"/>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43" name="Line 9"/>
          <p:cNvSpPr>
            <a:spLocks noChangeShapeType="1"/>
          </p:cNvSpPr>
          <p:nvPr/>
        </p:nvSpPr>
        <p:spPr bwMode="auto">
          <a:xfrm>
            <a:off x="1806575" y="4105275"/>
            <a:ext cx="2101850" cy="0"/>
          </a:xfrm>
          <a:prstGeom prst="line">
            <a:avLst/>
          </a:prstGeom>
          <a:noFill/>
          <a:ln w="12700">
            <a:solidFill>
              <a:srgbClr val="0069AA"/>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grpSp>
        <p:nvGrpSpPr>
          <p:cNvPr id="144" name="Group 35"/>
          <p:cNvGrpSpPr>
            <a:grpSpLocks/>
          </p:cNvGrpSpPr>
          <p:nvPr/>
        </p:nvGrpSpPr>
        <p:grpSpPr bwMode="auto">
          <a:xfrm>
            <a:off x="812800" y="1484313"/>
            <a:ext cx="1108075" cy="3643312"/>
            <a:chOff x="624" y="1083"/>
            <a:chExt cx="698" cy="2295"/>
          </a:xfrm>
        </p:grpSpPr>
        <p:sp>
          <p:nvSpPr>
            <p:cNvPr id="145" name="Text Box 17"/>
            <p:cNvSpPr txBox="1">
              <a:spLocks noChangeArrowheads="1"/>
            </p:cNvSpPr>
            <p:nvPr/>
          </p:nvSpPr>
          <p:spPr bwMode="auto">
            <a:xfrm>
              <a:off x="1020" y="1673"/>
              <a:ext cx="30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eaLnBrk="1" hangingPunct="1">
                <a:spcBef>
                  <a:spcPct val="50000"/>
                </a:spcBef>
                <a:buFontTx/>
                <a:buNone/>
              </a:pPr>
              <a:r>
                <a:rPr lang="en-US" altLang="zh-TW" sz="1200" b="1" i="1">
                  <a:latin typeface="Arial" panose="020B0604020202020204" pitchFamily="34" charset="0"/>
                  <a:ea typeface="MS PGothic" panose="020B0600070205080204" pitchFamily="34" charset="-128"/>
                </a:rPr>
                <a:t>i</a:t>
              </a:r>
              <a:r>
                <a:rPr lang="en-US" altLang="zh-TW" sz="1200" i="1" baseline="-25000">
                  <a:latin typeface="Arial" panose="020B0604020202020204" pitchFamily="34" charset="0"/>
                  <a:ea typeface="MS PGothic" panose="020B0600070205080204" pitchFamily="34" charset="-128"/>
                </a:rPr>
                <a:t>d</a:t>
              </a:r>
            </a:p>
          </p:txBody>
        </p:sp>
        <p:sp>
          <p:nvSpPr>
            <p:cNvPr id="146" name="Line 3"/>
            <p:cNvSpPr>
              <a:spLocks noChangeShapeType="1"/>
            </p:cNvSpPr>
            <p:nvPr/>
          </p:nvSpPr>
          <p:spPr bwMode="auto">
            <a:xfrm>
              <a:off x="1250" y="1133"/>
              <a:ext cx="0" cy="224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47" name="Text Box 12"/>
            <p:cNvSpPr txBox="1">
              <a:spLocks noChangeArrowheads="1"/>
            </p:cNvSpPr>
            <p:nvPr/>
          </p:nvSpPr>
          <p:spPr bwMode="auto">
            <a:xfrm>
              <a:off x="624" y="1083"/>
              <a:ext cx="63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algn="ctr" eaLnBrk="1" hangingPunct="1">
                <a:spcBef>
                  <a:spcPct val="50000"/>
                </a:spcBef>
                <a:buFontTx/>
                <a:buNone/>
              </a:pPr>
              <a:r>
                <a:rPr lang="en-US" altLang="zh-TW" sz="1200">
                  <a:latin typeface="Arial" panose="020B0604020202020204" pitchFamily="34" charset="0"/>
                  <a:ea typeface="MS PGothic" panose="020B0600070205080204" pitchFamily="34" charset="-128"/>
                </a:rPr>
                <a:t>Federal </a:t>
              </a:r>
            </a:p>
            <a:p>
              <a:pPr algn="ctr" eaLnBrk="1" hangingPunct="1">
                <a:spcBef>
                  <a:spcPct val="50000"/>
                </a:spcBef>
                <a:buFontTx/>
                <a:buNone/>
              </a:pPr>
              <a:r>
                <a:rPr lang="en-US" altLang="zh-TW" sz="1200">
                  <a:latin typeface="Arial" panose="020B0604020202020204" pitchFamily="34" charset="0"/>
                  <a:ea typeface="MS PGothic" panose="020B0600070205080204" pitchFamily="34" charset="-128"/>
                </a:rPr>
                <a:t>Funds Rate</a:t>
              </a:r>
            </a:p>
          </p:txBody>
        </p:sp>
        <p:sp>
          <p:nvSpPr>
            <p:cNvPr id="148" name="Line 18"/>
            <p:cNvSpPr>
              <a:spLocks noChangeShapeType="1"/>
            </p:cNvSpPr>
            <p:nvPr/>
          </p:nvSpPr>
          <p:spPr bwMode="auto">
            <a:xfrm>
              <a:off x="1250" y="2986"/>
              <a:ext cx="5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49" name="Line 19"/>
            <p:cNvSpPr>
              <a:spLocks noChangeShapeType="1"/>
            </p:cNvSpPr>
            <p:nvPr/>
          </p:nvSpPr>
          <p:spPr bwMode="auto">
            <a:xfrm>
              <a:off x="1255" y="1792"/>
              <a:ext cx="5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graphicFrame>
          <p:nvGraphicFramePr>
            <p:cNvPr id="150" name="Object 23"/>
            <p:cNvGraphicFramePr>
              <a:graphicFrameLocks noChangeAspect="1"/>
            </p:cNvGraphicFramePr>
            <p:nvPr/>
          </p:nvGraphicFramePr>
          <p:xfrm>
            <a:off x="1059" y="2914"/>
            <a:ext cx="144" cy="152"/>
          </p:xfrm>
          <a:graphic>
            <a:graphicData uri="http://schemas.openxmlformats.org/presentationml/2006/ole">
              <mc:AlternateContent xmlns:mc="http://schemas.openxmlformats.org/markup-compatibility/2006">
                <mc:Choice xmlns:v="urn:schemas-microsoft-com:vml" Requires="v">
                  <p:oleObj spid="_x0000_s1766" name="Equation" r:id="rId7" imgW="190417" imgH="203112" progId="Equation.DSMT4">
                    <p:embed/>
                  </p:oleObj>
                </mc:Choice>
                <mc:Fallback>
                  <p:oleObj name="Equation" r:id="rId7" imgW="190417" imgH="203112" progId="Equation.DSMT4">
                    <p:embed/>
                    <p:pic>
                      <p:nvPicPr>
                        <p:cNvPr id="18466"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9" y="2914"/>
                          <a:ext cx="144"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151" name="Group 36"/>
          <p:cNvGrpSpPr>
            <a:grpSpLocks/>
          </p:cNvGrpSpPr>
          <p:nvPr/>
        </p:nvGrpSpPr>
        <p:grpSpPr bwMode="auto">
          <a:xfrm>
            <a:off x="1808163" y="5133975"/>
            <a:ext cx="4148137" cy="612775"/>
            <a:chOff x="1251" y="3382"/>
            <a:chExt cx="2613" cy="386"/>
          </a:xfrm>
        </p:grpSpPr>
        <p:sp>
          <p:nvSpPr>
            <p:cNvPr id="152" name="Line 4"/>
            <p:cNvSpPr>
              <a:spLocks noChangeShapeType="1"/>
            </p:cNvSpPr>
            <p:nvPr/>
          </p:nvSpPr>
          <p:spPr bwMode="auto">
            <a:xfrm>
              <a:off x="1251" y="3382"/>
              <a:ext cx="224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53" name="Text Box 24"/>
            <p:cNvSpPr txBox="1">
              <a:spLocks noChangeArrowheads="1"/>
            </p:cNvSpPr>
            <p:nvPr/>
          </p:nvSpPr>
          <p:spPr bwMode="auto">
            <a:xfrm>
              <a:off x="2655" y="3480"/>
              <a:ext cx="12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algn="ctr" eaLnBrk="1" hangingPunct="1">
                <a:spcBef>
                  <a:spcPct val="50000"/>
                </a:spcBef>
                <a:buFontTx/>
                <a:buNone/>
              </a:pPr>
              <a:r>
                <a:rPr lang="en-US" altLang="zh-TW" sz="1200">
                  <a:latin typeface="Arial" panose="020B0604020202020204" pitchFamily="34" charset="0"/>
                  <a:ea typeface="MS PGothic" panose="020B0600070205080204" pitchFamily="34" charset="-128"/>
                </a:rPr>
                <a:t>Quantity of </a:t>
              </a:r>
              <a:br>
                <a:rPr lang="en-US" altLang="zh-TW" sz="1200">
                  <a:latin typeface="Arial" panose="020B0604020202020204" pitchFamily="34" charset="0"/>
                  <a:ea typeface="MS PGothic" panose="020B0600070205080204" pitchFamily="34" charset="-128"/>
                </a:rPr>
              </a:br>
              <a:r>
                <a:rPr lang="en-US" altLang="zh-TW" sz="1200">
                  <a:latin typeface="Arial" panose="020B0604020202020204" pitchFamily="34" charset="0"/>
                  <a:ea typeface="MS PGothic" panose="020B0600070205080204" pitchFamily="34" charset="-128"/>
                </a:rPr>
                <a:t>Reserves, </a:t>
              </a:r>
              <a:r>
                <a:rPr lang="en-US" altLang="zh-TW" sz="1200" i="1">
                  <a:latin typeface="Arial" panose="020B0604020202020204" pitchFamily="34" charset="0"/>
                  <a:ea typeface="MS PGothic" panose="020B0600070205080204" pitchFamily="34" charset="-128"/>
                </a:rPr>
                <a:t>R</a:t>
              </a:r>
            </a:p>
          </p:txBody>
        </p:sp>
        <p:sp>
          <p:nvSpPr>
            <p:cNvPr id="154" name="Text Box 25"/>
            <p:cNvSpPr txBox="1">
              <a:spLocks noChangeArrowheads="1"/>
            </p:cNvSpPr>
            <p:nvPr/>
          </p:nvSpPr>
          <p:spPr bwMode="auto">
            <a:xfrm>
              <a:off x="1652" y="3482"/>
              <a:ext cx="12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algn="ctr" eaLnBrk="1" hangingPunct="1">
                <a:spcBef>
                  <a:spcPct val="50000"/>
                </a:spcBef>
                <a:buFontTx/>
                <a:buNone/>
              </a:pPr>
              <a:r>
                <a:rPr lang="en-US" altLang="zh-TW" sz="1200" i="1">
                  <a:latin typeface="Arial" panose="020B0604020202020204" pitchFamily="34" charset="0"/>
                  <a:ea typeface="MS PGothic" panose="020B0600070205080204" pitchFamily="34" charset="-128"/>
                </a:rPr>
                <a:t>NBR</a:t>
              </a:r>
            </a:p>
          </p:txBody>
        </p:sp>
      </p:grpSp>
      <p:sp>
        <p:nvSpPr>
          <p:cNvPr id="155" name="Line 7"/>
          <p:cNvSpPr>
            <a:spLocks noChangeShapeType="1"/>
          </p:cNvSpPr>
          <p:nvPr/>
        </p:nvSpPr>
        <p:spPr bwMode="auto">
          <a:xfrm>
            <a:off x="3433763" y="2636838"/>
            <a:ext cx="0" cy="2466975"/>
          </a:xfrm>
          <a:prstGeom prst="line">
            <a:avLst/>
          </a:prstGeom>
          <a:noFill/>
          <a:ln w="38100">
            <a:solidFill>
              <a:srgbClr val="0069AA"/>
            </a:solidFill>
            <a:round/>
            <a:headEnd/>
            <a:tailEnd/>
          </a:ln>
          <a:extLst>
            <a:ext uri="{909E8E84-426E-40DD-AFC4-6F175D3DCCD1}">
              <a14:hiddenFill xmlns:a14="http://schemas.microsoft.com/office/drawing/2010/main">
                <a:noFill/>
              </a14:hiddenFill>
            </a:ext>
          </a:extLst>
        </p:spPr>
        <p:txBody>
          <a:bodyPr/>
          <a:lstStyle/>
          <a:p>
            <a:endParaRPr lang="zh-TW" altLang="en-US"/>
          </a:p>
        </p:txBody>
      </p:sp>
      <p:grpSp>
        <p:nvGrpSpPr>
          <p:cNvPr id="156" name="Group 40"/>
          <p:cNvGrpSpPr>
            <a:grpSpLocks/>
          </p:cNvGrpSpPr>
          <p:nvPr/>
        </p:nvGrpSpPr>
        <p:grpSpPr bwMode="auto">
          <a:xfrm>
            <a:off x="1516063" y="3422650"/>
            <a:ext cx="2236787" cy="388938"/>
            <a:chOff x="1067" y="2304"/>
            <a:chExt cx="1409" cy="245"/>
          </a:xfrm>
        </p:grpSpPr>
        <p:sp>
          <p:nvSpPr>
            <p:cNvPr id="157" name="Freeform 258"/>
            <p:cNvSpPr>
              <a:spLocks noChangeAspect="1"/>
            </p:cNvSpPr>
            <p:nvPr/>
          </p:nvSpPr>
          <p:spPr bwMode="auto">
            <a:xfrm>
              <a:off x="2228" y="2412"/>
              <a:ext cx="98" cy="98"/>
            </a:xfrm>
            <a:custGeom>
              <a:avLst/>
              <a:gdLst>
                <a:gd name="T0" fmla="*/ 2147483646 w 72"/>
                <a:gd name="T1" fmla="*/ 2147483646 h 72"/>
                <a:gd name="T2" fmla="*/ 2147483646 w 72"/>
                <a:gd name="T3" fmla="*/ 2147483646 h 72"/>
                <a:gd name="T4" fmla="*/ 2147483646 w 72"/>
                <a:gd name="T5" fmla="*/ 2147483646 h 72"/>
                <a:gd name="T6" fmla="*/ 2147483646 w 72"/>
                <a:gd name="T7" fmla="*/ 2147483646 h 72"/>
                <a:gd name="T8" fmla="*/ 2147483646 w 72"/>
                <a:gd name="T9" fmla="*/ 2147483646 h 72"/>
                <a:gd name="T10" fmla="*/ 2147483646 w 72"/>
                <a:gd name="T11" fmla="*/ 2147483646 h 72"/>
                <a:gd name="T12" fmla="*/ 2147483646 w 72"/>
                <a:gd name="T13" fmla="*/ 2147483646 h 72"/>
                <a:gd name="T14" fmla="*/ 2147483646 w 72"/>
                <a:gd name="T15" fmla="*/ 2147483646 h 72"/>
                <a:gd name="T16" fmla="*/ 2147483646 w 72"/>
                <a:gd name="T17" fmla="*/ 2147483646 h 72"/>
                <a:gd name="T18" fmla="*/ 2147483646 w 72"/>
                <a:gd name="T19" fmla="*/ 2147483646 h 72"/>
                <a:gd name="T20" fmla="*/ 0 w 72"/>
                <a:gd name="T21" fmla="*/ 2147483646 h 72"/>
                <a:gd name="T22" fmla="*/ 0 w 72"/>
                <a:gd name="T23" fmla="*/ 2147483646 h 72"/>
                <a:gd name="T24" fmla="*/ 2147483646 w 72"/>
                <a:gd name="T25" fmla="*/ 2147483646 h 72"/>
                <a:gd name="T26" fmla="*/ 2147483646 w 72"/>
                <a:gd name="T27" fmla="*/ 2147483646 h 72"/>
                <a:gd name="T28" fmla="*/ 2147483646 w 72"/>
                <a:gd name="T29" fmla="*/ 2147483646 h 72"/>
                <a:gd name="T30" fmla="*/ 2147483646 w 72"/>
                <a:gd name="T31" fmla="*/ 0 h 72"/>
                <a:gd name="T32" fmla="*/ 2147483646 w 72"/>
                <a:gd name="T33" fmla="*/ 0 h 72"/>
                <a:gd name="T34" fmla="*/ 2147483646 w 72"/>
                <a:gd name="T35" fmla="*/ 2147483646 h 72"/>
                <a:gd name="T36" fmla="*/ 2147483646 w 72"/>
                <a:gd name="T37" fmla="*/ 2147483646 h 72"/>
                <a:gd name="T38" fmla="*/ 2147483646 w 72"/>
                <a:gd name="T39" fmla="*/ 2147483646 h 72"/>
                <a:gd name="T40" fmla="*/ 2147483646 w 72"/>
                <a:gd name="T41" fmla="*/ 2147483646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2"/>
                <a:gd name="T64" fmla="*/ 0 h 72"/>
                <a:gd name="T65" fmla="*/ 72 w 72"/>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2" h="72">
                  <a:moveTo>
                    <a:pt x="72" y="36"/>
                  </a:moveTo>
                  <a:lnTo>
                    <a:pt x="72" y="36"/>
                  </a:lnTo>
                  <a:lnTo>
                    <a:pt x="69" y="49"/>
                  </a:lnTo>
                  <a:lnTo>
                    <a:pt x="62" y="62"/>
                  </a:lnTo>
                  <a:lnTo>
                    <a:pt x="53" y="69"/>
                  </a:lnTo>
                  <a:lnTo>
                    <a:pt x="36" y="72"/>
                  </a:lnTo>
                  <a:lnTo>
                    <a:pt x="23" y="69"/>
                  </a:lnTo>
                  <a:lnTo>
                    <a:pt x="13" y="62"/>
                  </a:lnTo>
                  <a:lnTo>
                    <a:pt x="3" y="49"/>
                  </a:lnTo>
                  <a:lnTo>
                    <a:pt x="0" y="36"/>
                  </a:lnTo>
                  <a:lnTo>
                    <a:pt x="3" y="23"/>
                  </a:lnTo>
                  <a:lnTo>
                    <a:pt x="13" y="10"/>
                  </a:lnTo>
                  <a:lnTo>
                    <a:pt x="23" y="3"/>
                  </a:lnTo>
                  <a:lnTo>
                    <a:pt x="36" y="0"/>
                  </a:lnTo>
                  <a:lnTo>
                    <a:pt x="53" y="3"/>
                  </a:lnTo>
                  <a:lnTo>
                    <a:pt x="62" y="10"/>
                  </a:lnTo>
                  <a:lnTo>
                    <a:pt x="69" y="23"/>
                  </a:lnTo>
                  <a:lnTo>
                    <a:pt x="72" y="36"/>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TW" altLang="en-US"/>
            </a:p>
          </p:txBody>
        </p:sp>
        <p:sp>
          <p:nvSpPr>
            <p:cNvPr id="158" name="Line 10"/>
            <p:cNvSpPr>
              <a:spLocks noChangeShapeType="1"/>
            </p:cNvSpPr>
            <p:nvPr/>
          </p:nvSpPr>
          <p:spPr bwMode="auto">
            <a:xfrm flipV="1">
              <a:off x="1250" y="2461"/>
              <a:ext cx="1035" cy="7"/>
            </a:xfrm>
            <a:prstGeom prst="line">
              <a:avLst/>
            </a:prstGeom>
            <a:noFill/>
            <a:ln w="12700">
              <a:solidFill>
                <a:srgbClr val="800000"/>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59" name="Text Box 14"/>
            <p:cNvSpPr txBox="1">
              <a:spLocks noChangeArrowheads="1"/>
            </p:cNvSpPr>
            <p:nvPr/>
          </p:nvSpPr>
          <p:spPr bwMode="auto">
            <a:xfrm>
              <a:off x="2304" y="2304"/>
              <a:ext cx="1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eaLnBrk="1" hangingPunct="1">
                <a:spcBef>
                  <a:spcPct val="50000"/>
                </a:spcBef>
                <a:buFontTx/>
                <a:buNone/>
              </a:pPr>
              <a:r>
                <a:rPr lang="en-US" altLang="zh-TW" sz="1200" b="1">
                  <a:solidFill>
                    <a:srgbClr val="800000"/>
                  </a:solidFill>
                  <a:latin typeface="Arial" panose="020B0604020202020204" pitchFamily="34" charset="0"/>
                  <a:ea typeface="MS PGothic" panose="020B0600070205080204" pitchFamily="34" charset="-128"/>
                </a:rPr>
                <a:t>1</a:t>
              </a:r>
            </a:p>
          </p:txBody>
        </p:sp>
        <p:graphicFrame>
          <p:nvGraphicFramePr>
            <p:cNvPr id="160" name="Object 21"/>
            <p:cNvGraphicFramePr>
              <a:graphicFrameLocks noChangeAspect="1"/>
            </p:cNvGraphicFramePr>
            <p:nvPr/>
          </p:nvGraphicFramePr>
          <p:xfrm>
            <a:off x="1067" y="2366"/>
            <a:ext cx="125" cy="183"/>
          </p:xfrm>
          <a:graphic>
            <a:graphicData uri="http://schemas.openxmlformats.org/presentationml/2006/ole">
              <mc:AlternateContent xmlns:mc="http://schemas.openxmlformats.org/markup-compatibility/2006">
                <mc:Choice xmlns:v="urn:schemas-microsoft-com:vml" Requires="v">
                  <p:oleObj spid="_x0000_s1767" name="Equation" r:id="rId9" imgW="164957" imgH="241091" progId="Equation.DSMT4">
                    <p:embed/>
                  </p:oleObj>
                </mc:Choice>
                <mc:Fallback>
                  <p:oleObj name="Equation" r:id="rId9" imgW="164957" imgH="241091" progId="Equation.DSMT4">
                    <p:embed/>
                    <p:pic>
                      <p:nvPicPr>
                        <p:cNvPr id="18453"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7" y="2366"/>
                          <a:ext cx="125" cy="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aphicFrame>
        <p:nvGraphicFramePr>
          <p:cNvPr id="161" name="Object 20"/>
          <p:cNvGraphicFramePr>
            <a:graphicFrameLocks noChangeAspect="1"/>
          </p:cNvGraphicFramePr>
          <p:nvPr>
            <p:extLst>
              <p:ext uri="{D42A27DB-BD31-4B8C-83A1-F6EECF244321}">
                <p14:modId xmlns:p14="http://schemas.microsoft.com/office/powerpoint/2010/main" val="3269308676"/>
              </p:ext>
            </p:extLst>
          </p:nvPr>
        </p:nvGraphicFramePr>
        <p:xfrm>
          <a:off x="1516063" y="3108325"/>
          <a:ext cx="198437" cy="288925"/>
        </p:xfrm>
        <a:graphic>
          <a:graphicData uri="http://schemas.openxmlformats.org/presentationml/2006/ole">
            <mc:AlternateContent xmlns:mc="http://schemas.openxmlformats.org/markup-compatibility/2006">
              <mc:Choice xmlns:v="urn:schemas-microsoft-com:vml" Requires="v">
                <p:oleObj spid="_x0000_s1768" name="Equation" r:id="rId11" imgW="164957" imgH="241091" progId="Equation.DSMT4">
                  <p:embed/>
                </p:oleObj>
              </mc:Choice>
              <mc:Fallback>
                <p:oleObj name="Equation" r:id="rId11" imgW="164957" imgH="241091" progId="Equation.DSMT4">
                  <p:embed/>
                  <p:pic>
                    <p:nvPicPr>
                      <p:cNvPr id="18439"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16063" y="3108325"/>
                        <a:ext cx="198437"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62" name="Object 22"/>
          <p:cNvGraphicFramePr>
            <a:graphicFrameLocks noChangeAspect="1"/>
          </p:cNvGraphicFramePr>
          <p:nvPr>
            <p:extLst>
              <p:ext uri="{D42A27DB-BD31-4B8C-83A1-F6EECF244321}">
                <p14:modId xmlns:p14="http://schemas.microsoft.com/office/powerpoint/2010/main" val="700168597"/>
              </p:ext>
            </p:extLst>
          </p:nvPr>
        </p:nvGraphicFramePr>
        <p:xfrm>
          <a:off x="1511404" y="3956050"/>
          <a:ext cx="196850" cy="290512"/>
        </p:xfrm>
        <a:graphic>
          <a:graphicData uri="http://schemas.openxmlformats.org/presentationml/2006/ole">
            <mc:AlternateContent xmlns:mc="http://schemas.openxmlformats.org/markup-compatibility/2006">
              <mc:Choice xmlns:v="urn:schemas-microsoft-com:vml" Requires="v">
                <p:oleObj spid="_x0000_s1769" name="Equation" r:id="rId13" imgW="164957" imgH="241091" progId="Equation.DSMT4">
                  <p:embed/>
                </p:oleObj>
              </mc:Choice>
              <mc:Fallback>
                <p:oleObj name="Equation" r:id="rId13" imgW="164957" imgH="241091" progId="Equation.DSMT4">
                  <p:embed/>
                  <p:pic>
                    <p:nvPicPr>
                      <p:cNvPr id="18441" name="Object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11404" y="3956050"/>
                        <a:ext cx="196850" cy="290512"/>
                      </a:xfrm>
                      <a:prstGeom prst="rect">
                        <a:avLst/>
                      </a:prstGeom>
                      <a:noFill/>
                      <a:ln>
                        <a:noFill/>
                      </a:ln>
                      <a:effectLst/>
                    </p:spPr>
                  </p:pic>
                </p:oleObj>
              </mc:Fallback>
            </mc:AlternateContent>
          </a:graphicData>
        </a:graphic>
      </p:graphicFrame>
      <p:sp>
        <p:nvSpPr>
          <p:cNvPr id="4" name="矩形 3"/>
          <p:cNvSpPr/>
          <p:nvPr/>
        </p:nvSpPr>
        <p:spPr>
          <a:xfrm>
            <a:off x="2133026" y="1429218"/>
            <a:ext cx="5186035" cy="646331"/>
          </a:xfrm>
          <a:prstGeom prst="rect">
            <a:avLst/>
          </a:prstGeom>
        </p:spPr>
        <p:txBody>
          <a:bodyPr wrap="none">
            <a:spAutoFit/>
          </a:bodyPr>
          <a:lstStyle/>
          <a:p>
            <a:pPr algn="ctr"/>
            <a:r>
              <a:rPr lang="en-US" altLang="en-US" dirty="0" smtClean="0">
                <a:ea typeface="ヒラギノ角ゴ Pro W3" charset="-128"/>
              </a:rPr>
              <a:t>When </a:t>
            </a:r>
            <a:r>
              <a:rPr lang="en-US" altLang="en-US" i="1" dirty="0" err="1" smtClean="0">
                <a:ea typeface="ヒラギノ角ゴ Pro W3" charset="-128"/>
              </a:rPr>
              <a:t>i</a:t>
            </a:r>
            <a:r>
              <a:rPr lang="en-US" altLang="en-US" i="1" baseline="-25000" dirty="0" err="1" smtClean="0">
                <a:ea typeface="ヒラギノ角ゴ Pro W3" charset="-128"/>
              </a:rPr>
              <a:t>ff</a:t>
            </a:r>
            <a:r>
              <a:rPr lang="en-US" altLang="zh-TW" i="1" dirty="0" smtClean="0">
                <a:latin typeface="Times New Roman" panose="02020603050405020304" pitchFamily="18" charset="0"/>
                <a:cs typeface="Times New Roman" panose="02020603050405020304" pitchFamily="18" charset="0"/>
              </a:rPr>
              <a:t> &lt; </a:t>
            </a:r>
            <a:r>
              <a:rPr lang="en-US" altLang="en-US" i="1" dirty="0" smtClean="0">
                <a:ea typeface="ヒラギノ角ゴ Pro W3" charset="-128"/>
              </a:rPr>
              <a:t>i</a:t>
            </a:r>
            <a:r>
              <a:rPr lang="en-US" altLang="en-US" i="1" baseline="-25000" dirty="0" smtClean="0">
                <a:ea typeface="ヒラギノ角ゴ Pro W3" charset="-128"/>
              </a:rPr>
              <a:t>d</a:t>
            </a:r>
            <a:r>
              <a:rPr lang="en-US" altLang="zh-TW" i="1" dirty="0" smtClean="0">
                <a:latin typeface="Times New Roman" panose="02020603050405020304" pitchFamily="18" charset="0"/>
                <a:cs typeface="Times New Roman" panose="02020603050405020304" pitchFamily="18" charset="0"/>
              </a:rPr>
              <a:t> , </a:t>
            </a:r>
            <a:r>
              <a:rPr lang="en-US" altLang="zh-TW" dirty="0" smtClean="0">
                <a:ea typeface="ヒラギノ角ゴ Pro W3" charset="-128"/>
              </a:rPr>
              <a:t>the quantity of reserves demanded </a:t>
            </a:r>
          </a:p>
          <a:p>
            <a:pPr algn="ctr"/>
            <a:r>
              <a:rPr lang="en-US" altLang="zh-TW" dirty="0" smtClean="0">
                <a:ea typeface="ヒラギノ角ゴ Pro W3" charset="-128"/>
              </a:rPr>
              <a:t>Equals the quantity of non-borrowed reserves. </a:t>
            </a:r>
            <a:endParaRPr lang="en-US" altLang="zh-TW"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576643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US" dirty="0" smtClean="0"/>
              <a:t>Conduct of Open Market Operations </a:t>
            </a:r>
            <a:r>
              <a:rPr lang="en-US" dirty="0"/>
              <a:t>Affect the Federal Funds </a:t>
            </a:r>
            <a:r>
              <a:rPr lang="en-US" dirty="0" smtClean="0"/>
              <a:t>Rate</a:t>
            </a:r>
            <a:r>
              <a:rPr lang="en-US" sz="2000" b="0" dirty="0"/>
              <a:t> </a:t>
            </a:r>
          </a:p>
        </p:txBody>
      </p:sp>
      <p:sp>
        <p:nvSpPr>
          <p:cNvPr id="3" name="Content Placeholder 2"/>
          <p:cNvSpPr>
            <a:spLocks noGrp="1"/>
          </p:cNvSpPr>
          <p:nvPr>
            <p:ph idx="1"/>
          </p:nvPr>
        </p:nvSpPr>
        <p:spPr/>
        <p:txBody>
          <a:bodyPr/>
          <a:lstStyle/>
          <a:p>
            <a:r>
              <a:rPr lang="en-US" altLang="zh-TW" dirty="0" smtClean="0">
                <a:ea typeface="ヒラギノ角ゴ Pro W3" charset="-128"/>
              </a:rPr>
              <a:t>Open market purchases (sales) shift the supply curve to the right (left).</a:t>
            </a:r>
            <a:endParaRPr lang="en-US" dirty="0" smtClean="0">
              <a:ea typeface="ヒラギノ角ゴ Pro W3" charset="-128"/>
            </a:endParaRPr>
          </a:p>
          <a:p>
            <a:r>
              <a:rPr lang="en-US" dirty="0" smtClean="0">
                <a:ea typeface="ヒラギノ角ゴ Pro W3" charset="-128"/>
              </a:rPr>
              <a:t>The effect </a:t>
            </a:r>
            <a:r>
              <a:rPr lang="en-US" dirty="0">
                <a:ea typeface="ヒラギノ角ゴ Pro W3" charset="-128"/>
              </a:rPr>
              <a:t>of </a:t>
            </a:r>
            <a:r>
              <a:rPr lang="en-US" dirty="0" smtClean="0">
                <a:ea typeface="ヒラギノ角ゴ Pro W3" charset="-128"/>
              </a:rPr>
              <a:t>an open market </a:t>
            </a:r>
            <a:r>
              <a:rPr lang="en-US" dirty="0">
                <a:ea typeface="ヒラギノ角ゴ Pro W3" charset="-128"/>
              </a:rPr>
              <a:t>operation </a:t>
            </a:r>
            <a:r>
              <a:rPr lang="en-US" dirty="0" smtClean="0">
                <a:ea typeface="ヒラギノ角ゴ Pro W3" charset="-128"/>
              </a:rPr>
              <a:t>depends </a:t>
            </a:r>
            <a:r>
              <a:rPr lang="en-US" dirty="0">
                <a:ea typeface="ヒラギノ角ゴ Pro W3" charset="-128"/>
              </a:rPr>
              <a:t>on whether the supply curve initially intersects the demand curve in its downward sloped section versus its flat section. </a:t>
            </a:r>
          </a:p>
          <a:p>
            <a:r>
              <a:rPr lang="en-US" dirty="0">
                <a:ea typeface="ヒラギノ角ゴ Pro W3" charset="-128"/>
              </a:rPr>
              <a:t>An open market purchase causes the federal funds rate to fall whereas an open market sale causes the federal funds rate to rise (when intersection occurs at the downward sloped section</a:t>
            </a:r>
            <a:r>
              <a:rPr lang="en-US" dirty="0" smtClean="0">
                <a:ea typeface="ヒラギノ角ゴ Pro W3" charset="-128"/>
              </a:rPr>
              <a:t>).</a:t>
            </a:r>
          </a:p>
          <a:p>
            <a:r>
              <a:rPr lang="en-US" dirty="0">
                <a:ea typeface="ヒラギノ角ゴ Pro W3" charset="-128"/>
              </a:rPr>
              <a:t>Open market operations have no effect on the federal funds rate when intersection occurs at the flat section of the demand curve.</a:t>
            </a:r>
            <a:endParaRPr lang="en-US" dirty="0"/>
          </a:p>
        </p:txBody>
      </p:sp>
    </p:spTree>
    <p:extLst>
      <p:ext uri="{BB962C8B-B14F-4D97-AF65-F5344CB8AC3E}">
        <p14:creationId xmlns:p14="http://schemas.microsoft.com/office/powerpoint/2010/main" val="1790058465"/>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2 Response to an Open Market Operation </a:t>
            </a:r>
          </a:p>
        </p:txBody>
      </p:sp>
      <p:pic>
        <p:nvPicPr>
          <p:cNvPr id="1026" name="Picture 2" descr="&quot;The vertical axis of each graph is labeled &quot;&quot;Federal Funds Rate&quot;&quot; and the horizontal axis is labeled &quot;&quot;Quantity of Reserves, R.&quot;&quot; The first graph shows that supply curve initially intersects demand curve in its downward-sloping section. The line for supply R s1 is a vertical line from a point labeled as N B R1 on the horizontal axis. The line turns to right and becomes parallel to the horizontal axis at federal fund rate equals i d. A vertical line from N B R2 on the horizontal axis right to the line for R s1 shows the new supply line R s2. The line joins the horizontal part of the line for R s1. The line for demand R D sub 1 slopes downward from the upper left corner and intersects the vertical part of the supply line R s1 at point 1 (federal funds rate equals i 1 f f) and R s2 at point 2 (federal funds rate equals i 1 f f). The line becomes parallel to the horizontal axis at federal funds rate equals i o r. A dotted line is drawn from federal funds rate equals i 1 f f to point 1 and a dotted line is drawn from federal funds rate equals i 2 f f to point 2. A down arrow points from line at i 1 f f to the line at i 2 ff. A right arrow points from the line for R s1 to R s2. The two steps shown in the graph are:&#10;Step 1. An open market purchase shifts the supply curve to the right . . .&#10;Step 2. causing the federal funds rate to fall.&#10;The second graph shows that supply curve initially intersects demand curve in its flat section. The line for supply R s1 is a vertical line from a point labeled as N B R1 on the horizontal axis. The line turns to right and becomes parallel to the horizontal axis at federal fund rate equals i d. A vertical line from N B R2 on the horizontal axis right to the line for R s1 shows the new supply line R s2. The line joins the horizontal part of the line for R s1. The line for demand R D sub 1 slopes downward from the upper left corner and becomes parallel to the horizontal axis at federal funds rate equals i 1 f f equals i 2  equals i o r. The line then intersects the vertical part of the supply line R s1 at point 1 and that of R s2 at point 2. A right arrow points from the line for R s1 to R s2. The two steps shown in the graph are:&#10;Step 1. An open market purchase shifts the supply curve to the right . . .&#10;Step 2. but the federal funds rate cannot fall below the interest rate paid on reserves.&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967" y="1586223"/>
            <a:ext cx="8102067" cy="4478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412248"/>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9417</TotalTime>
  <Words>1632</Words>
  <Application>Microsoft Office PowerPoint</Application>
  <PresentationFormat>如螢幕大小 (4:3)</PresentationFormat>
  <Paragraphs>133</Paragraphs>
  <Slides>29</Slides>
  <Notes>1</Notes>
  <HiddenSlides>0</HiddenSlides>
  <MMClips>0</MMClips>
  <ScaleCrop>false</ScaleCrop>
  <HeadingPairs>
    <vt:vector size="8" baseType="variant">
      <vt:variant>
        <vt:lpstr>使用字型</vt:lpstr>
      </vt:variant>
      <vt:variant>
        <vt:i4>10</vt:i4>
      </vt:variant>
      <vt:variant>
        <vt:lpstr>佈景主題</vt:lpstr>
      </vt:variant>
      <vt:variant>
        <vt:i4>1</vt:i4>
      </vt:variant>
      <vt:variant>
        <vt:lpstr>內嵌 OLE 伺服程式</vt:lpstr>
      </vt:variant>
      <vt:variant>
        <vt:i4>1</vt:i4>
      </vt:variant>
      <vt:variant>
        <vt:lpstr>投影片標題</vt:lpstr>
      </vt:variant>
      <vt:variant>
        <vt:i4>29</vt:i4>
      </vt:variant>
    </vt:vector>
  </HeadingPairs>
  <TitlesOfParts>
    <vt:vector size="41" baseType="lpstr">
      <vt:lpstr>Malgun Gothic Semilight</vt:lpstr>
      <vt:lpstr>MS PGothic</vt:lpstr>
      <vt:lpstr>MT Symbol</vt:lpstr>
      <vt:lpstr>ヒラギノ角ゴ Pro W3</vt:lpstr>
      <vt:lpstr>微軟正黑體</vt:lpstr>
      <vt:lpstr>Arial</vt:lpstr>
      <vt:lpstr>Calibri</vt:lpstr>
      <vt:lpstr>Times New Roman</vt:lpstr>
      <vt:lpstr>Verdana</vt:lpstr>
      <vt:lpstr>Wingdings</vt:lpstr>
      <vt:lpstr>508 Lecture</vt:lpstr>
      <vt:lpstr>Equation</vt:lpstr>
      <vt:lpstr>The Economics of Money, Banking, and Financial Markets</vt:lpstr>
      <vt:lpstr>Preview</vt:lpstr>
      <vt:lpstr>Learning Objectives</vt:lpstr>
      <vt:lpstr>The Market for Reserves and the Federal Funds Rate</vt:lpstr>
      <vt:lpstr>Demand in the Market for Reserves</vt:lpstr>
      <vt:lpstr>Supply in the Market for Reserves</vt:lpstr>
      <vt:lpstr>Figure 1 Equilibrium in the Market for Reserves</vt:lpstr>
      <vt:lpstr>How Conduct of Open Market Operations Affect the Federal Funds Rate </vt:lpstr>
      <vt:lpstr>Figure 2 Response to an Open Market Operation </vt:lpstr>
      <vt:lpstr>How Changes in the Discount Rate Affect the Federal Funds Rate </vt:lpstr>
      <vt:lpstr>Figure 3 Response to a Change in the Discount Rate</vt:lpstr>
      <vt:lpstr>How Changes in the Reserve Requirement Affect the Federal Funds Rate </vt:lpstr>
      <vt:lpstr>Figure 4 Response to a Change in Required Reserves</vt:lpstr>
      <vt:lpstr>How Changes in Interest on Reserves Affect the Federal Funds Rate </vt:lpstr>
      <vt:lpstr>Figure 5 Response to a Change in the Interest Rate on Reserves</vt:lpstr>
      <vt:lpstr>Application: How the Federal Reserve’s Operating Procedures Limit Fluctuations in the Federal Funds Rate</vt:lpstr>
      <vt:lpstr>Figure 6 How the Federal Reserve’s Operating Procedures Limit Fluctuations in the Federal Funds Rate</vt:lpstr>
      <vt:lpstr>Conventional Monetary Policy Tools</vt:lpstr>
      <vt:lpstr>Open Market Operations</vt:lpstr>
      <vt:lpstr>Discount Policy and the Lender of Last Resort</vt:lpstr>
      <vt:lpstr>Reserve Requirements</vt:lpstr>
      <vt:lpstr>Interest on Excess Reserves</vt:lpstr>
      <vt:lpstr>Relative Advantages of the Different Monetary Policy Tools</vt:lpstr>
      <vt:lpstr>On the Failure of Conventional Monetary Policy Tools in a Financial Panic</vt:lpstr>
      <vt:lpstr>Nonconventional Monetary Policy Tools During the Global Financial Crisis</vt:lpstr>
      <vt:lpstr>Figure 7 The Expansion of the Federal Balance Sheet, 2007–2014</vt:lpstr>
      <vt:lpstr>Nonconventional Monetary Policy Tools During the Global Financial Crisis (1 of 2)</vt:lpstr>
      <vt:lpstr>Nonconventional Monetary Policy Tools During the Global Financial Crisis (2 of 2)</vt:lpstr>
      <vt:lpstr>Monetary Policy Tools of the European Central Bank</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user</cp:lastModifiedBy>
  <cp:revision>510</cp:revision>
  <dcterms:created xsi:type="dcterms:W3CDTF">2014-07-14T20:04:21Z</dcterms:created>
  <dcterms:modified xsi:type="dcterms:W3CDTF">2021-03-18T14:44:08Z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