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9" r:id="rId2"/>
    <p:sldId id="260" r:id="rId3"/>
    <p:sldId id="261" r:id="rId4"/>
    <p:sldId id="262" r:id="rId5"/>
    <p:sldId id="263" r:id="rId6"/>
    <p:sldId id="265" r:id="rId7"/>
    <p:sldId id="285" r:id="rId8"/>
    <p:sldId id="266" r:id="rId9"/>
    <p:sldId id="268" r:id="rId10"/>
    <p:sldId id="267"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wlai" initials="t" lastIdx="1" clrIdx="0">
    <p:extLst>
      <p:ext uri="{19B8F6BF-5375-455C-9EA6-DF929625EA0E}">
        <p15:presenceInfo xmlns:p15="http://schemas.microsoft.com/office/powerpoint/2012/main" userId="twla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96840" autoAdjust="0"/>
  </p:normalViewPr>
  <p:slideViewPr>
    <p:cSldViewPr>
      <p:cViewPr varScale="1">
        <p:scale>
          <a:sx n="127" d="100"/>
          <a:sy n="127" d="100"/>
        </p:scale>
        <p:origin x="1428" y="126"/>
      </p:cViewPr>
      <p:guideLst>
        <p:guide orient="horz" pos="2160"/>
        <p:guide pos="2880"/>
      </p:guideLst>
    </p:cSldViewPr>
  </p:slideViewPr>
  <p:outlineViewPr>
    <p:cViewPr>
      <p:scale>
        <a:sx n="33" d="100"/>
        <a:sy n="33" d="100"/>
      </p:scale>
      <p:origin x="0" y="-5154"/>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3" d="100"/>
          <a:sy n="53" d="100"/>
        </p:scale>
        <p:origin x="-22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4/9/2020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4/9/2020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available)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909399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4/9/2020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dirty="0">
                <a:solidFill>
                  <a:schemeClr val="tx1"/>
                </a:solidFill>
                <a:latin typeface="Verdana"/>
                <a:ea typeface="Verdana" panose="020B0604030504040204" pitchFamily="34" charset="0"/>
                <a:cs typeface="Verdana" panose="020B0604030504040204" pitchFamily="34" charset="0"/>
              </a:defRPr>
            </a:lvl1pPr>
          </a:lstStyle>
          <a:p>
            <a:r>
              <a:rPr lang="en-US" altLang="en-US" dirty="0" smtClean="0"/>
              <a:t>Copyright © 2019 Pearson Education, Ltd.</a:t>
            </a:r>
            <a:endParaRPr lang="en-US" altLang="en-US" dirty="0"/>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4/9/2020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4/9/2020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03828"/>
          </a:xfrm>
        </p:spPr>
        <p:txBody>
          <a:bodyPr/>
          <a:lstStyle/>
          <a:p>
            <a:r>
              <a:rPr lang="en-US" dirty="0"/>
              <a:t>The Economics of Money, Banking, and Financial Markets</a:t>
            </a:r>
          </a:p>
        </p:txBody>
      </p:sp>
      <p:sp>
        <p:nvSpPr>
          <p:cNvPr id="3" name="Text Placeholder 2"/>
          <p:cNvSpPr>
            <a:spLocks noGrp="1"/>
          </p:cNvSpPr>
          <p:nvPr>
            <p:ph type="body" sz="quarter" idx="13"/>
          </p:nvPr>
        </p:nvSpPr>
        <p:spPr>
          <a:xfrm>
            <a:off x="457200" y="1307592"/>
            <a:ext cx="8229600" cy="292608"/>
          </a:xfrm>
        </p:spPr>
        <p:txBody>
          <a:bodyPr/>
          <a:lstStyle/>
          <a:p>
            <a:r>
              <a:rPr lang="en-US" dirty="0"/>
              <a:t>Twelfth Edition, Global Edition</a:t>
            </a:r>
          </a:p>
        </p:txBody>
      </p:sp>
      <p:sp>
        <p:nvSpPr>
          <p:cNvPr id="4" name="Text Placeholder 3"/>
          <p:cNvSpPr>
            <a:spLocks noGrp="1"/>
          </p:cNvSpPr>
          <p:nvPr>
            <p:ph type="body" sz="quarter" idx="14"/>
          </p:nvPr>
        </p:nvSpPr>
        <p:spPr>
          <a:xfrm>
            <a:off x="5029200" y="1905000"/>
            <a:ext cx="3657600" cy="1142999"/>
          </a:xfrm>
        </p:spPr>
        <p:txBody>
          <a:bodyPr/>
          <a:lstStyle/>
          <a:p>
            <a:r>
              <a:rPr lang="en-US" dirty="0"/>
              <a:t>Chapter </a:t>
            </a:r>
            <a:r>
              <a:rPr lang="en-US" dirty="0" smtClean="0"/>
              <a:t>18</a:t>
            </a:r>
            <a:endParaRPr lang="en-US" dirty="0"/>
          </a:p>
        </p:txBody>
      </p:sp>
      <p:sp>
        <p:nvSpPr>
          <p:cNvPr id="5" name="Text Placeholder 4"/>
          <p:cNvSpPr>
            <a:spLocks noGrp="1"/>
          </p:cNvSpPr>
          <p:nvPr>
            <p:ph type="body" sz="quarter" idx="15"/>
          </p:nvPr>
        </p:nvSpPr>
        <p:spPr/>
        <p:txBody>
          <a:bodyPr/>
          <a:lstStyle/>
          <a:p>
            <a:r>
              <a:rPr lang="en-US" dirty="0"/>
              <a:t>The Foreign Exchange Market</a:t>
            </a:r>
          </a:p>
        </p:txBody>
      </p:sp>
      <p:sp>
        <p:nvSpPr>
          <p:cNvPr id="6" name="Text Placeholder 5"/>
          <p:cNvSpPr>
            <a:spLocks noGrp="1"/>
          </p:cNvSpPr>
          <p:nvPr>
            <p:ph type="body" sz="quarter" idx="16"/>
          </p:nvPr>
        </p:nvSpPr>
        <p:spPr/>
        <p:txBody>
          <a:bodyPr/>
          <a:lstStyle/>
          <a:p>
            <a:r>
              <a:rPr lang="en-US" altLang="en-US" dirty="0"/>
              <a:t>Copyright © 2019 Pearson Education, Ltd.</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44662" y="1714670"/>
            <a:ext cx="3678219" cy="4624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9621358"/>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Affect Exchange Rates in the Long Run</a:t>
            </a:r>
          </a:p>
        </p:txBody>
      </p:sp>
      <p:sp>
        <p:nvSpPr>
          <p:cNvPr id="3" name="Content Placeholder 2"/>
          <p:cNvSpPr>
            <a:spLocks noGrp="1"/>
          </p:cNvSpPr>
          <p:nvPr>
            <p:ph idx="1"/>
          </p:nvPr>
        </p:nvSpPr>
        <p:spPr/>
        <p:txBody>
          <a:bodyPr/>
          <a:lstStyle/>
          <a:p>
            <a:pPr>
              <a:spcBef>
                <a:spcPct val="40000"/>
              </a:spcBef>
            </a:pPr>
            <a:r>
              <a:rPr lang="en-US" dirty="0" smtClean="0">
                <a:ea typeface="ヒラギノ角ゴ Pro W3" charset="-128"/>
              </a:rPr>
              <a:t>Th</a:t>
            </a:r>
            <a:r>
              <a:rPr lang="en-US" dirty="0" smtClean="0">
                <a:ea typeface="ヒラギノ角ゴ Pro W3" charset="-128"/>
              </a:rPr>
              <a:t>e basic rule: </a:t>
            </a:r>
            <a:r>
              <a:rPr lang="en-US" altLang="zh-TW" dirty="0">
                <a:ea typeface="ヒラギノ角ゴ Pro W3" pitchFamily="-84" charset="-128"/>
              </a:rPr>
              <a:t>Anything that increases the demand for domestically produced goods relative to foreign traded goods tends to appreciates domestic currency</a:t>
            </a:r>
            <a:endParaRPr lang="en-US" dirty="0" smtClean="0">
              <a:ea typeface="ヒラギノ角ゴ Pro W3" charset="-128"/>
            </a:endParaRPr>
          </a:p>
          <a:p>
            <a:pPr lvl="1">
              <a:spcBef>
                <a:spcPct val="40000"/>
              </a:spcBef>
            </a:pPr>
            <a:r>
              <a:rPr lang="en-US" dirty="0" smtClean="0">
                <a:ea typeface="ヒラギノ角ゴ Pro W3" charset="-128"/>
              </a:rPr>
              <a:t>Relative price levels</a:t>
            </a:r>
          </a:p>
          <a:p>
            <a:pPr lvl="1">
              <a:spcBef>
                <a:spcPct val="40000"/>
              </a:spcBef>
            </a:pPr>
            <a:r>
              <a:rPr lang="en-US" dirty="0" smtClean="0">
                <a:ea typeface="ヒラギノ角ゴ Pro W3" charset="-128"/>
              </a:rPr>
              <a:t>Trade </a:t>
            </a:r>
            <a:r>
              <a:rPr lang="en-US" dirty="0">
                <a:ea typeface="ヒラギノ角ゴ Pro W3" charset="-128"/>
              </a:rPr>
              <a:t>barriers</a:t>
            </a:r>
          </a:p>
          <a:p>
            <a:pPr lvl="1">
              <a:spcBef>
                <a:spcPct val="40000"/>
              </a:spcBef>
            </a:pPr>
            <a:r>
              <a:rPr lang="en-US" dirty="0">
                <a:ea typeface="ヒラギノ角ゴ Pro W3" charset="-128"/>
              </a:rPr>
              <a:t>Preferences for domestic versus foreign goods</a:t>
            </a:r>
          </a:p>
          <a:p>
            <a:pPr lvl="1">
              <a:spcBef>
                <a:spcPct val="40000"/>
              </a:spcBef>
            </a:pPr>
            <a:r>
              <a:rPr lang="en-US" dirty="0" smtClean="0">
                <a:ea typeface="ヒラギノ角ゴ Pro W3" charset="-128"/>
              </a:rPr>
              <a:t>Productivity</a:t>
            </a:r>
            <a:endParaRPr lang="en-US" dirty="0"/>
          </a:p>
        </p:txBody>
      </p:sp>
    </p:spTree>
    <p:extLst>
      <p:ext uri="{BB962C8B-B14F-4D97-AF65-F5344CB8AC3E}">
        <p14:creationId xmlns:p14="http://schemas.microsoft.com/office/powerpoint/2010/main" val="2117319494"/>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Summary Table 1 Factors That Affect Exchange Rates in the Long Run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9308087"/>
              </p:ext>
            </p:extLst>
          </p:nvPr>
        </p:nvGraphicFramePr>
        <p:xfrm>
          <a:off x="457200" y="1849120"/>
          <a:ext cx="8153400" cy="2494280"/>
        </p:xfrm>
        <a:graphic>
          <a:graphicData uri="http://schemas.openxmlformats.org/drawingml/2006/table">
            <a:tbl>
              <a:tblPr firstRow="1" bandRow="1">
                <a:tableStyleId>{3B4B98B0-60AC-42C2-AFA5-B58CD77FA1E5}</a:tableStyleId>
              </a:tblPr>
              <a:tblGrid>
                <a:gridCol w="2717800">
                  <a:extLst>
                    <a:ext uri="{9D8B030D-6E8A-4147-A177-3AD203B41FA5}">
                      <a16:colId xmlns:a16="http://schemas.microsoft.com/office/drawing/2014/main" val="20000"/>
                    </a:ext>
                  </a:extLst>
                </a:gridCol>
                <a:gridCol w="2717800">
                  <a:extLst>
                    <a:ext uri="{9D8B030D-6E8A-4147-A177-3AD203B41FA5}">
                      <a16:colId xmlns:a16="http://schemas.microsoft.com/office/drawing/2014/main" val="20001"/>
                    </a:ext>
                  </a:extLst>
                </a:gridCol>
                <a:gridCol w="2717800">
                  <a:extLst>
                    <a:ext uri="{9D8B030D-6E8A-4147-A177-3AD203B41FA5}">
                      <a16:colId xmlns:a16="http://schemas.microsoft.com/office/drawing/2014/main" val="20002"/>
                    </a:ext>
                  </a:extLst>
                </a:gridCol>
              </a:tblGrid>
              <a:tr h="370840">
                <a:tc>
                  <a:txBody>
                    <a:bodyPr/>
                    <a:lstStyle/>
                    <a:p>
                      <a:r>
                        <a:rPr lang="en-US" sz="1800" b="1" i="0" u="none" strike="noStrike" kern="1200" baseline="0" dirty="0" smtClean="0">
                          <a:solidFill>
                            <a:schemeClr val="tx1"/>
                          </a:solidFill>
                          <a:latin typeface="+mn-lt"/>
                          <a:ea typeface="+mn-ea"/>
                          <a:cs typeface="+mn-cs"/>
                        </a:rPr>
                        <a:t>Factor</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i="0" u="none" strike="noStrike" kern="1200" baseline="0" dirty="0" smtClean="0">
                          <a:solidFill>
                            <a:schemeClr val="tx1"/>
                          </a:solidFill>
                          <a:latin typeface="+mn-lt"/>
                          <a:ea typeface="+mn-ea"/>
                          <a:cs typeface="+mn-cs"/>
                        </a:rPr>
                        <a:t>Change in Factor</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i="0" u="none" strike="noStrike" kern="1200" baseline="0" dirty="0" smtClean="0">
                          <a:solidFill>
                            <a:schemeClr val="tx1"/>
                          </a:solidFill>
                          <a:latin typeface="+mn-lt"/>
                          <a:ea typeface="+mn-ea"/>
                          <a:cs typeface="+mn-cs"/>
                        </a:rPr>
                        <a:t>Response of the Exchange Rate, </a:t>
                      </a:r>
                      <a:r>
                        <a:rPr lang="en-US" sz="1800" b="1" i="1" u="none" strike="noStrike" kern="1200" baseline="0" dirty="0" smtClean="0">
                          <a:solidFill>
                            <a:schemeClr val="tx1"/>
                          </a:solidFill>
                          <a:latin typeface="+mn-lt"/>
                          <a:ea typeface="+mn-ea"/>
                          <a:cs typeface="+mn-cs"/>
                        </a:rPr>
                        <a:t>E</a:t>
                      </a:r>
                      <a:r>
                        <a:rPr lang="en-US" sz="1800" b="1" i="0" u="none" strike="noStrike" kern="1200" baseline="0" dirty="0" smtClean="0">
                          <a:solidFill>
                            <a:schemeClr val="tx1"/>
                          </a:solidFill>
                          <a:latin typeface="+mn-lt"/>
                          <a:ea typeface="+mn-ea"/>
                          <a:cs typeface="+mn-cs"/>
                        </a:rPr>
                        <a:t>*</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1800" b="0" i="0" u="none" strike="noStrike" kern="1200" baseline="0" dirty="0" smtClean="0">
                          <a:solidFill>
                            <a:schemeClr val="tx1"/>
                          </a:solidFill>
                          <a:latin typeface="+mn-lt"/>
                          <a:ea typeface="+mn-ea"/>
                          <a:cs typeface="+mn-cs"/>
                        </a:rPr>
                        <a:t>Domestic price level</a:t>
                      </a:r>
                      <a:r>
                        <a:rPr lang="en-US" sz="1800" b="0" i="0" u="none" strike="noStrike" kern="1200" baseline="30000" dirty="0" smtClean="0">
                          <a:solidFill>
                            <a:schemeClr val="tx1"/>
                          </a:solidFill>
                          <a:latin typeface="+mn-lt"/>
                          <a:ea typeface="+mn-ea"/>
                          <a:cs typeface="+mn-cs"/>
                        </a:rPr>
                        <a:t>†</a:t>
                      </a:r>
                      <a:endParaRPr lang="en-US" sz="18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US" sz="1800" b="0" i="0" u="none" strike="noStrike" kern="1200" baseline="0" dirty="0" smtClean="0">
                          <a:solidFill>
                            <a:schemeClr val="tx1"/>
                          </a:solidFill>
                          <a:latin typeface="+mn-lt"/>
                          <a:ea typeface="+mn-ea"/>
                          <a:cs typeface="+mn-cs"/>
                        </a:rPr>
                        <a:t>Trade barriers</a:t>
                      </a:r>
                      <a:r>
                        <a:rPr lang="en-US" sz="1800" b="0" i="0" u="none" strike="noStrike" kern="1200" baseline="30000" dirty="0" smtClean="0">
                          <a:solidFill>
                            <a:schemeClr val="tx1"/>
                          </a:solidFill>
                          <a:latin typeface="+mn-lt"/>
                          <a:ea typeface="+mn-ea"/>
                          <a:cs typeface="+mn-cs"/>
                        </a:rPr>
                        <a:t>†</a:t>
                      </a:r>
                      <a:endParaRPr lang="en-US" sz="18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1800" b="0" i="0" u="none" strike="noStrike" kern="1200" baseline="0" dirty="0" smtClean="0">
                          <a:solidFill>
                            <a:schemeClr val="tx1"/>
                          </a:solidFill>
                          <a:latin typeface="+mn-lt"/>
                          <a:ea typeface="+mn-ea"/>
                          <a:cs typeface="+mn-cs"/>
                        </a:rPr>
                        <a:t>Import demand</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r>
                        <a:rPr lang="en-US" sz="1800" b="0" i="0" u="none" strike="noStrike" kern="1200" baseline="0" dirty="0" smtClean="0">
                          <a:solidFill>
                            <a:schemeClr val="tx1"/>
                          </a:solidFill>
                          <a:latin typeface="+mn-lt"/>
                          <a:ea typeface="+mn-ea"/>
                          <a:cs typeface="+mn-cs"/>
                        </a:rPr>
                        <a:t>Export demand</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sz="1800" b="0" i="0" u="none" strike="noStrike" kern="1200" baseline="0" dirty="0" smtClean="0">
                          <a:solidFill>
                            <a:schemeClr val="tx1"/>
                          </a:solidFill>
                          <a:latin typeface="+mn-lt"/>
                          <a:ea typeface="+mn-ea"/>
                          <a:cs typeface="+mn-cs"/>
                        </a:rPr>
                        <a:t>Productivity</a:t>
                      </a:r>
                      <a:r>
                        <a:rPr lang="en-US" sz="1800" b="0" i="0" u="none" strike="noStrike" kern="1200" baseline="30000" dirty="0" smtClean="0">
                          <a:solidFill>
                            <a:schemeClr val="tx1"/>
                          </a:solidFill>
                          <a:latin typeface="+mn-lt"/>
                          <a:ea typeface="+mn-ea"/>
                          <a:cs typeface="+mn-cs"/>
                        </a:rPr>
                        <a:t>†</a:t>
                      </a:r>
                      <a:endParaRPr lang="en-US" sz="18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3" name="Text Placeholder 2"/>
          <p:cNvSpPr>
            <a:spLocks noGrp="1"/>
          </p:cNvSpPr>
          <p:nvPr>
            <p:ph idx="1"/>
          </p:nvPr>
        </p:nvSpPr>
        <p:spPr>
          <a:xfrm>
            <a:off x="457200" y="4644571"/>
            <a:ext cx="8229600" cy="1481592"/>
          </a:xfrm>
        </p:spPr>
        <p:txBody>
          <a:bodyPr/>
          <a:lstStyle/>
          <a:p>
            <a:pPr marL="0" indent="0">
              <a:buNone/>
            </a:pPr>
            <a:r>
              <a:rPr lang="en-US" sz="1200" dirty="0"/>
              <a:t>*Units of foreign currency per dollar: ↑</a:t>
            </a:r>
            <a:r>
              <a:rPr lang="en-US" sz="1200" dirty="0" smtClean="0"/>
              <a:t> </a:t>
            </a:r>
            <a:r>
              <a:rPr lang="en-US" sz="1200" dirty="0"/>
              <a:t>indicates domestic currency appreciation; ↓</a:t>
            </a:r>
            <a:r>
              <a:rPr lang="en-US" sz="1200" dirty="0" smtClean="0"/>
              <a:t>, </a:t>
            </a:r>
            <a:r>
              <a:rPr lang="en-US" sz="1200" dirty="0"/>
              <a:t>depreciation.</a:t>
            </a:r>
          </a:p>
          <a:p>
            <a:pPr marL="0" indent="0">
              <a:buNone/>
            </a:pPr>
            <a:r>
              <a:rPr lang="en-US" sz="1200" baseline="30000" dirty="0"/>
              <a:t>†</a:t>
            </a:r>
            <a:r>
              <a:rPr lang="en-US" sz="1200" dirty="0"/>
              <a:t>Relative to other countries.</a:t>
            </a:r>
          </a:p>
          <a:p>
            <a:pPr marL="0" indent="0">
              <a:buNone/>
            </a:pPr>
            <a:r>
              <a:rPr lang="en-US" sz="1200" i="1" dirty="0"/>
              <a:t>Note: </a:t>
            </a:r>
            <a:r>
              <a:rPr lang="en-US" sz="1200" dirty="0"/>
              <a:t>Only increases </a:t>
            </a:r>
            <a:r>
              <a:rPr lang="en-US" sz="1200" dirty="0" smtClean="0"/>
              <a:t>(</a:t>
            </a:r>
            <a:r>
              <a:rPr lang="en-US" sz="1200" dirty="0"/>
              <a:t>↑</a:t>
            </a:r>
            <a:r>
              <a:rPr lang="en-US" sz="1200" dirty="0" smtClean="0"/>
              <a:t>) </a:t>
            </a:r>
            <a:r>
              <a:rPr lang="en-US" sz="1200" dirty="0"/>
              <a:t>in the factors are shown; the effects of decreases in the variables on the exchange rate are the opposite of </a:t>
            </a:r>
            <a:r>
              <a:rPr lang="en-US" sz="1200" dirty="0" smtClean="0"/>
              <a:t>those indicated </a:t>
            </a:r>
            <a:r>
              <a:rPr lang="en-US" sz="1200" dirty="0"/>
              <a:t>in the “Response” column.</a:t>
            </a:r>
          </a:p>
        </p:txBody>
      </p:sp>
    </p:spTree>
    <p:extLst>
      <p:ext uri="{BB962C8B-B14F-4D97-AF65-F5344CB8AC3E}">
        <p14:creationId xmlns:p14="http://schemas.microsoft.com/office/powerpoint/2010/main" val="1255485863"/>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Exchange Rates in the Short Run: A Supply and Demand Analysis </a:t>
            </a:r>
          </a:p>
        </p:txBody>
      </p:sp>
      <p:sp>
        <p:nvSpPr>
          <p:cNvPr id="3" name="Content Placeholder 2"/>
          <p:cNvSpPr>
            <a:spLocks noGrp="1"/>
          </p:cNvSpPr>
          <p:nvPr>
            <p:ph idx="1"/>
          </p:nvPr>
        </p:nvSpPr>
        <p:spPr/>
        <p:txBody>
          <a:bodyPr/>
          <a:lstStyle/>
          <a:p>
            <a:pPr>
              <a:lnSpc>
                <a:spcPct val="90000"/>
              </a:lnSpc>
              <a:spcBef>
                <a:spcPct val="40000"/>
              </a:spcBef>
            </a:pPr>
            <a:r>
              <a:rPr lang="en-US" dirty="0">
                <a:ea typeface="ヒラギノ角ゴ Pro W3" charset="-128"/>
              </a:rPr>
              <a:t>An exchange rate is the price of domestic </a:t>
            </a:r>
            <a:r>
              <a:rPr lang="en-US" smtClean="0">
                <a:ea typeface="ヒラギノ角ゴ Pro W3" charset="-128"/>
              </a:rPr>
              <a:t>(dollar) assets </a:t>
            </a:r>
            <a:r>
              <a:rPr lang="en-US" dirty="0">
                <a:ea typeface="ヒラギノ角ゴ Pro W3" charset="-128"/>
              </a:rPr>
              <a:t>in terms of foreign assets</a:t>
            </a:r>
          </a:p>
          <a:p>
            <a:pPr>
              <a:lnSpc>
                <a:spcPct val="90000"/>
              </a:lnSpc>
              <a:spcBef>
                <a:spcPct val="40000"/>
              </a:spcBef>
            </a:pPr>
            <a:r>
              <a:rPr lang="en-US" dirty="0">
                <a:ea typeface="ヒラギノ角ゴ Pro W3" charset="-128"/>
              </a:rPr>
              <a:t>Supply curve for domestic assets</a:t>
            </a:r>
          </a:p>
          <a:p>
            <a:pPr lvl="1">
              <a:lnSpc>
                <a:spcPct val="90000"/>
              </a:lnSpc>
              <a:spcBef>
                <a:spcPct val="40000"/>
              </a:spcBef>
            </a:pPr>
            <a:r>
              <a:rPr lang="en-US" dirty="0">
                <a:ea typeface="ヒラギノ角ゴ Pro W3" charset="-128"/>
              </a:rPr>
              <a:t>Assume amount of domestic assets is fixed (supply curve is vertical)</a:t>
            </a:r>
          </a:p>
          <a:p>
            <a:pPr>
              <a:lnSpc>
                <a:spcPct val="90000"/>
              </a:lnSpc>
              <a:spcBef>
                <a:spcPct val="40000"/>
              </a:spcBef>
            </a:pPr>
            <a:r>
              <a:rPr lang="en-US" dirty="0">
                <a:ea typeface="ヒラギノ角ゴ Pro W3" charset="-128"/>
              </a:rPr>
              <a:t>Demand curve for domestic assets</a:t>
            </a:r>
          </a:p>
          <a:p>
            <a:pPr lvl="1">
              <a:lnSpc>
                <a:spcPct val="90000"/>
              </a:lnSpc>
              <a:spcBef>
                <a:spcPct val="40000"/>
              </a:spcBef>
            </a:pPr>
            <a:r>
              <a:rPr lang="en-US" dirty="0">
                <a:ea typeface="ヒラギノ角ゴ Pro W3" charset="-128"/>
              </a:rPr>
              <a:t>Most important determinant is the relative expected return of domestic assets</a:t>
            </a:r>
          </a:p>
          <a:p>
            <a:pPr lvl="1">
              <a:lnSpc>
                <a:spcPct val="90000"/>
              </a:lnSpc>
            </a:pPr>
            <a:r>
              <a:rPr lang="en-US" dirty="0">
                <a:ea typeface="ヒラギノ角ゴ Pro W3" charset="-128"/>
              </a:rPr>
              <a:t>At lower current values of the dollar (everything else equal), the quantity demanded of dollar assets is </a:t>
            </a:r>
            <a:r>
              <a:rPr lang="en-US" dirty="0" smtClean="0">
                <a:ea typeface="ヒラギノ角ゴ Pro W3" charset="-128"/>
              </a:rPr>
              <a:t>higher</a:t>
            </a:r>
            <a:endParaRPr lang="en-US" dirty="0"/>
          </a:p>
        </p:txBody>
      </p:sp>
    </p:spTree>
    <p:extLst>
      <p:ext uri="{BB962C8B-B14F-4D97-AF65-F5344CB8AC3E}">
        <p14:creationId xmlns:p14="http://schemas.microsoft.com/office/powerpoint/2010/main" val="130530494"/>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 Equilibrium in the Foreign Exchange Market</a:t>
            </a:r>
            <a:endParaRPr lang="en-US" dirty="0"/>
          </a:p>
        </p:txBody>
      </p:sp>
      <p:pic>
        <p:nvPicPr>
          <p:cNvPr id="5" name="Picture 4" descr="The vertical axis is labeled Exchange Rate, Et (euros/dollars) with three points E C, E asterisk, and E A marked on it. The horizontal axis is labeled Quantity of Dollar Assets. A vertical line labeled S is drawn from the middle of the x-axis. A label corresponding to this line reads Excess supply at E A causes the value of the dollar to fall. A slanting line labeled D is drawn from the top left corner toward the right end of the x-axis. A label corresponding to this line reads Excess demand at E C causes the value of the dollar to rise. Point A is marked near the top end of this line, Point B is marked near the center of this line, and Point C is marked near the bottom end of this line. Three dotted lines are drawn joining points A, B, and C with points E A, E asterisk, and E C respectively. An upward arrow and a downward arrow point to the dotted line between E asterisk and B near the vertical axi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7922" y="1645557"/>
            <a:ext cx="6548157" cy="4505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478095"/>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Explaining Changes in Exchange Rates</a:t>
            </a:r>
            <a:endParaRPr lang="en-US" dirty="0"/>
          </a:p>
        </p:txBody>
      </p:sp>
      <p:sp>
        <p:nvSpPr>
          <p:cNvPr id="3" name="Content Placeholder 2"/>
          <p:cNvSpPr>
            <a:spLocks noGrp="1"/>
          </p:cNvSpPr>
          <p:nvPr>
            <p:ph idx="1"/>
          </p:nvPr>
        </p:nvSpPr>
        <p:spPr/>
        <p:txBody>
          <a:bodyPr/>
          <a:lstStyle/>
          <a:p>
            <a:pPr>
              <a:spcBef>
                <a:spcPct val="40000"/>
              </a:spcBef>
            </a:pPr>
            <a:r>
              <a:rPr lang="en-US" dirty="0">
                <a:ea typeface="ヒラギノ角ゴ Pro W3" charset="-128"/>
              </a:rPr>
              <a:t>Shifts in the demand for domestic assets</a:t>
            </a:r>
          </a:p>
          <a:p>
            <a:pPr lvl="1">
              <a:spcBef>
                <a:spcPct val="40000"/>
              </a:spcBef>
            </a:pPr>
            <a:r>
              <a:rPr lang="en-US" dirty="0">
                <a:ea typeface="ヒラギノ角ゴ Pro W3" charset="-128"/>
              </a:rPr>
              <a:t>Domestic interest rate</a:t>
            </a:r>
          </a:p>
          <a:p>
            <a:pPr lvl="1">
              <a:spcBef>
                <a:spcPct val="40000"/>
              </a:spcBef>
            </a:pPr>
            <a:r>
              <a:rPr lang="en-US" dirty="0">
                <a:ea typeface="ヒラギノ角ゴ Pro W3" charset="-128"/>
              </a:rPr>
              <a:t>Foreign interest rate</a:t>
            </a:r>
          </a:p>
          <a:p>
            <a:pPr lvl="1">
              <a:spcBef>
                <a:spcPct val="40000"/>
              </a:spcBef>
            </a:pPr>
            <a:r>
              <a:rPr lang="en-US" dirty="0">
                <a:ea typeface="ヒラギノ角ゴ Pro W3" charset="-128"/>
              </a:rPr>
              <a:t>Expected future exchange </a:t>
            </a:r>
            <a:r>
              <a:rPr lang="en-US" dirty="0" smtClean="0">
                <a:ea typeface="ヒラギノ角ゴ Pro W3" charset="-128"/>
              </a:rPr>
              <a:t>rate</a:t>
            </a:r>
            <a:endParaRPr lang="en-US" dirty="0"/>
          </a:p>
        </p:txBody>
      </p:sp>
    </p:spTree>
    <p:extLst>
      <p:ext uri="{BB962C8B-B14F-4D97-AF65-F5344CB8AC3E}">
        <p14:creationId xmlns:p14="http://schemas.microsoft.com/office/powerpoint/2010/main" val="1608297962"/>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a:t>
            </a:r>
            <a:r>
              <a:rPr lang="en-US" dirty="0" smtClean="0">
                <a:ea typeface="ヒラギノ角ゴ Pro W3" charset="-128"/>
              </a:rPr>
              <a:t>3 </a:t>
            </a:r>
            <a:r>
              <a:rPr lang="en-US" dirty="0">
                <a:ea typeface="ヒラギノ角ゴ Pro W3" charset="-128"/>
              </a:rPr>
              <a:t>Response to an Increase in the Domestic Interest Rate, </a:t>
            </a:r>
            <a:r>
              <a:rPr lang="en-US" i="1" dirty="0" err="1">
                <a:ea typeface="ヒラギノ角ゴ Pro W3" charset="-128"/>
              </a:rPr>
              <a:t>i</a:t>
            </a:r>
            <a:r>
              <a:rPr lang="en-US" i="1" baseline="30000" dirty="0" err="1">
                <a:ea typeface="ヒラギノ角ゴ Pro W3" charset="-128"/>
              </a:rPr>
              <a:t>D</a:t>
            </a:r>
            <a:endParaRPr lang="en-US" dirty="0"/>
          </a:p>
        </p:txBody>
      </p:sp>
      <p:pic>
        <p:nvPicPr>
          <p:cNvPr id="4" name="Picture 2" descr="The vertical axis is labeled Exchange Rate, Et (euros/dollars) with two points E1 and E2 marked on it. The horizontal axis is labeled Quantity of Dollar Assets. A vertical line labeled S is drawn from the middle of the horizontal axis. Two parallel slanting lines D1 and D2 are drawn from the top left corner toward the right end of the horizontal axis. A point 1 is marked near the center of the line D1. Another point 2 is marked near the top end of the line D2. Points 1 and 2 are joined with points E1 and E2 respectively using dotted lines. A rightward arrow points from line D1 to D2, and an upward arrow points from E1 to E2. The two steps are:&#10;Step 1. A rise in the domestic interest rate shifts the demand curve to the right . . .&#10;Step 2. leading to a rise in the exchange r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4981" y="1628480"/>
            <a:ext cx="6814039" cy="4619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0727168"/>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a:t>
            </a:r>
            <a:r>
              <a:rPr lang="en-US" dirty="0" smtClean="0">
                <a:ea typeface="ヒラギノ角ゴ Pro W3" charset="-128"/>
              </a:rPr>
              <a:t>4 </a:t>
            </a:r>
            <a:r>
              <a:rPr lang="en-US" dirty="0">
                <a:ea typeface="ヒラギノ角ゴ Pro W3" charset="-128"/>
              </a:rPr>
              <a:t>Response to an Increase in the Foreign Interest Rate, </a:t>
            </a:r>
            <a:r>
              <a:rPr lang="en-US" i="1" dirty="0" err="1">
                <a:ea typeface="ヒラギノ角ゴ Pro W3" charset="-128"/>
              </a:rPr>
              <a:t>i</a:t>
            </a:r>
            <a:r>
              <a:rPr lang="en-US" i="1" baseline="30000" dirty="0" err="1">
                <a:ea typeface="ヒラギノ角ゴ Pro W3" charset="-128"/>
              </a:rPr>
              <a:t>F</a:t>
            </a:r>
            <a:endParaRPr lang="en-US" dirty="0"/>
          </a:p>
        </p:txBody>
      </p:sp>
      <p:pic>
        <p:nvPicPr>
          <p:cNvPr id="4" name="Picture 2" descr="The vertical axis is labeled Exchange Rate, Et (euros/dollars) with two points E1 and E2 marked on it. The horizontal axis is labeled Quantity of Dollar Assets. A vertical line labeled S is drawn from the middle of the horizontal axis. Two parallel slanting lines D2 and D1 (to the right of D2) are drawn from the top left corner toward the right end of the horizontal axis. A point 1 is marked a little above the center of the line D1. Another point 2 is marked near the bottom end of the line D2. Points 1 and 2 are joined with points E1 and E2 respectively using dotted lines. A leftward arrow points from line D1 to D2, and a downward arrow points from E1 to E2. The two steps are:&#10;Step 1. A rise in the foreign interest rate shifts the demand curve to the left . . .&#10;Step 2. leading to a fall in the exchange r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1875" y="1524000"/>
            <a:ext cx="5640250" cy="4760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132825"/>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a:t>
            </a:r>
            <a:r>
              <a:rPr lang="en-US" dirty="0" smtClean="0">
                <a:ea typeface="ヒラギノ角ゴ Pro W3" charset="-128"/>
              </a:rPr>
              <a:t>5 </a:t>
            </a:r>
            <a:r>
              <a:rPr lang="en-US" dirty="0">
                <a:ea typeface="ヒラギノ角ゴ Pro W3" charset="-128"/>
              </a:rPr>
              <a:t>Response to an Increase in the Expected Future Exchange Rate, </a:t>
            </a:r>
            <a:r>
              <a:rPr lang="en-US" i="1" dirty="0">
                <a:ea typeface="ヒラギノ角ゴ Pro W3" charset="-128"/>
              </a:rPr>
              <a:t>E</a:t>
            </a:r>
            <a:r>
              <a:rPr lang="en-US" i="1" baseline="30000" dirty="0">
                <a:ea typeface="ヒラギノ角ゴ Pro W3" charset="-128"/>
              </a:rPr>
              <a:t>e</a:t>
            </a:r>
            <a:r>
              <a:rPr lang="en-US" i="1" baseline="-25000" dirty="0">
                <a:ea typeface="ヒラギノ角ゴ Pro W3" charset="-128"/>
              </a:rPr>
              <a:t>t+1</a:t>
            </a:r>
            <a:endParaRPr lang="en-US" dirty="0"/>
          </a:p>
        </p:txBody>
      </p:sp>
      <p:pic>
        <p:nvPicPr>
          <p:cNvPr id="4" name="Picture 2" descr="The vertical axis is labeled Exchange Rate, Et (euros/dollars) with two points E1 and E2 marked on it. The horizontal axis is labeled Quantity of Dollar Assets. A vertical line labeled S is drawn from the middle of the horizontal axis. Two parallel slanting lines D1 and D2 are drawn from the top left corner toward the right end of the horizontal axis. A point 1 is marked near the center of the line D1. Another point 2 is marked near the top end of the line D2. Points 1 and 2 are joined with points E1 and E2 respectively using dotted lines. A rightward arrow points from line D1 to D2, and an upward arrow points from E1 to E2. The two steps are:&#10;Step 1. A rise in the expected future exchange rate shifts the demand curve to the right . . .&#10;Step 2. leading to a rise in the current exchange r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4981" y="1600200"/>
            <a:ext cx="6814039" cy="4592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169691"/>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Summary Table 2 Factors That Shift the Demand Curve for Domestic Assets and Affect the Exchange Rate</a:t>
            </a:r>
          </a:p>
        </p:txBody>
      </p:sp>
      <p:pic>
        <p:nvPicPr>
          <p:cNvPr id="7170" name="Picture 2" descr="For Domestic interest rate, iD, the graph is as follows:&#10;The horizontal axis is labeled Dollar Assets. The vertical axis has points Et, E2, and E1 marked on it from top to bottom. Two slanting lines labeled D1 and D2 are drawn from the top left corner to the bottom right corner such that D2 is to the right of D1. A vertical line labeled S is drawn from the center of the horizontal axis. The point of intersection of lines S and D1 is joined with point E1. Similarly, the point of intersection of lines S and D2 is joined with point E2.&#10;&#10;For Foreign interest rate, iF, the graph is as follows:&#10;The horizontal axis is labeled Dollar Assets. The vertical axis has points Et, E1, and E2 marked on it from top to bottom. Two slanting lines labeled D1 and D2 are drawn from the top left corner to the bottom right corner such that D1 is to the right of D2. A vertical line labeled S is drawn from the center of the horizontal axis. The point of intersection of lines S and D1 is joined with point E1. Similarly, the point of intersection of lines S and D2 is joined with point E2.&#10;&#10;For Expected domestic price level*, the graph is as follows:&#10;The horizontal axis is labeled Dollar Assets. The vertical axis has points Et, E1, and E2 marked on it from top to bottom. Two slanting lines labeled D1 and D2 are drawn from the top left corner to the bottom right corner such that D1 is to the right of D2. A vertical line labeled S is drawn from the center of the horizontal axis. The point of intersection of lines S and D1 is joined with point E1. Similarly, the point of intersection of lines S and D2 is joined with point E2.&#10;&#10;For Expected trade barriers*, the graph is as follows:&#10;The horizontal axis is labeled Dollar Assets. The vertical axis has points Et, E2, and E1 marked on it from top to bottom. Two slanting lines labeled D1 and D2 are drawn from the top left corner to the bottom right corner such that D2 is to the right of D1. A vertical line labeled S is drawn from the center of the horizontal axis. The point of intersection of lines S and D1 is joined with point E1. Similarly, the point of intersection of lines S and D2 is joined with point E2.&#10;&#10;For Expected import demand, the graph is as follows:&#10;The horizontal axis is labeled Dollar Assets. The vertical axis has points Et, E1, and E2 marked on it from top to bottom. Two slanting lines labeled D1 and D2 are drawn from the top left corner to the bottom right corner such that D1 is to the right of D2. A vertical line labeled S is drawn from the center of the horizontal axis. The point of intersection of lines S and D1 is joined with point E1. Similarly, the point of intersection of lines S and D2 is joined with point E2.&#10;&#10;For Expected export demand, the graph is as follows:&#10;The horizontal axis is labeled Dollar Assets. The vertical axis has points Et, E2, and E1 marked on it from top to bottom. Two slanting lines labeled D1 and D2 are drawn from the top left corner to the bottom right corner such that D2 is to the right of D1. A vertical line labeled S is drawn from the center of the horizontal axis. The point of intersection of lines S and D1 is joined with point E1. Similarly, the point of intersection of lines S and D2 is joined with point E2.&#10;&#10;For Expected productivity*, the graph is as follows:&#10;The horizontal axis is labeled Dollar Assets. The vertical axis has points Et, E2, and E1 marked on it from top to bottom. Two slanting lines labeled D1 and D2 are drawn from the top left corner to the bottom right corner such that D2 is to the right of D1. A vertical line labeled S is drawn from the center of the horizontal axis. The point of intersection of lines S and D1 is joined with point E1. Similarly, the point of intersection of lines S and D2 is joined with point 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5295" y="1474229"/>
            <a:ext cx="4153410" cy="47820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0741424"/>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Effects of Changes in Interest Rates on the Equilibrium Exchange Rate</a:t>
            </a:r>
          </a:p>
        </p:txBody>
      </p:sp>
      <p:sp>
        <p:nvSpPr>
          <p:cNvPr id="3" name="Content Placeholder 2"/>
          <p:cNvSpPr>
            <a:spLocks noGrp="1"/>
          </p:cNvSpPr>
          <p:nvPr>
            <p:ph idx="1"/>
          </p:nvPr>
        </p:nvSpPr>
        <p:spPr/>
        <p:txBody>
          <a:bodyPr/>
          <a:lstStyle/>
          <a:p>
            <a:r>
              <a:rPr lang="en-US" dirty="0">
                <a:ea typeface="ヒラギノ角ゴ Pro W3" charset="-128"/>
              </a:rPr>
              <a:t>Changes in Interest Rates</a:t>
            </a:r>
          </a:p>
          <a:p>
            <a:pPr lvl="1"/>
            <a:r>
              <a:rPr lang="en-US" dirty="0">
                <a:ea typeface="ヒラギノ角ゴ Pro W3" charset="-128"/>
              </a:rPr>
              <a:t>When domestic real interest rates raise, the domestic currency appreciates.</a:t>
            </a:r>
          </a:p>
          <a:p>
            <a:pPr lvl="1"/>
            <a:r>
              <a:rPr lang="en-US" dirty="0">
                <a:ea typeface="ヒラギノ角ゴ Pro W3" charset="-128"/>
              </a:rPr>
              <a:t>When domestic interest rates rise due to an expected increase in inflation, the domestic currency depreciates.</a:t>
            </a:r>
            <a:r>
              <a:rPr lang="en-US" sz="2000" dirty="0">
                <a:ea typeface="ヒラギノ角ゴ Pro W3" charset="-128"/>
              </a:rPr>
              <a:t> </a:t>
            </a:r>
          </a:p>
          <a:p>
            <a:r>
              <a:rPr lang="en-US" dirty="0">
                <a:ea typeface="ヒラギノ角ゴ Pro W3" charset="-128"/>
              </a:rPr>
              <a:t>Changes in the Money Supply</a:t>
            </a:r>
          </a:p>
          <a:p>
            <a:pPr lvl="1"/>
            <a:r>
              <a:rPr lang="en-US" dirty="0">
                <a:ea typeface="ヒラギノ角ゴ Pro W3" charset="-128"/>
              </a:rPr>
              <a:t>A higher domestic money supply causes the domestic currency to depreciate. </a:t>
            </a:r>
            <a:endParaRPr lang="en-US" dirty="0"/>
          </a:p>
        </p:txBody>
      </p:sp>
    </p:spTree>
    <p:extLst>
      <p:ext uri="{BB962C8B-B14F-4D97-AF65-F5344CB8AC3E}">
        <p14:creationId xmlns:p14="http://schemas.microsoft.com/office/powerpoint/2010/main" val="1712861845"/>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Preview</a:t>
            </a:r>
          </a:p>
        </p:txBody>
      </p:sp>
      <p:sp>
        <p:nvSpPr>
          <p:cNvPr id="3" name="Content Placeholder 2"/>
          <p:cNvSpPr>
            <a:spLocks noGrp="1"/>
          </p:cNvSpPr>
          <p:nvPr>
            <p:ph idx="1"/>
          </p:nvPr>
        </p:nvSpPr>
        <p:spPr/>
        <p:txBody>
          <a:bodyPr/>
          <a:lstStyle/>
          <a:p>
            <a:r>
              <a:rPr lang="en-US" dirty="0">
                <a:ea typeface="ヒラギノ角ゴ Pro W3" charset="-128"/>
              </a:rPr>
              <a:t>This chapter outlines how the foreign exchange market functions and how the value of different currencies is determined</a:t>
            </a:r>
            <a:r>
              <a:rPr lang="en-US" dirty="0" smtClean="0">
                <a:ea typeface="ヒラギノ角ゴ Pro W3" charset="-128"/>
              </a:rPr>
              <a:t>.</a:t>
            </a:r>
            <a:endParaRPr lang="en-US" dirty="0"/>
          </a:p>
        </p:txBody>
      </p:sp>
    </p:spTree>
    <p:extLst>
      <p:ext uri="{BB962C8B-B14F-4D97-AF65-F5344CB8AC3E}">
        <p14:creationId xmlns:p14="http://schemas.microsoft.com/office/powerpoint/2010/main" val="1161236865"/>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sz="2800" dirty="0"/>
              <a:t>Figure </a:t>
            </a:r>
            <a:r>
              <a:rPr lang="en-US" sz="2800" dirty="0" smtClean="0"/>
              <a:t>6 </a:t>
            </a:r>
            <a:r>
              <a:rPr lang="en-US" sz="2800" dirty="0"/>
              <a:t>Effect of a Rise in the Domestic Interest </a:t>
            </a:r>
            <a:r>
              <a:rPr lang="en-US" sz="2800"/>
              <a:t>Rate </a:t>
            </a:r>
            <a:r>
              <a:rPr lang="en-US" sz="2800" smtClean="0"/>
              <a:t>As </a:t>
            </a:r>
            <a:r>
              <a:rPr lang="en-US" sz="2800" dirty="0"/>
              <a:t>a Result of an Increase in Expected Inflation</a:t>
            </a:r>
          </a:p>
        </p:txBody>
      </p:sp>
      <p:pic>
        <p:nvPicPr>
          <p:cNvPr id="4" name="Picture 2" descr="The vertical axis is labeled Exchange Rate, Et (euros/dollars) with two points E1 and E2 marked on it. The horizontal axis is labeled Quantity of Dollar Assets. A vertical line labeled S is drawn from the middle of the horizontal axis. Two parallel slanting lines D2 and D1 (to the right of D2) are drawn from the top left corner toward the right end of the horizontal axis. A point 1 is marked a little above the center of the line D1. Another point 2 is marked near the bottom end of the line D2. Points 1 and 2 are joined with points E1 and E2 respectively using dotted lines. A leftward arrow points from line D1 to D2, and a downward arrow points from E1 to E2. The two steps are:&#10;Step 1. A rise in the domestic real interest as a result of an increase in expected inflation shifts the demand curve to the left . . .&#10;Step 2. leading to a fall in the exchange r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4256" y="1531660"/>
            <a:ext cx="5055489" cy="4731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159359"/>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t>
            </a:r>
            <a:r>
              <a:rPr lang="en-US" dirty="0"/>
              <a:t>The Global Financial Crisis and the Dollar</a:t>
            </a:r>
          </a:p>
        </p:txBody>
      </p:sp>
      <p:sp>
        <p:nvSpPr>
          <p:cNvPr id="3" name="Content Placeholder 2"/>
          <p:cNvSpPr>
            <a:spLocks noGrp="1"/>
          </p:cNvSpPr>
          <p:nvPr>
            <p:ph idx="1"/>
          </p:nvPr>
        </p:nvSpPr>
        <p:spPr/>
        <p:txBody>
          <a:bodyPr/>
          <a:lstStyle/>
          <a:p>
            <a:r>
              <a:rPr lang="en-US" dirty="0">
                <a:ea typeface="ヒラギノ角ゴ Pro W3" charset="-128"/>
              </a:rPr>
              <a:t>With the start of the global financial crisis in August 2007, the dollar began an accelerated decline in value, falling by 9% against the euro until mid-July of 2008. After hitting an all-time low against the euro on July 11, the value of the dollar suddenly shot upward, by over 20% against the euro by the end of October. What is the relationship between the global financial crisis and these large swings in the value of the dollar?</a:t>
            </a:r>
          </a:p>
        </p:txBody>
      </p:sp>
    </p:spTree>
    <p:extLst>
      <p:ext uri="{BB962C8B-B14F-4D97-AF65-F5344CB8AC3E}">
        <p14:creationId xmlns:p14="http://schemas.microsoft.com/office/powerpoint/2010/main" val="214000849"/>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t>
            </a:r>
            <a:r>
              <a:rPr lang="en-US" dirty="0"/>
              <a:t>Brexit and the British Pound</a:t>
            </a:r>
          </a:p>
        </p:txBody>
      </p:sp>
      <p:sp>
        <p:nvSpPr>
          <p:cNvPr id="3" name="Content Placeholder 2"/>
          <p:cNvSpPr>
            <a:spLocks noGrp="1"/>
          </p:cNvSpPr>
          <p:nvPr>
            <p:ph idx="1"/>
          </p:nvPr>
        </p:nvSpPr>
        <p:spPr/>
        <p:txBody>
          <a:bodyPr/>
          <a:lstStyle/>
          <a:p>
            <a:r>
              <a:rPr lang="en-US" dirty="0">
                <a:ea typeface="ヒラギノ角ゴ Pro W3" charset="-128"/>
              </a:rPr>
              <a:t>As noted in the introduction, the </a:t>
            </a:r>
            <a:r>
              <a:rPr lang="en-US" dirty="0" err="1">
                <a:ea typeface="ヒラギノ角ゴ Pro W3" charset="-128"/>
              </a:rPr>
              <a:t>Brexit</a:t>
            </a:r>
            <a:r>
              <a:rPr lang="en-US" dirty="0">
                <a:ea typeface="ヒラギノ角ゴ Pro W3" charset="-128"/>
              </a:rPr>
              <a:t> vote in the United Kingdom on June 23, 2016, led to nearly a 10% depreciation in the British pound, from $1.48 to the pound on June 23, just before the vote, to $1.36 per pound on June 24. What explains the large one-day decline in the exchange rate for the pound</a:t>
            </a:r>
            <a:r>
              <a:rPr lang="en-US" dirty="0" smtClean="0">
                <a:ea typeface="ヒラギノ角ゴ Pro W3" charset="-128"/>
              </a:rPr>
              <a:t>?</a:t>
            </a:r>
            <a:endParaRPr lang="en-US" dirty="0"/>
          </a:p>
        </p:txBody>
      </p:sp>
    </p:spTree>
    <p:extLst>
      <p:ext uri="{BB962C8B-B14F-4D97-AF65-F5344CB8AC3E}">
        <p14:creationId xmlns:p14="http://schemas.microsoft.com/office/powerpoint/2010/main" val="2461077069"/>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772400" cy="1097280"/>
          </a:xfrm>
        </p:spPr>
        <p:txBody>
          <a:bodyPr/>
          <a:lstStyle/>
          <a:p>
            <a:r>
              <a:rPr lang="en-US" dirty="0"/>
              <a:t>Appendix: The Interest Parity </a:t>
            </a:r>
            <a:r>
              <a:rPr lang="en-US" dirty="0" smtClean="0"/>
              <a:t>Condition </a:t>
            </a:r>
            <a:r>
              <a:rPr lang="en-US" sz="2000" b="0" dirty="0" smtClean="0"/>
              <a:t>(1 of 3)</a:t>
            </a:r>
            <a:endParaRPr lang="en-US" sz="2000" b="0" dirty="0"/>
          </a:p>
        </p:txBody>
      </p:sp>
      <p:sp>
        <p:nvSpPr>
          <p:cNvPr id="3" name="Content Placeholder 2"/>
          <p:cNvSpPr>
            <a:spLocks noGrp="1"/>
          </p:cNvSpPr>
          <p:nvPr>
            <p:ph idx="1"/>
          </p:nvPr>
        </p:nvSpPr>
        <p:spPr/>
        <p:txBody>
          <a:bodyPr/>
          <a:lstStyle/>
          <a:p>
            <a:r>
              <a:rPr lang="en-US" dirty="0">
                <a:solidFill>
                  <a:srgbClr val="000000"/>
                </a:solidFill>
                <a:ea typeface="ヒラギノ角ゴ Pro W3" charset="-128"/>
              </a:rPr>
              <a:t>Comparing Expected Returns on Domestic and Foreign Assets</a:t>
            </a:r>
          </a:p>
          <a:p>
            <a:pPr lvl="1"/>
            <a:r>
              <a:rPr lang="en-US" dirty="0">
                <a:ea typeface="ヒラギノ角ゴ Pro W3" charset="-128"/>
              </a:rPr>
              <a:t>Since the vast majority of </a:t>
            </a:r>
            <a:r>
              <a:rPr lang="en-US" dirty="0" smtClean="0">
                <a:ea typeface="ヒラギノ角ゴ Pro W3" charset="-128"/>
              </a:rPr>
              <a:t>real-world </a:t>
            </a:r>
            <a:r>
              <a:rPr lang="en-US" dirty="0">
                <a:ea typeface="ヒラギノ角ゴ Pro W3" charset="-128"/>
              </a:rPr>
              <a:t>transactions in currency markets involve economic agents buying and selling currencies based on their value as assets, one must develop an understanding of how these assets </a:t>
            </a:r>
            <a:r>
              <a:rPr lang="en-US" dirty="0" smtClean="0">
                <a:ea typeface="ヒラギノ角ゴ Pro W3" charset="-128"/>
              </a:rPr>
              <a:t>are </a:t>
            </a:r>
            <a:r>
              <a:rPr lang="en-US" dirty="0">
                <a:ea typeface="ヒラギノ角ゴ Pro W3" charset="-128"/>
              </a:rPr>
              <a:t>valued</a:t>
            </a:r>
            <a:r>
              <a:rPr lang="en-US" dirty="0" smtClean="0">
                <a:ea typeface="ヒラギノ角ゴ Pro W3" charset="-128"/>
              </a:rPr>
              <a:t>.</a:t>
            </a:r>
          </a:p>
          <a:p>
            <a:r>
              <a:rPr lang="en-US" dirty="0" smtClean="0">
                <a:ea typeface="ヒラギノ角ゴ Pro W3" charset="-128"/>
              </a:rPr>
              <a:t>From the perspective of an American economic agent, the expected return on dollar-denominated assets is equal to the domestic rate of interest.</a:t>
            </a:r>
          </a:p>
          <a:p>
            <a:pPr marL="457200" lvl="1" indent="0">
              <a:buNone/>
            </a:pPr>
            <a:endParaRPr lang="en-US" dirty="0" smtClean="0">
              <a:ea typeface="ヒラギノ角ゴ Pro W3" charset="-128"/>
            </a:endParaRPr>
          </a:p>
        </p:txBody>
      </p:sp>
    </p:spTree>
    <p:extLst>
      <p:ext uri="{BB962C8B-B14F-4D97-AF65-F5344CB8AC3E}">
        <p14:creationId xmlns:p14="http://schemas.microsoft.com/office/powerpoint/2010/main" val="4266706861"/>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96200" cy="1097280"/>
          </a:xfrm>
        </p:spPr>
        <p:txBody>
          <a:bodyPr/>
          <a:lstStyle/>
          <a:p>
            <a:r>
              <a:rPr lang="en-US" dirty="0"/>
              <a:t>Appendix: The Interest Parity </a:t>
            </a:r>
            <a:r>
              <a:rPr lang="en-US" dirty="0" smtClean="0"/>
              <a:t>Condition</a:t>
            </a:r>
            <a:r>
              <a:rPr lang="en-US" sz="2000" b="0" dirty="0"/>
              <a:t> </a:t>
            </a:r>
            <a:r>
              <a:rPr lang="en-US" sz="2000" b="0" dirty="0" smtClean="0"/>
              <a:t>(2 </a:t>
            </a:r>
            <a:r>
              <a:rPr lang="en-US" sz="2000" b="0" dirty="0"/>
              <a:t>of 3)</a:t>
            </a:r>
            <a:endParaRPr lang="en-US" sz="2000" dirty="0"/>
          </a:p>
        </p:txBody>
      </p:sp>
      <p:sp>
        <p:nvSpPr>
          <p:cNvPr id="3" name="Content Placeholder 2"/>
          <p:cNvSpPr>
            <a:spLocks noGrp="1"/>
          </p:cNvSpPr>
          <p:nvPr>
            <p:ph idx="1"/>
          </p:nvPr>
        </p:nvSpPr>
        <p:spPr/>
        <p:txBody>
          <a:bodyPr/>
          <a:lstStyle/>
          <a:p>
            <a:r>
              <a:rPr lang="en-US" dirty="0" smtClean="0">
                <a:ea typeface="ヒラギノ角ゴ Pro W3" charset="-128"/>
              </a:rPr>
              <a:t>For </a:t>
            </a:r>
            <a:r>
              <a:rPr lang="en-US" dirty="0">
                <a:ea typeface="ヒラギノ角ゴ Pro W3" charset="-128"/>
              </a:rPr>
              <a:t>a foreign economic agent, Francois the Foreigner, the expected return on dollar-denominated assets is equal to the rate of interest associated with those same assets, adjusted for an expected appreciation or depreciation in the value of the U.S. dollar relative to the Euro.</a:t>
            </a:r>
          </a:p>
          <a:p>
            <a:r>
              <a:rPr lang="en-US" dirty="0">
                <a:ea typeface="ヒラギノ角ゴ Pro W3" charset="-128"/>
              </a:rPr>
              <a:t>If foreign and American bank deposits can be considered perfect substitutes for one another and capital mobility exists, then parity should exist between the interest rate on dollar-denominated bank deposits and the interest rate on Euro-denominated bank deposits</a:t>
            </a:r>
            <a:r>
              <a:rPr lang="en-US" dirty="0" smtClean="0">
                <a:ea typeface="ヒラギノ角ゴ Pro W3" charset="-128"/>
              </a:rPr>
              <a:t>.</a:t>
            </a:r>
            <a:endParaRPr lang="en-US" dirty="0"/>
          </a:p>
        </p:txBody>
      </p:sp>
    </p:spTree>
    <p:extLst>
      <p:ext uri="{BB962C8B-B14F-4D97-AF65-F5344CB8AC3E}">
        <p14:creationId xmlns:p14="http://schemas.microsoft.com/office/powerpoint/2010/main" val="3746261372"/>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696200" cy="1097280"/>
          </a:xfrm>
        </p:spPr>
        <p:txBody>
          <a:bodyPr/>
          <a:lstStyle/>
          <a:p>
            <a:r>
              <a:rPr lang="en-US" dirty="0"/>
              <a:t>Appendix: The Interest Parity </a:t>
            </a:r>
            <a:r>
              <a:rPr lang="en-US" dirty="0" smtClean="0"/>
              <a:t>Condition</a:t>
            </a:r>
            <a:r>
              <a:rPr lang="en-US" sz="2000" b="0" dirty="0"/>
              <a:t> </a:t>
            </a:r>
            <a:r>
              <a:rPr lang="en-US" sz="2000" b="0" dirty="0" smtClean="0"/>
              <a:t>(3 </a:t>
            </a:r>
            <a:r>
              <a:rPr lang="en-US" sz="2000" b="0" dirty="0"/>
              <a:t>of 3)</a:t>
            </a:r>
            <a:endParaRPr lang="en-US" sz="2000" dirty="0"/>
          </a:p>
        </p:txBody>
      </p:sp>
      <p:sp>
        <p:nvSpPr>
          <p:cNvPr id="3" name="Content Placeholder 2"/>
          <p:cNvSpPr>
            <a:spLocks noGrp="1"/>
          </p:cNvSpPr>
          <p:nvPr>
            <p:ph idx="1"/>
          </p:nvPr>
        </p:nvSpPr>
        <p:spPr>
          <a:xfrm>
            <a:off x="457200" y="1600201"/>
            <a:ext cx="8229600" cy="609600"/>
          </a:xfrm>
        </p:spPr>
        <p:txBody>
          <a:bodyPr/>
          <a:lstStyle/>
          <a:p>
            <a:r>
              <a:rPr lang="en-US" dirty="0">
                <a:ea typeface="ヒラギノ角ゴ Pro W3" charset="-128"/>
              </a:rPr>
              <a:t>This notion is summarized in the following equation</a:t>
            </a:r>
            <a:r>
              <a:rPr lang="en-US" dirty="0" smtClean="0">
                <a:ea typeface="ヒラギノ角ゴ Pro W3" charset="-128"/>
              </a:rPr>
              <a:t>.</a:t>
            </a:r>
            <a:endParaRPr lang="en-US" dirty="0"/>
          </a:p>
        </p:txBody>
      </p:sp>
      <p:graphicFrame>
        <p:nvGraphicFramePr>
          <p:cNvPr id="5" name="Object 4" descr="I to the power D,  is equal to, I to the power f, minus, the fraction, E_sub_t_plus_1 to the power e minus, E_sub_t, over, E_sub_t."/>
          <p:cNvGraphicFramePr>
            <a:graphicFrameLocks noChangeAspect="1"/>
          </p:cNvGraphicFramePr>
          <p:nvPr>
            <p:extLst>
              <p:ext uri="{D42A27DB-BD31-4B8C-83A1-F6EECF244321}">
                <p14:modId xmlns:p14="http://schemas.microsoft.com/office/powerpoint/2010/main" val="1212658173"/>
              </p:ext>
            </p:extLst>
          </p:nvPr>
        </p:nvGraphicFramePr>
        <p:xfrm>
          <a:off x="3390900" y="2362201"/>
          <a:ext cx="2362200" cy="966355"/>
        </p:xfrm>
        <a:graphic>
          <a:graphicData uri="http://schemas.openxmlformats.org/presentationml/2006/ole">
            <mc:AlternateContent xmlns:mc="http://schemas.openxmlformats.org/markup-compatibility/2006">
              <mc:Choice xmlns:v="urn:schemas-microsoft-com:vml" Requires="v">
                <p:oleObj spid="_x0000_s9320" name="Equation" r:id="rId3" imgW="1117440" imgH="457200" progId="Equation.DSMT4">
                  <p:embed/>
                </p:oleObj>
              </mc:Choice>
              <mc:Fallback>
                <p:oleObj name="Equation" r:id="rId3" imgW="1117440" imgH="457200" progId="Equation.DSMT4">
                  <p:embed/>
                  <p:pic>
                    <p:nvPicPr>
                      <p:cNvPr id="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0900" y="2362201"/>
                        <a:ext cx="2362200" cy="9663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ontent Placeholder 3"/>
          <p:cNvSpPr>
            <a:spLocks noGrp="1"/>
          </p:cNvSpPr>
          <p:nvPr>
            <p:ph idx="13"/>
          </p:nvPr>
        </p:nvSpPr>
        <p:spPr>
          <a:xfrm>
            <a:off x="457200" y="3962401"/>
            <a:ext cx="8229600" cy="761999"/>
          </a:xfrm>
        </p:spPr>
        <p:txBody>
          <a:bodyPr/>
          <a:lstStyle/>
          <a:p>
            <a:r>
              <a:rPr lang="en-US" dirty="0">
                <a:ea typeface="ヒラギノ角ゴ Pro W3" charset="-128"/>
              </a:rPr>
              <a:t>This equation is known as the interest parity condition</a:t>
            </a:r>
            <a:r>
              <a:rPr lang="en-US" dirty="0" smtClean="0">
                <a:ea typeface="ヒラギノ角ゴ Pro W3" charset="-128"/>
              </a:rPr>
              <a:t>.</a:t>
            </a:r>
            <a:endParaRPr lang="en-US" dirty="0"/>
          </a:p>
        </p:txBody>
      </p:sp>
    </p:spTree>
    <p:extLst>
      <p:ext uri="{BB962C8B-B14F-4D97-AF65-F5344CB8AC3E}">
        <p14:creationId xmlns:p14="http://schemas.microsoft.com/office/powerpoint/2010/main" val="105051784"/>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ea typeface="ヒラギノ角ゴ Pro W3" charset="-128"/>
              </a:rPr>
              <a:t>Explain how the foreign exchange market works and why exchange rates are importance.</a:t>
            </a:r>
          </a:p>
          <a:p>
            <a:r>
              <a:rPr lang="en-US" dirty="0">
                <a:ea typeface="ヒラギノ角ゴ Pro W3" charset="-128"/>
              </a:rPr>
              <a:t>Identify the main factors that affect exchange rates in the long run.</a:t>
            </a:r>
          </a:p>
          <a:p>
            <a:r>
              <a:rPr lang="en-US" dirty="0">
                <a:ea typeface="ヒラギノ角ゴ Pro W3" charset="-128"/>
              </a:rPr>
              <a:t>Draw the demand and supply curves for foreign exchange market and interpret the equilibrium in the market for foreign exchange. </a:t>
            </a:r>
          </a:p>
          <a:p>
            <a:r>
              <a:rPr lang="en-US" dirty="0">
                <a:ea typeface="ヒラギノ角ゴ Pro W3" charset="-128"/>
              </a:rPr>
              <a:t>List and illustrate the factors that affect the exchange rates in the short run</a:t>
            </a:r>
            <a:r>
              <a:rPr lang="en-US" dirty="0" smtClean="0">
                <a:ea typeface="ヒラギノ角ゴ Pro W3" charset="-128"/>
              </a:rPr>
              <a:t>.</a:t>
            </a:r>
            <a:endParaRPr lang="en-US" dirty="0"/>
          </a:p>
        </p:txBody>
      </p:sp>
    </p:spTree>
    <p:extLst>
      <p:ext uri="{BB962C8B-B14F-4D97-AF65-F5344CB8AC3E}">
        <p14:creationId xmlns:p14="http://schemas.microsoft.com/office/powerpoint/2010/main" val="2971262641"/>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Foreign Exchange </a:t>
            </a:r>
            <a:r>
              <a:rPr lang="en-US" dirty="0" smtClean="0"/>
              <a:t>Market</a:t>
            </a:r>
            <a:r>
              <a:rPr lang="en-US" sz="2000" b="0" dirty="0" smtClean="0"/>
              <a:t> (1 of 2)</a:t>
            </a:r>
            <a:endParaRPr lang="en-US" sz="2000" b="0" dirty="0"/>
          </a:p>
        </p:txBody>
      </p:sp>
      <p:sp>
        <p:nvSpPr>
          <p:cNvPr id="3" name="Content Placeholder 2"/>
          <p:cNvSpPr>
            <a:spLocks noGrp="1"/>
          </p:cNvSpPr>
          <p:nvPr>
            <p:ph idx="1"/>
          </p:nvPr>
        </p:nvSpPr>
        <p:spPr/>
        <p:txBody>
          <a:bodyPr/>
          <a:lstStyle/>
          <a:p>
            <a:r>
              <a:rPr lang="en-US" b="1" dirty="0">
                <a:ea typeface="ヒラギノ角ゴ Pro W3" charset="-128"/>
              </a:rPr>
              <a:t>Exchange rate</a:t>
            </a:r>
            <a:r>
              <a:rPr lang="en-US" dirty="0">
                <a:ea typeface="ヒラギノ角ゴ Pro W3" charset="-128"/>
              </a:rPr>
              <a:t>: price of one currency in terms of another</a:t>
            </a:r>
          </a:p>
          <a:p>
            <a:r>
              <a:rPr lang="en-US" b="1" dirty="0">
                <a:ea typeface="ヒラギノ角ゴ Pro W3" charset="-128"/>
              </a:rPr>
              <a:t>Foreign exchange market</a:t>
            </a:r>
            <a:r>
              <a:rPr lang="en-US" dirty="0">
                <a:ea typeface="ヒラギノ角ゴ Pro W3" charset="-128"/>
              </a:rPr>
              <a:t>: the financial market where exchange rates are determined</a:t>
            </a:r>
          </a:p>
          <a:p>
            <a:r>
              <a:rPr lang="en-US" b="1" dirty="0">
                <a:ea typeface="ヒラギノ角ゴ Pro W3" charset="-128"/>
              </a:rPr>
              <a:t>Spot transaction</a:t>
            </a:r>
            <a:r>
              <a:rPr lang="en-US" dirty="0">
                <a:ea typeface="ヒラギノ角ゴ Pro W3" charset="-128"/>
              </a:rPr>
              <a:t>: immediate (two-day) exchange of bank deposits</a:t>
            </a:r>
          </a:p>
          <a:p>
            <a:pPr lvl="1"/>
            <a:r>
              <a:rPr lang="en-US" dirty="0">
                <a:ea typeface="ヒラギノ角ゴ Pro W3" charset="-128"/>
              </a:rPr>
              <a:t>Spot exchange rate</a:t>
            </a:r>
          </a:p>
          <a:p>
            <a:r>
              <a:rPr lang="en-US" b="1" dirty="0">
                <a:ea typeface="ヒラギノ角ゴ Pro W3" charset="-128"/>
              </a:rPr>
              <a:t>Forward transaction</a:t>
            </a:r>
            <a:r>
              <a:rPr lang="en-US" dirty="0">
                <a:ea typeface="ヒラギノ角ゴ Pro W3" charset="-128"/>
              </a:rPr>
              <a:t>: the exchange of bank deposits at some specified future date</a:t>
            </a:r>
          </a:p>
          <a:p>
            <a:pPr lvl="1"/>
            <a:r>
              <a:rPr lang="en-US" dirty="0">
                <a:ea typeface="ヒラギノ角ゴ Pro W3" charset="-128"/>
              </a:rPr>
              <a:t>Forward exchange </a:t>
            </a:r>
            <a:r>
              <a:rPr lang="en-US" dirty="0" smtClean="0">
                <a:ea typeface="ヒラギノ角ゴ Pro W3" charset="-128"/>
              </a:rPr>
              <a:t>rate</a:t>
            </a:r>
            <a:endParaRPr lang="en-US" dirty="0"/>
          </a:p>
        </p:txBody>
      </p:sp>
    </p:spTree>
    <p:extLst>
      <p:ext uri="{BB962C8B-B14F-4D97-AF65-F5344CB8AC3E}">
        <p14:creationId xmlns:p14="http://schemas.microsoft.com/office/powerpoint/2010/main" val="1794887320"/>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Foreign Exchange </a:t>
            </a:r>
            <a:r>
              <a:rPr lang="en-US" dirty="0" smtClean="0">
                <a:ea typeface="ヒラギノ角ゴ Pro W3" charset="-128"/>
              </a:rPr>
              <a:t>Market</a:t>
            </a:r>
            <a:r>
              <a:rPr lang="en-US" sz="2000" b="0" dirty="0"/>
              <a:t> </a:t>
            </a:r>
            <a:r>
              <a:rPr lang="en-US" sz="2000" b="0" dirty="0" smtClean="0"/>
              <a:t>(2 </a:t>
            </a:r>
            <a:r>
              <a:rPr lang="en-US" sz="2000" b="0" dirty="0"/>
              <a:t>of 2)</a:t>
            </a:r>
            <a:endParaRPr lang="en-US" sz="2000" dirty="0"/>
          </a:p>
        </p:txBody>
      </p:sp>
      <p:sp>
        <p:nvSpPr>
          <p:cNvPr id="3" name="Content Placeholder 2"/>
          <p:cNvSpPr>
            <a:spLocks noGrp="1"/>
          </p:cNvSpPr>
          <p:nvPr>
            <p:ph idx="1"/>
          </p:nvPr>
        </p:nvSpPr>
        <p:spPr/>
        <p:txBody>
          <a:bodyPr/>
          <a:lstStyle/>
          <a:p>
            <a:pPr>
              <a:spcBef>
                <a:spcPct val="40000"/>
              </a:spcBef>
            </a:pPr>
            <a:r>
              <a:rPr lang="en-US" b="1" dirty="0">
                <a:ea typeface="ヒラギノ角ゴ Pro W3" charset="-128"/>
              </a:rPr>
              <a:t>Appreciation</a:t>
            </a:r>
            <a:r>
              <a:rPr lang="en-US" dirty="0">
                <a:ea typeface="ヒラギノ角ゴ Pro W3" charset="-128"/>
              </a:rPr>
              <a:t>: a currency rises in value relative to another currency</a:t>
            </a:r>
          </a:p>
          <a:p>
            <a:pPr>
              <a:spcBef>
                <a:spcPct val="40000"/>
              </a:spcBef>
            </a:pPr>
            <a:r>
              <a:rPr lang="en-US" b="1" dirty="0">
                <a:ea typeface="ヒラギノ角ゴ Pro W3" charset="-128"/>
              </a:rPr>
              <a:t>Depreciation</a:t>
            </a:r>
            <a:r>
              <a:rPr lang="en-US" dirty="0">
                <a:ea typeface="ヒラギノ角ゴ Pro W3" charset="-128"/>
              </a:rPr>
              <a:t>: a currency falls in value relative to another currency</a:t>
            </a:r>
          </a:p>
          <a:p>
            <a:pPr>
              <a:spcBef>
                <a:spcPct val="40000"/>
              </a:spcBef>
            </a:pPr>
            <a:r>
              <a:rPr lang="en-US" dirty="0">
                <a:ea typeface="ヒラギノ角ゴ Pro W3" charset="-128"/>
              </a:rPr>
              <a:t>When a </a:t>
            </a:r>
            <a:r>
              <a:rPr lang="en-US" dirty="0" smtClean="0">
                <a:ea typeface="ヒラギノ角ゴ Pro W3" charset="-128"/>
              </a:rPr>
              <a:t>country’</a:t>
            </a:r>
            <a:r>
              <a:rPr lang="en-US" altLang="ja-JP" dirty="0" smtClean="0">
                <a:ea typeface="ヒラギノ角ゴ Pro W3" charset="-128"/>
              </a:rPr>
              <a:t>s </a:t>
            </a:r>
            <a:r>
              <a:rPr lang="en-US" altLang="ja-JP" dirty="0">
                <a:ea typeface="ヒラギノ角ゴ Pro W3" charset="-128"/>
              </a:rPr>
              <a:t>currency appreciates, the </a:t>
            </a:r>
            <a:r>
              <a:rPr lang="en-US" altLang="ja-JP" dirty="0" smtClean="0">
                <a:ea typeface="ヒラギノ角ゴ Pro W3" charset="-128"/>
              </a:rPr>
              <a:t>country’s </a:t>
            </a:r>
            <a:r>
              <a:rPr lang="en-US" altLang="ja-JP" dirty="0">
                <a:ea typeface="ヒラギノ角ゴ Pro W3" charset="-128"/>
              </a:rPr>
              <a:t>goods become more expensive to foreigners and foreign goods in that country become less expensive to domestic economic agents.</a:t>
            </a:r>
          </a:p>
          <a:p>
            <a:pPr>
              <a:spcBef>
                <a:spcPct val="40000"/>
              </a:spcBef>
            </a:pPr>
            <a:r>
              <a:rPr lang="en-US" dirty="0">
                <a:ea typeface="ヒラギノ角ゴ Pro W3" charset="-128"/>
              </a:rPr>
              <a:t>Over-the-counter market mainly </a:t>
            </a:r>
            <a:r>
              <a:rPr lang="en-US" dirty="0" smtClean="0">
                <a:ea typeface="ヒラギノ角ゴ Pro W3" charset="-128"/>
              </a:rPr>
              <a:t>banks</a:t>
            </a:r>
            <a:endParaRPr lang="en-US" dirty="0"/>
          </a:p>
        </p:txBody>
      </p:sp>
    </p:spTree>
    <p:extLst>
      <p:ext uri="{BB962C8B-B14F-4D97-AF65-F5344CB8AC3E}">
        <p14:creationId xmlns:p14="http://schemas.microsoft.com/office/powerpoint/2010/main" val="3840728664"/>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Exchange Rates in the Long Run</a:t>
            </a:r>
            <a:endParaRPr lang="en-US" dirty="0"/>
          </a:p>
        </p:txBody>
      </p:sp>
      <p:sp>
        <p:nvSpPr>
          <p:cNvPr id="3" name="Content Placeholder 2"/>
          <p:cNvSpPr>
            <a:spLocks noGrp="1"/>
          </p:cNvSpPr>
          <p:nvPr>
            <p:ph idx="1"/>
          </p:nvPr>
        </p:nvSpPr>
        <p:spPr/>
        <p:txBody>
          <a:bodyPr/>
          <a:lstStyle/>
          <a:p>
            <a:r>
              <a:rPr lang="en-US" dirty="0">
                <a:ea typeface="ヒラギノ角ゴ Pro W3" charset="-128"/>
              </a:rPr>
              <a:t>Law of one </a:t>
            </a:r>
            <a:r>
              <a:rPr lang="en-US" dirty="0" smtClean="0">
                <a:ea typeface="ヒラギノ角ゴ Pro W3" charset="-128"/>
              </a:rPr>
              <a:t>price: </a:t>
            </a:r>
            <a:r>
              <a:rPr lang="en-US" altLang="zh-TW" dirty="0">
                <a:ea typeface="ヒラギノ角ゴ Pro W3" pitchFamily="-84" charset="-128"/>
              </a:rPr>
              <a:t>the prices of an identical good should be the same throughout the world </a:t>
            </a:r>
            <a:r>
              <a:rPr lang="en-US" altLang="zh-TW" dirty="0" smtClean="0">
                <a:ea typeface="ヒラギノ角ゴ Pro W3" pitchFamily="-84" charset="-128"/>
              </a:rPr>
              <a:t>if trade barriers are low</a:t>
            </a:r>
          </a:p>
          <a:p>
            <a:pPr marL="0" indent="0">
              <a:buNone/>
            </a:pPr>
            <a:endParaRPr lang="en-US" dirty="0">
              <a:ea typeface="ヒラギノ角ゴ Pro W3" charset="-128"/>
            </a:endParaRPr>
          </a:p>
          <a:p>
            <a:pPr>
              <a:spcBef>
                <a:spcPct val="40000"/>
              </a:spcBef>
            </a:pPr>
            <a:r>
              <a:rPr lang="en-US" dirty="0">
                <a:ea typeface="ヒラギノ角ゴ Pro W3" charset="-128"/>
              </a:rPr>
              <a:t>Theory of Purchasing Power Parity assumptions:</a:t>
            </a:r>
          </a:p>
          <a:p>
            <a:pPr lvl="1"/>
            <a:r>
              <a:rPr lang="en-US" dirty="0">
                <a:ea typeface="ヒラギノ角ゴ Pro W3" charset="-128"/>
              </a:rPr>
              <a:t>All goods are identical in both countries</a:t>
            </a:r>
          </a:p>
          <a:p>
            <a:pPr lvl="1"/>
            <a:r>
              <a:rPr lang="en-US" dirty="0">
                <a:ea typeface="ヒラギノ角ゴ Pro W3" charset="-128"/>
              </a:rPr>
              <a:t>Trade barriers and transportation costs are low</a:t>
            </a:r>
          </a:p>
          <a:p>
            <a:pPr lvl="1"/>
            <a:r>
              <a:rPr lang="en-US" dirty="0">
                <a:ea typeface="ヒラギノ角ゴ Pro W3" charset="-128"/>
              </a:rPr>
              <a:t>Many goods and services are not traded across </a:t>
            </a:r>
            <a:r>
              <a:rPr lang="en-US" dirty="0" smtClean="0">
                <a:ea typeface="ヒラギノ角ゴ Pro W3" charset="-128"/>
              </a:rPr>
              <a:t>borders</a:t>
            </a:r>
            <a:endParaRPr lang="en-US" dirty="0"/>
          </a:p>
        </p:txBody>
      </p:sp>
    </p:spTree>
    <p:extLst>
      <p:ext uri="{BB962C8B-B14F-4D97-AF65-F5344CB8AC3E}">
        <p14:creationId xmlns:p14="http://schemas.microsoft.com/office/powerpoint/2010/main" val="4198947710"/>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Nominal vs. Real Exchange Rate</a:t>
            </a:r>
            <a:endParaRPr lang="zh-TW" altLang="en-US" dirty="0"/>
          </a:p>
        </p:txBody>
      </p:sp>
      <p:sp>
        <p:nvSpPr>
          <p:cNvPr id="3" name="內容版面配置區 2"/>
          <p:cNvSpPr>
            <a:spLocks noGrp="1"/>
          </p:cNvSpPr>
          <p:nvPr>
            <p:ph idx="1"/>
          </p:nvPr>
        </p:nvSpPr>
        <p:spPr>
          <a:xfrm>
            <a:off x="457200" y="1524000"/>
            <a:ext cx="8229600" cy="4525963"/>
          </a:xfrm>
        </p:spPr>
        <p:txBody>
          <a:bodyPr/>
          <a:lstStyle/>
          <a:p>
            <a:r>
              <a:rPr lang="en-US" altLang="zh-TW" dirty="0" smtClean="0"/>
              <a:t>Real exchange rate: the rate at which domestic goods can be exchanged for foreign goods</a:t>
            </a:r>
          </a:p>
          <a:p>
            <a:r>
              <a:rPr lang="en-US" altLang="zh-TW" dirty="0" smtClean="0"/>
              <a:t>For example, let us consider a basket of goods in New York worth 50 USD; meanwhile, the same basket of goods is worth 7500 JPY in Tokyo. The nominal exchange rate is  100 JPN/USD. </a:t>
            </a:r>
          </a:p>
          <a:p>
            <a:r>
              <a:rPr lang="en-US" altLang="zh-TW" dirty="0" smtClean="0"/>
              <a:t>The real exchange rate is “how many foreign goods you can buy by paying one unit of domestic foods”</a:t>
            </a:r>
          </a:p>
          <a:p>
            <a:r>
              <a:rPr lang="en-US" altLang="zh-TW" dirty="0" smtClean="0"/>
              <a:t>In the above question, the real rate is </a:t>
            </a:r>
          </a:p>
          <a:p>
            <a:pPr marL="0" indent="0" algn="ctr">
              <a:buNone/>
            </a:pPr>
            <a:r>
              <a:rPr lang="en-US" altLang="zh-TW" i="1" dirty="0" smtClean="0"/>
              <a:t>E</a:t>
            </a:r>
            <a:r>
              <a:rPr lang="en-US" altLang="zh-TW" i="1" baseline="-25000" dirty="0" smtClean="0"/>
              <a:t>R </a:t>
            </a:r>
            <a:r>
              <a:rPr lang="en-US" altLang="zh-TW" dirty="0"/>
              <a:t>= 50*100/7500 = 0.66 </a:t>
            </a:r>
            <a:endParaRPr lang="en-US" altLang="zh-TW" dirty="0" smtClean="0"/>
          </a:p>
          <a:p>
            <a:r>
              <a:rPr lang="en-US" altLang="zh-TW" dirty="0" smtClean="0"/>
              <a:t> PPP predicts that real exchange rate is always equal to 1</a:t>
            </a:r>
          </a:p>
          <a:p>
            <a:pPr marL="0" indent="0" algn="ctr">
              <a:buNone/>
            </a:pPr>
            <a:r>
              <a:rPr lang="en-US" altLang="zh-TW" i="1" dirty="0"/>
              <a:t> </a:t>
            </a:r>
            <a:r>
              <a:rPr lang="en-US" altLang="zh-TW" i="1" dirty="0" smtClean="0"/>
              <a:t>             </a:t>
            </a:r>
            <a:endParaRPr lang="en-US" altLang="zh-TW" dirty="0" smtClean="0"/>
          </a:p>
        </p:txBody>
      </p:sp>
    </p:spTree>
    <p:extLst>
      <p:ext uri="{BB962C8B-B14F-4D97-AF65-F5344CB8AC3E}">
        <p14:creationId xmlns:p14="http://schemas.microsoft.com/office/powerpoint/2010/main" val="2027338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sz="2600" dirty="0"/>
              <a:t>Figure </a:t>
            </a:r>
            <a:r>
              <a:rPr lang="en-US" sz="2600" dirty="0" smtClean="0"/>
              <a:t>1 </a:t>
            </a:r>
            <a:r>
              <a:rPr lang="en-US" sz="2600" dirty="0"/>
              <a:t>Purchasing Power Parity, United States/United Kingdom, 1973–2017 (Index: March 1973 = 100.)</a:t>
            </a:r>
          </a:p>
        </p:txBody>
      </p:sp>
      <p:pic>
        <p:nvPicPr>
          <p:cNvPr id="4" name="Picture 2" descr="The  vertical axis shows index, ranging from 100 to 250 in increments of 50. The horizontal axis shows years. A line representing Exchange Rate (£/$) begins at 100 in 1973 and rises and falls unsteadily before ending at 200 in 2017. Another line representing Relative Price Levels (CPI UK/CPI US) begins at 100 in 1973 and rises steadily before ending at 170 in 20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2418" y="1256136"/>
            <a:ext cx="7700507" cy="4435490"/>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p:cNvSpPr>
            <a:spLocks noGrp="1"/>
          </p:cNvSpPr>
          <p:nvPr>
            <p:ph type="body" sz="quarter" idx="13"/>
          </p:nvPr>
        </p:nvSpPr>
        <p:spPr>
          <a:xfrm>
            <a:off x="457200" y="5867400"/>
            <a:ext cx="8229600" cy="417616"/>
          </a:xfrm>
        </p:spPr>
        <p:txBody>
          <a:bodyPr/>
          <a:lstStyle/>
          <a:p>
            <a:r>
              <a:rPr lang="en-US" sz="1200" i="1" dirty="0" smtClean="0"/>
              <a:t>Source</a:t>
            </a:r>
            <a:r>
              <a:rPr lang="en-US" sz="1200" dirty="0" smtClean="0"/>
              <a:t>: Federal Reserve Bank of St. Louis FRED database: https://fred.stlouisfed.org/series/GBRCPIALLMINMEIT; https://fred.stlouisfed.org/series/CPIAUCNS; https://fred.stlouisfed.org/series/EXUSUK.</a:t>
            </a:r>
            <a:endParaRPr lang="en-US" sz="1200" dirty="0"/>
          </a:p>
        </p:txBody>
      </p:sp>
    </p:spTree>
    <p:extLst>
      <p:ext uri="{BB962C8B-B14F-4D97-AF65-F5344CB8AC3E}">
        <p14:creationId xmlns:p14="http://schemas.microsoft.com/office/powerpoint/2010/main" val="2664727678"/>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br>
              <a:rPr lang="en-US" dirty="0" smtClean="0"/>
            </a:br>
            <a:r>
              <a:rPr lang="en-US" dirty="0" err="1" smtClean="0"/>
              <a:t>Burgernomics</a:t>
            </a:r>
            <a:r>
              <a:rPr lang="en-US" dirty="0"/>
              <a:t>: Big Macs and PPP</a:t>
            </a:r>
          </a:p>
        </p:txBody>
      </p:sp>
      <p:sp>
        <p:nvSpPr>
          <p:cNvPr id="3" name="Content Placeholder 2"/>
          <p:cNvSpPr>
            <a:spLocks noGrp="1"/>
          </p:cNvSpPr>
          <p:nvPr>
            <p:ph idx="1"/>
          </p:nvPr>
        </p:nvSpPr>
        <p:spPr/>
        <p:txBody>
          <a:bodyPr/>
          <a:lstStyle/>
          <a:p>
            <a:r>
              <a:rPr lang="en-US" dirty="0">
                <a:ea typeface="ヒラギノ角ゴ Pro W3" charset="-128"/>
              </a:rPr>
              <a:t>Since 1986, The Economist magazine has published the Big Mac index as a “light- hearted guide to whether currencies are at their </a:t>
            </a:r>
            <a:r>
              <a:rPr lang="en-US" dirty="0" smtClean="0">
                <a:ea typeface="ヒラギノ角ゴ Pro W3" charset="-128"/>
              </a:rPr>
              <a:t>‘correct</a:t>
            </a:r>
            <a:r>
              <a:rPr lang="en-US" dirty="0">
                <a:ea typeface="ヒラギノ角ゴ Pro W3" charset="-128"/>
              </a:rPr>
              <a:t>’ level based on the theory of purchasing power parity.” Big Macs are sold by McDonald’s all around the world and are supposed to taste the same wherever they are sold. The Economist collects prices (in the local currency) of Big Macs sold in 56 different regions and countries, then uses these prices to compare the exchange rate implied by PPP and the Big Mac index</a:t>
            </a:r>
            <a:r>
              <a:rPr lang="en-US" dirty="0" smtClean="0">
                <a:ea typeface="ヒラギノ角ゴ Pro W3" charset="-128"/>
              </a:rPr>
              <a:t>.</a:t>
            </a:r>
            <a:endParaRPr lang="en-US" dirty="0"/>
          </a:p>
        </p:txBody>
      </p:sp>
    </p:spTree>
    <p:extLst>
      <p:ext uri="{BB962C8B-B14F-4D97-AF65-F5344CB8AC3E}">
        <p14:creationId xmlns:p14="http://schemas.microsoft.com/office/powerpoint/2010/main" val="1772748189"/>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7723</TotalTime>
  <Words>1379</Words>
  <Application>Microsoft Office PowerPoint</Application>
  <PresentationFormat>如螢幕大小 (4:3)</PresentationFormat>
  <Paragraphs>114</Paragraphs>
  <Slides>25</Slides>
  <Notes>1</Notes>
  <HiddenSlides>0</HiddenSlides>
  <MMClips>0</MMClips>
  <ScaleCrop>false</ScaleCrop>
  <HeadingPairs>
    <vt:vector size="8" baseType="variant">
      <vt:variant>
        <vt:lpstr>使用字型</vt:lpstr>
      </vt:variant>
      <vt:variant>
        <vt:i4>6</vt:i4>
      </vt:variant>
      <vt:variant>
        <vt:lpstr>佈景主題</vt:lpstr>
      </vt:variant>
      <vt:variant>
        <vt:i4>1</vt:i4>
      </vt:variant>
      <vt:variant>
        <vt:lpstr>內嵌 OLE 伺服程式</vt:lpstr>
      </vt:variant>
      <vt:variant>
        <vt:i4>1</vt:i4>
      </vt:variant>
      <vt:variant>
        <vt:lpstr>投影片標題</vt:lpstr>
      </vt:variant>
      <vt:variant>
        <vt:i4>25</vt:i4>
      </vt:variant>
    </vt:vector>
  </HeadingPairs>
  <TitlesOfParts>
    <vt:vector size="33" baseType="lpstr">
      <vt:lpstr>ヒラギノ角ゴ Pro W3</vt:lpstr>
      <vt:lpstr>微軟正黑體</vt:lpstr>
      <vt:lpstr>Arial</vt:lpstr>
      <vt:lpstr>Times New Roman</vt:lpstr>
      <vt:lpstr>Verdana</vt:lpstr>
      <vt:lpstr>Wingdings</vt:lpstr>
      <vt:lpstr>508 Lecture</vt:lpstr>
      <vt:lpstr>Equation</vt:lpstr>
      <vt:lpstr>The Economics of Money, Banking, and Financial Markets</vt:lpstr>
      <vt:lpstr>Preview</vt:lpstr>
      <vt:lpstr>Learning Objectives</vt:lpstr>
      <vt:lpstr>Foreign Exchange Market (1 of 2)</vt:lpstr>
      <vt:lpstr>Foreign Exchange Market (2 of 2)</vt:lpstr>
      <vt:lpstr>Exchange Rates in the Long Run</vt:lpstr>
      <vt:lpstr>Nominal vs. Real Exchange Rate</vt:lpstr>
      <vt:lpstr>Figure 1 Purchasing Power Parity, United States/United Kingdom, 1973–2017 (Index: March 1973 = 100.)</vt:lpstr>
      <vt:lpstr>Application: Burgernomics: Big Macs and PPP</vt:lpstr>
      <vt:lpstr>Factors That Affect Exchange Rates in the Long Run</vt:lpstr>
      <vt:lpstr>Summary Table 1 Factors That Affect Exchange Rates in the Long Run</vt:lpstr>
      <vt:lpstr>Exchange Rates in the Short Run: A Supply and Demand Analysis </vt:lpstr>
      <vt:lpstr>Figure 2 Equilibrium in the Foreign Exchange Market</vt:lpstr>
      <vt:lpstr>Explaining Changes in Exchange Rates</vt:lpstr>
      <vt:lpstr>Figure 3 Response to an Increase in the Domestic Interest Rate, iD</vt:lpstr>
      <vt:lpstr>Figure 4 Response to an Increase in the Foreign Interest Rate, iF</vt:lpstr>
      <vt:lpstr>Figure 5 Response to an Increase in the Expected Future Exchange Rate, Eet+1</vt:lpstr>
      <vt:lpstr>Summary Table 2 Factors That Shift the Demand Curve for Domestic Assets and Affect the Exchange Rate</vt:lpstr>
      <vt:lpstr>Application: Effects of Changes in Interest Rates on the Equilibrium Exchange Rate</vt:lpstr>
      <vt:lpstr>Figure 6 Effect of a Rise in the Domestic Interest Rate As a Result of an Increase in Expected Inflation</vt:lpstr>
      <vt:lpstr>Application: The Global Financial Crisis and the Dollar</vt:lpstr>
      <vt:lpstr>Application: Brexit and the British Pound</vt:lpstr>
      <vt:lpstr>Appendix: The Interest Parity Condition (1 of 3)</vt:lpstr>
      <vt:lpstr>Appendix: The Interest Parity Condition (2 of 3)</vt:lpstr>
      <vt:lpstr>Appendix: The Interest Parity Condition (3 of 3)</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twlai</cp:lastModifiedBy>
  <cp:revision>468</cp:revision>
  <dcterms:created xsi:type="dcterms:W3CDTF">2014-07-14T20:04:21Z</dcterms:created>
  <dcterms:modified xsi:type="dcterms:W3CDTF">2020-04-09T11:58:05Z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