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0" autoAdjust="0"/>
    <p:restoredTop sz="99881" autoAdjust="0"/>
  </p:normalViewPr>
  <p:slideViewPr>
    <p:cSldViewPr>
      <p:cViewPr varScale="1">
        <p:scale>
          <a:sx n="131" d="100"/>
          <a:sy n="131" d="100"/>
        </p:scale>
        <p:origin x="1296" y="132"/>
      </p:cViewPr>
      <p:guideLst>
        <p:guide orient="horz" pos="2160"/>
        <p:guide pos="2880"/>
      </p:guideLst>
    </p:cSldViewPr>
  </p:slideViewPr>
  <p:outlineViewPr>
    <p:cViewPr>
      <p:scale>
        <a:sx n="33" d="100"/>
        <a:sy n="33" d="100"/>
      </p:scale>
      <p:origin x="0" y="2619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4/30/2020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223625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4/30/2020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4/30/2020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4/30/2020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4/30/2020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4/30/2020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4/30/2020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4/30/2020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4/30/2020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4/30/2020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4/30/2020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4/30/2020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5.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13354"/>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847850"/>
            <a:ext cx="3657600" cy="1200149"/>
          </a:xfrm>
        </p:spPr>
        <p:txBody>
          <a:bodyPr/>
          <a:lstStyle/>
          <a:p>
            <a:r>
              <a:rPr lang="en-US" dirty="0"/>
              <a:t>Chapter </a:t>
            </a:r>
            <a:r>
              <a:rPr lang="en-US" dirty="0" smtClean="0"/>
              <a:t>20</a:t>
            </a:r>
            <a:endParaRPr lang="en-US" dirty="0"/>
          </a:p>
        </p:txBody>
      </p:sp>
      <p:sp>
        <p:nvSpPr>
          <p:cNvPr id="5" name="Text Placeholder 4"/>
          <p:cNvSpPr>
            <a:spLocks noGrp="1"/>
          </p:cNvSpPr>
          <p:nvPr>
            <p:ph type="body" sz="quarter" idx="15"/>
          </p:nvPr>
        </p:nvSpPr>
        <p:spPr/>
        <p:txBody>
          <a:bodyPr/>
          <a:lstStyle/>
          <a:p>
            <a:r>
              <a:rPr lang="en-US" dirty="0"/>
              <a:t>Quantity Theory, Inflation and the Demand for </a:t>
            </a:r>
            <a:r>
              <a:rPr lang="en-US" dirty="0" smtClean="0"/>
              <a:t>Money</a:t>
            </a:r>
            <a:endParaRPr lang="en-US" dirty="0"/>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the Quantity Theory: Relationship Between Inflation and Money Growth</a:t>
            </a:r>
          </a:p>
        </p:txBody>
      </p:sp>
      <p:pic>
        <p:nvPicPr>
          <p:cNvPr id="6146" name="Picture 2" descr="&quot;The first graph shows the U.S. inflation and money growth rates by decade, 1870s to 2010s. The vertical axis is labeled &quot;&quot;Inflation Rate (percent annual rate)&quot;&quot; and ranges from negative 4 to 10 in increments of 2. The horizontal axis is labeled &quot;&quot;Average Money Growth Rate (percent annual rate)&quot;&quot; and ranges from 0 to 14 percent in increments of 2. The data shown for various countries are as follows:&#10;◦ 1870s&#10;   • Average Money Growth Rate: 2.3 &#10;   • Average Inflation Rate: negative 3.2&#10;◦ 1880s&#10;   • Average Money Growth Rate: 8 &#10;   • Average Inflation Rate: 0 &#10;◦ 1890s&#10;   • Average Money Growth Rate: 5.5 &#10;   • Average Inflation Rate: negative 1.0 &#10;◦ 1900s&#10;   • Average Money Growth Rate: 7.5 &#10;   • Average Inflation Rate: 2.0 &#10;◦ 1910s&#10;   • Average Money Growth Rate: 9.5 &#10;   • Average Inflation Rate: 6.0 &#10;◦ 1920s&#10;   • Average Money Growth Rate: 4.1 &#10;   • Average Inflation Rate: negative 0.5 &#10;◦ 1930s&#10;   • Average Money Growth Rate: 0.5 &#10;   • Average Inflation Rate: negative 2.1 &#10;◦ 1940s&#10;   • Average Money Growth Rate: 11.5&#10;   • Average Inflation Rate: 6.0 &#10;◦ 1950s&#10;   • Average Money Growth Rate: 3.5 &#10;   • Average Inflation Rate: 2.0 &#10;◦ 1960s&#10;   • Average Money Growth Rate: 7.3 &#10;   • Average Inflation Rate: 3.5&#10;◦ 1970s&#10;   • Average Money Growth Rate: 10 &#10;   • Average Inflation Rate: 8.5 &#10;◦ 1980s&#10;   • Average Money Growth Rate: 7.8 &#10;   • Average Inflation Rate: 4.0 &#10;◦ 1990s&#10;   • Average Money Growth Rate: 4.0 &#10;   • Average Inflation Rate: 2.5 &#10;◦ 2000s&#10;   • Average Money Growth Rate: 6 &#10;   • Average Inflation Rate: 2.2 &#10;◦ 2010s&#10;   • Average Money Growth Rate: 6.5 &#10;   • Average Inflation Rate: 1.2 &#10;The conclusion shown is “Decades with high money growth rates have high inflation rates.”&#10;&#10;The second graph shows the international comparison of average inflation and money growth (2006 to 2016). The vertical axis is labeled &quot;&quot;Average Inflation Rate (percent annual rate)&quot;&quot; and ranges from 0 to 10 in increments of 1. The horizontal axis is labeled &quot;&quot;Average Money Growth Rate (percent annual rate)&quot;&quot; and ranges from 0 to 20 in increments of 2. The data shown for various countries are as follows:&#10;◦ Japan&#10;   • Average Money Growth Rate: 2.8 percent&#10;   • Average Inflation Rate: 0.2 percent&#10;◦ Euro area&#10;   • Average Money Growth Rate: 5.25 percent&#10;   • Average Inflation Rate: 1.5 percent&#10;◦ United Kingdom&#10;   • Average Money Growth Rate: 5.25 percent&#10;   • Average Inflation Rate: 2.5 percent&#10;◦ United States&#10;   • Average Money Growth Rate: 6.5 percent&#10;   • Average Inflation Rate: 1.75 percent&#10;◦ Canada&#10;   • Average Money Growth Rate: 7.5 percent&#10;   • Average Inflation Rate: 1.5 percent&#10;◦ South Korea&#10;   • Average Money Growth Rate: 8.5 percent&#10;   • Average Inflation Rate: 2.3 percent&#10;◦ South Africa&#10;   • Average Money Growth Rate: 8.6 percent&#10;   • Average Inflation Rate: 6.3 percent&#10;◦ Mexico&#10;   • Average Money Growth Rate: 10 percent&#10;   • Average Inflation Rate: 4 percent&#10;◦ Poland&#10;   • Average Money Growth Rate: 10.2 percent&#10;   • Average Inflation Rate: 2.1 percent&#10;◦ Indonesia&#10;   • Average Money Growth Rate: 14 percent&#10;   • Average Inflation Rate: 6 percent&#10;◦ Brazil&#10;   • Average Money Growth Rate: 14.1 percent&#10;   • Average Inflation Rate: 6.25 percent&#10;◦ Turkey&#10;   • Average Money Growth Rate: 17 percent&#10;   • Average Inflation Rate: 8 percent&#10;◦ Russia&#10;   • Average Money Growth Rate: 17.5 percent&#10;   • Average Inflation Rate: 9.25 percent&#10;The conclusion shown is “Countries with the high money growth rates, such as Russia and Turkey, have high inflation rates.”&#10;The values used in the description are approximate.&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191" y="1392208"/>
            <a:ext cx="3533409" cy="4911437"/>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 Placeholder 2"/>
          <p:cNvSpPr>
            <a:spLocks noGrp="1"/>
          </p:cNvSpPr>
          <p:nvPr>
            <p:ph idx="1"/>
          </p:nvPr>
        </p:nvSpPr>
        <p:spPr>
          <a:xfrm>
            <a:off x="4221480" y="4663757"/>
            <a:ext cx="4541520" cy="1508443"/>
          </a:xfrm>
        </p:spPr>
        <p:txBody>
          <a:bodyPr/>
          <a:lstStyle/>
          <a:p>
            <a:pPr marL="0" indent="0">
              <a:spcBef>
                <a:spcPts val="600"/>
              </a:spcBef>
              <a:buNone/>
            </a:pPr>
            <a:r>
              <a:rPr lang="en-US" sz="1200" i="1" dirty="0"/>
              <a:t>Sources: </a:t>
            </a:r>
            <a:r>
              <a:rPr lang="en-US" sz="1200" dirty="0"/>
              <a:t>Panel (a): Milton Friedman and Anna Schwartz, </a:t>
            </a:r>
            <a:r>
              <a:rPr lang="en-US" sz="1200" i="1" dirty="0"/>
              <a:t>Monetary Trends in the United States and the United Kingdom:</a:t>
            </a:r>
          </a:p>
          <a:p>
            <a:pPr marL="0" indent="0">
              <a:spcBef>
                <a:spcPts val="600"/>
              </a:spcBef>
              <a:buNone/>
            </a:pPr>
            <a:r>
              <a:rPr lang="en-US" sz="1200" i="1" dirty="0"/>
              <a:t>Their Relation to Income, Prices, and Interest Rates, 1867–1975; </a:t>
            </a:r>
            <a:r>
              <a:rPr lang="en-US" sz="1200" dirty="0"/>
              <a:t>Federal Reserve Bank of St. Louis, FRED </a:t>
            </a:r>
            <a:r>
              <a:rPr lang="en-US" sz="1200" dirty="0" smtClean="0"/>
              <a:t>database: http://research.stlouisfed.org/fred2/</a:t>
            </a:r>
            <a:r>
              <a:rPr lang="en-US" sz="1200" i="1" dirty="0" smtClean="0"/>
              <a:t>. </a:t>
            </a:r>
            <a:r>
              <a:rPr lang="en-US" sz="1200" dirty="0" smtClean="0"/>
              <a:t>Panel (b): International Financial Statistics. International Monetary Fund, http</a:t>
            </a:r>
            <a:r>
              <a:rPr lang="en-US" sz="1200" dirty="0"/>
              <a:t>://www.imfstatistics.org/imf/</a:t>
            </a:r>
            <a:r>
              <a:rPr lang="en-US" sz="1200" i="1" dirty="0"/>
              <a:t>.</a:t>
            </a:r>
            <a:endParaRPr lang="en-US" sz="1200" dirty="0"/>
          </a:p>
        </p:txBody>
      </p:sp>
    </p:spTree>
    <p:extLst>
      <p:ext uri="{BB962C8B-B14F-4D97-AF65-F5344CB8AC3E}">
        <p14:creationId xmlns:p14="http://schemas.microsoft.com/office/powerpoint/2010/main" val="164904166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2 Annual U.S. Inflation and Money Growth Rates, 1965–2015</a:t>
            </a:r>
            <a:endParaRPr lang="en-US" dirty="0"/>
          </a:p>
        </p:txBody>
      </p:sp>
      <p:pic>
        <p:nvPicPr>
          <p:cNvPr id="7170" name="Picture 2" descr="&quot;The vertical axis is labeled &quot;&quot;Money Growth Rate and Inflation Rate (percent annual rate)&quot;&quot; and ranges from negative 4 to 16 in increments of 2. The horizontal axis is labeled &quot;&quot;Year&quot;&quot; and ranges from 1965 to 2015 in 5-year increments. The line for inflation rate and D M sub 2 growth rate show fluctuating trend over the years and move in opposite direction most of the time. The data shown is as follows:&#10;◦ 1965&#10;   ‒ Inflation Rate: 1.0 &#10;   ‒ M 2 Growth Rate: 4.0 &#10;◦ 1970&#10;   ‒ Inflation Rate: 2.0 &#10;   ‒ M 2 Growth Rate: 8.0 &#10;◦ 1975&#10;   ‒ Inflation Rate: 2.0&#10;   ‒ M 2 Growth Rate: 2.5&#10;◦ 1980&#10;   ‒ Inflation Rate: 6.0 &#10;   ‒ M 2 Growth Rate: 12.0 &#10;◦ 1985&#10;   ‒ Inflation Rate: 2.0 &#10;   ‒ M 2 Growth Rate: 10.0 &#10;◦ 1990&#10;   ‒ Inflation Rate: 4.0 &#10;   ‒ M 2 Growth Rate: 4.0 &#10;◦ 1995&#10;   ‒ Inflation Rate: 2.0 &#10;   ‒ M 2 Growth Rate: 1.0 &#10;◦ 2000&#10;   ‒ Inflation Rate: 2.0 &#10;   ‒ M 2 Growth Rate: 5.0&#10;◦ 2005&#10;   ‒ Inflation Rate: 2.5 &#10;   ‒ M 2 Growth Rate: 6.0 &#10;◦ 2010&#10;   ‒ Inflation Rate: 2.0 &#10;   ‒ M 2 Growth Rate: 6.0&#10;◦ 2015&#10;   ‒ Inflation Rate: 0 &#10;   ‒ M 2 Growth Rate: 8.0 &#10;The values used in the description are approximate.&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6827" y="1405099"/>
            <a:ext cx="6230347" cy="422417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Content Placeholder 3"/>
          <p:cNvSpPr>
            <a:spLocks noGrp="1"/>
          </p:cNvSpPr>
          <p:nvPr>
            <p:ph idx="1"/>
          </p:nvPr>
        </p:nvSpPr>
        <p:spPr>
          <a:xfrm>
            <a:off x="457200" y="5791200"/>
            <a:ext cx="8229600" cy="485616"/>
          </a:xfrm>
        </p:spPr>
        <p:txBody>
          <a:bodyPr/>
          <a:lstStyle/>
          <a:p>
            <a:pPr marL="0" indent="0">
              <a:buNone/>
            </a:pPr>
            <a:r>
              <a:rPr lang="en-US" sz="1400" i="1" dirty="0"/>
              <a:t>Source: </a:t>
            </a:r>
            <a:r>
              <a:rPr lang="en-US" sz="1400" dirty="0"/>
              <a:t>Federal Reserve Bank of St. Louis, FRED database: http://</a:t>
            </a:r>
            <a:r>
              <a:rPr lang="en-US" sz="1400" dirty="0" smtClean="0"/>
              <a:t>research.stlouisfed.org/fred2/series/CPIAUCSL</a:t>
            </a:r>
            <a:r>
              <a:rPr lang="en-US" sz="1400" i="1" dirty="0" smtClean="0"/>
              <a:t>; </a:t>
            </a:r>
            <a:r>
              <a:rPr lang="en-US" sz="1400" dirty="0" smtClean="0"/>
              <a:t>http</a:t>
            </a:r>
            <a:r>
              <a:rPr lang="en-US" sz="1400" dirty="0"/>
              <a:t>://research.stlouisfed.org/fred2/series/M2SL</a:t>
            </a:r>
            <a:r>
              <a:rPr lang="en-US" sz="1400" i="1" dirty="0"/>
              <a:t>.</a:t>
            </a:r>
            <a:endParaRPr lang="en-US" sz="1400" dirty="0"/>
          </a:p>
        </p:txBody>
      </p:sp>
    </p:spTree>
    <p:extLst>
      <p:ext uri="{BB962C8B-B14F-4D97-AF65-F5344CB8AC3E}">
        <p14:creationId xmlns:p14="http://schemas.microsoft.com/office/powerpoint/2010/main" val="4031173609"/>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Deficits and Inflation </a:t>
            </a:r>
            <a:r>
              <a:rPr lang="en-US" sz="2000" b="0" dirty="0"/>
              <a:t>(1 of 2)</a:t>
            </a:r>
            <a:endParaRPr lang="en-US" b="0" dirty="0"/>
          </a:p>
        </p:txBody>
      </p:sp>
      <p:sp>
        <p:nvSpPr>
          <p:cNvPr id="3" name="Content Placeholder 2"/>
          <p:cNvSpPr>
            <a:spLocks noGrp="1"/>
          </p:cNvSpPr>
          <p:nvPr>
            <p:ph idx="1"/>
          </p:nvPr>
        </p:nvSpPr>
        <p:spPr/>
        <p:txBody>
          <a:bodyPr/>
          <a:lstStyle/>
          <a:p>
            <a:pPr>
              <a:spcAft>
                <a:spcPts val="600"/>
              </a:spcAft>
            </a:pPr>
            <a:r>
              <a:rPr lang="en-US" dirty="0">
                <a:ea typeface="ヒラギノ角ゴ Pro W3" charset="-128"/>
              </a:rPr>
              <a:t>There are two ways the government can pay for spending: raise revenue or borrow</a:t>
            </a:r>
          </a:p>
          <a:p>
            <a:pPr lvl="1">
              <a:spcAft>
                <a:spcPts val="600"/>
              </a:spcAft>
            </a:pPr>
            <a:r>
              <a:rPr lang="en-US" dirty="0">
                <a:ea typeface="ヒラギノ角ゴ Pro W3" charset="-128"/>
              </a:rPr>
              <a:t>Raise revenue by levying taxes or go into debt by issuing government bonds</a:t>
            </a:r>
            <a:endParaRPr lang="en-US" sz="2200" dirty="0">
              <a:ea typeface="ヒラギノ角ゴ Pro W3" charset="-128"/>
            </a:endParaRPr>
          </a:p>
          <a:p>
            <a:pPr>
              <a:spcAft>
                <a:spcPts val="600"/>
              </a:spcAft>
            </a:pPr>
            <a:r>
              <a:rPr lang="en-US" dirty="0">
                <a:ea typeface="ヒラギノ角ゴ Pro W3" charset="-128"/>
              </a:rPr>
              <a:t>The government can also create money and use it to pay for the goods and services it </a:t>
            </a:r>
            <a:r>
              <a:rPr lang="en-US" dirty="0" smtClean="0">
                <a:ea typeface="ヒラギノ角ゴ Pro W3" charset="-128"/>
              </a:rPr>
              <a:t>buys</a:t>
            </a:r>
            <a:endParaRPr lang="en-US" sz="2600" dirty="0" smtClean="0">
              <a:ea typeface="ヒラギノ角ゴ Pro W3" charset="-128"/>
            </a:endParaRPr>
          </a:p>
          <a:p>
            <a:endParaRPr lang="en-US" dirty="0"/>
          </a:p>
        </p:txBody>
      </p:sp>
    </p:spTree>
    <p:extLst>
      <p:ext uri="{BB962C8B-B14F-4D97-AF65-F5344CB8AC3E}">
        <p14:creationId xmlns:p14="http://schemas.microsoft.com/office/powerpoint/2010/main" val="1076668442"/>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Deficits and Inflation </a:t>
            </a:r>
            <a:r>
              <a:rPr lang="en-US" sz="2000" b="0" dirty="0"/>
              <a:t>(2 of 2</a:t>
            </a:r>
            <a:r>
              <a:rPr lang="en-US" sz="2000" b="0" dirty="0" smtClean="0"/>
              <a:t>)</a:t>
            </a:r>
            <a:endParaRPr lang="en-US" b="0" dirty="0"/>
          </a:p>
        </p:txBody>
      </p:sp>
      <p:sp>
        <p:nvSpPr>
          <p:cNvPr id="3" name="Content Placeholder 2"/>
          <p:cNvSpPr>
            <a:spLocks noGrp="1"/>
          </p:cNvSpPr>
          <p:nvPr>
            <p:ph idx="1"/>
          </p:nvPr>
        </p:nvSpPr>
        <p:spPr/>
        <p:txBody>
          <a:bodyPr/>
          <a:lstStyle/>
          <a:p>
            <a:r>
              <a:rPr lang="en-US" dirty="0">
                <a:ea typeface="ヒラギノ角ゴ Pro W3" charset="-128"/>
              </a:rPr>
              <a:t>The government budget constraint thus reveals two important facts:</a:t>
            </a:r>
          </a:p>
          <a:p>
            <a:pPr lvl="1"/>
            <a:r>
              <a:rPr lang="en-US" dirty="0">
                <a:ea typeface="ヒラギノ角ゴ Pro W3" charset="-128"/>
              </a:rPr>
              <a:t>If the government deficit is financed by an increase in bond holdings by the public, there is no effect on the monetary base and hence on the money supply.</a:t>
            </a:r>
          </a:p>
          <a:p>
            <a:pPr lvl="1">
              <a:defRPr/>
            </a:pPr>
            <a:r>
              <a:rPr lang="en-US" dirty="0">
                <a:ea typeface="ヒラギノ角ゴ Pro W3" charset="-128"/>
              </a:rPr>
              <a:t>But, if the deficit is not financed by increased bond holdings by the public, the monetary base and the money supply </a:t>
            </a:r>
            <a:r>
              <a:rPr lang="en-US" dirty="0" smtClean="0">
                <a:ea typeface="ヒラギノ角ゴ Pro W3" charset="-128"/>
              </a:rPr>
              <a:t>increase </a:t>
            </a:r>
            <a:r>
              <a:rPr lang="en-US" altLang="zh-TW" dirty="0" smtClean="0"/>
              <a:t>(</a:t>
            </a:r>
            <a:r>
              <a:rPr lang="en-US" altLang="zh-TW" dirty="0"/>
              <a:t>the method is called monetizing the debt)</a:t>
            </a:r>
          </a:p>
          <a:p>
            <a:pPr marL="457200" lvl="1" indent="0" algn="ctr">
              <a:buNone/>
              <a:defRPr/>
            </a:pPr>
            <a:r>
              <a:rPr lang="en-US" altLang="zh-TW" i="1" dirty="0"/>
              <a:t>DEF = G – T = ∆MB + ∆B</a:t>
            </a:r>
            <a:endParaRPr lang="en-US" altLang="zh-TW" dirty="0"/>
          </a:p>
          <a:p>
            <a:pPr lvl="1"/>
            <a:endParaRPr lang="en-US" dirty="0">
              <a:ea typeface="ヒラギノ角ゴ Pro W3" charset="-128"/>
            </a:endParaRPr>
          </a:p>
        </p:txBody>
      </p:sp>
    </p:spTree>
    <p:extLst>
      <p:ext uri="{BB962C8B-B14F-4D97-AF65-F5344CB8AC3E}">
        <p14:creationId xmlns:p14="http://schemas.microsoft.com/office/powerpoint/2010/main" val="2046335049"/>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Hyperinflation</a:t>
            </a:r>
            <a:endParaRPr lang="en-US" dirty="0"/>
          </a:p>
        </p:txBody>
      </p:sp>
      <p:sp>
        <p:nvSpPr>
          <p:cNvPr id="3" name="Content Placeholder 2"/>
          <p:cNvSpPr>
            <a:spLocks noGrp="1"/>
          </p:cNvSpPr>
          <p:nvPr>
            <p:ph idx="1"/>
          </p:nvPr>
        </p:nvSpPr>
        <p:spPr/>
        <p:txBody>
          <a:bodyPr/>
          <a:lstStyle/>
          <a:p>
            <a:r>
              <a:rPr lang="en-US" b="1" dirty="0">
                <a:ea typeface="ヒラギノ角ゴ Pro W3" charset="-128"/>
              </a:rPr>
              <a:t>Hyperinflations</a:t>
            </a:r>
            <a:r>
              <a:rPr lang="en-US" dirty="0">
                <a:ea typeface="ヒラギノ角ゴ Pro W3" charset="-128"/>
              </a:rPr>
              <a:t> are periods of extremely high inflation of more than 50% per month.</a:t>
            </a:r>
          </a:p>
          <a:p>
            <a:r>
              <a:rPr lang="en-US" dirty="0">
                <a:ea typeface="ヒラギノ角ゴ Pro W3" charset="-128"/>
              </a:rPr>
              <a:t>Many economies—both poor and developed—have experienced hyperinflation over the last century, but the United States has been spared such turmoil.</a:t>
            </a:r>
          </a:p>
          <a:p>
            <a:r>
              <a:rPr lang="en-US" dirty="0">
                <a:ea typeface="ヒラギノ角ゴ Pro W3" charset="-128"/>
              </a:rPr>
              <a:t>One of the most extreme examples of hyperinflation throughout world history occurred recently in Zimbabwe in the 2000s</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2396079579"/>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Keynesian Theories of Money Demand</a:t>
            </a:r>
            <a:endParaRPr lang="en-US" dirty="0"/>
          </a:p>
        </p:txBody>
      </p:sp>
      <p:sp>
        <p:nvSpPr>
          <p:cNvPr id="3" name="Content Placeholder 2"/>
          <p:cNvSpPr>
            <a:spLocks noGrp="1"/>
          </p:cNvSpPr>
          <p:nvPr>
            <p:ph idx="1"/>
          </p:nvPr>
        </p:nvSpPr>
        <p:spPr/>
        <p:txBody>
          <a:bodyPr/>
          <a:lstStyle/>
          <a:p>
            <a:pPr>
              <a:spcBef>
                <a:spcPct val="40000"/>
              </a:spcBef>
            </a:pPr>
            <a:r>
              <a:rPr lang="en-US" dirty="0" smtClean="0">
                <a:ea typeface="ヒラギノ角ゴ Pro W3" charset="-128"/>
              </a:rPr>
              <a:t>Keynes’</a:t>
            </a:r>
            <a:r>
              <a:rPr lang="en-US" altLang="ja-JP" dirty="0" smtClean="0">
                <a:ea typeface="ヒラギノ角ゴ Pro W3" charset="-128"/>
              </a:rPr>
              <a:t>s </a:t>
            </a:r>
            <a:r>
              <a:rPr lang="en-US" altLang="ja-JP" dirty="0">
                <a:ea typeface="ヒラギノ角ゴ Pro W3" charset="-128"/>
              </a:rPr>
              <a:t>liquidity preference theory</a:t>
            </a:r>
          </a:p>
          <a:p>
            <a:pPr>
              <a:spcBef>
                <a:spcPct val="40000"/>
              </a:spcBef>
            </a:pPr>
            <a:r>
              <a:rPr lang="en-US" dirty="0">
                <a:ea typeface="ヒラギノ角ゴ Pro W3" charset="-128"/>
              </a:rPr>
              <a:t>Why do individuals hold money? Three motives:</a:t>
            </a:r>
          </a:p>
          <a:p>
            <a:pPr lvl="1">
              <a:spcBef>
                <a:spcPct val="40000"/>
              </a:spcBef>
            </a:pPr>
            <a:r>
              <a:rPr lang="en-US" dirty="0">
                <a:ea typeface="ヒラギノ角ゴ Pro W3" charset="-128"/>
              </a:rPr>
              <a:t>Transactions motive</a:t>
            </a:r>
          </a:p>
          <a:p>
            <a:pPr lvl="1">
              <a:spcBef>
                <a:spcPct val="40000"/>
              </a:spcBef>
            </a:pPr>
            <a:r>
              <a:rPr lang="en-US" dirty="0">
                <a:ea typeface="ヒラギノ角ゴ Pro W3" charset="-128"/>
              </a:rPr>
              <a:t>Precautionary motive</a:t>
            </a:r>
          </a:p>
          <a:p>
            <a:pPr lvl="1">
              <a:spcBef>
                <a:spcPct val="40000"/>
              </a:spcBef>
            </a:pPr>
            <a:r>
              <a:rPr lang="en-US" dirty="0">
                <a:ea typeface="ヒラギノ角ゴ Pro W3" charset="-128"/>
              </a:rPr>
              <a:t>Speculative motive</a:t>
            </a:r>
          </a:p>
          <a:p>
            <a:pPr>
              <a:spcBef>
                <a:spcPct val="40000"/>
              </a:spcBef>
            </a:pPr>
            <a:r>
              <a:rPr lang="en-US" dirty="0">
                <a:ea typeface="ヒラギノ角ゴ Pro W3" charset="-128"/>
              </a:rPr>
              <a:t>Distinguishes between real and nominal quantities of </a:t>
            </a:r>
            <a:r>
              <a:rPr lang="en-US" dirty="0" smtClean="0">
                <a:ea typeface="ヒラギノ角ゴ Pro W3" charset="-128"/>
              </a:rPr>
              <a:t>money</a:t>
            </a:r>
            <a:endParaRPr lang="en-US" dirty="0">
              <a:ea typeface="ヒラギノ角ゴ Pro W3" charset="-128"/>
            </a:endParaRPr>
          </a:p>
        </p:txBody>
      </p:sp>
    </p:spTree>
    <p:extLst>
      <p:ext uri="{BB962C8B-B14F-4D97-AF65-F5344CB8AC3E}">
        <p14:creationId xmlns:p14="http://schemas.microsoft.com/office/powerpoint/2010/main" val="2864391655"/>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Transactions Motive</a:t>
            </a:r>
            <a:endParaRPr lang="en-US" dirty="0"/>
          </a:p>
        </p:txBody>
      </p:sp>
      <p:sp>
        <p:nvSpPr>
          <p:cNvPr id="3" name="Content Placeholder 2"/>
          <p:cNvSpPr>
            <a:spLocks noGrp="1"/>
          </p:cNvSpPr>
          <p:nvPr>
            <p:ph idx="1"/>
          </p:nvPr>
        </p:nvSpPr>
        <p:spPr/>
        <p:txBody>
          <a:bodyPr/>
          <a:lstStyle/>
          <a:p>
            <a:r>
              <a:rPr lang="en-US" dirty="0">
                <a:ea typeface="ヒラギノ角ゴ Pro W3" charset="-128"/>
              </a:rPr>
              <a:t>Keynes initially accepted the quantity theory view that the transactions component is proportional to income.</a:t>
            </a:r>
          </a:p>
          <a:p>
            <a:r>
              <a:rPr lang="en-US" dirty="0">
                <a:ea typeface="ヒラギノ角ゴ Pro W3" charset="-128"/>
              </a:rPr>
              <a:t>Later, he and other economists recognized that new methods for payment, referred to as </a:t>
            </a:r>
            <a:r>
              <a:rPr lang="en-US" b="1" dirty="0">
                <a:ea typeface="ヒラギノ角ゴ Pro W3" charset="-128"/>
              </a:rPr>
              <a:t>payment technology</a:t>
            </a:r>
            <a:r>
              <a:rPr lang="en-US" dirty="0">
                <a:ea typeface="ヒラギノ角ゴ Pro W3" charset="-128"/>
              </a:rPr>
              <a:t>, could also affect the demand for money</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209600514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Precautionary Motive</a:t>
            </a:r>
            <a:endParaRPr lang="en-US" dirty="0"/>
          </a:p>
        </p:txBody>
      </p:sp>
      <p:sp>
        <p:nvSpPr>
          <p:cNvPr id="3" name="Content Placeholder 2"/>
          <p:cNvSpPr>
            <a:spLocks noGrp="1"/>
          </p:cNvSpPr>
          <p:nvPr>
            <p:ph idx="1"/>
          </p:nvPr>
        </p:nvSpPr>
        <p:spPr/>
        <p:txBody>
          <a:bodyPr/>
          <a:lstStyle/>
          <a:p>
            <a:r>
              <a:rPr lang="en-US" dirty="0">
                <a:ea typeface="ヒラギノ角ゴ Pro W3" charset="-128"/>
              </a:rPr>
              <a:t>Keynes also recognized that people hold money as a cushion against unexpected wants.</a:t>
            </a:r>
          </a:p>
          <a:p>
            <a:r>
              <a:rPr lang="en-US" dirty="0">
                <a:ea typeface="ヒラギノ角ゴ Pro W3" charset="-128"/>
              </a:rPr>
              <a:t>Keynes argued that the precautionary money balances people want to hold would also be proportional to income</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2843019538"/>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Speculative Motive</a:t>
            </a:r>
            <a:endParaRPr lang="en-US" dirty="0"/>
          </a:p>
        </p:txBody>
      </p:sp>
      <p:sp>
        <p:nvSpPr>
          <p:cNvPr id="3" name="Content Placeholder 2"/>
          <p:cNvSpPr>
            <a:spLocks noGrp="1"/>
          </p:cNvSpPr>
          <p:nvPr>
            <p:ph idx="1"/>
          </p:nvPr>
        </p:nvSpPr>
        <p:spPr/>
        <p:txBody>
          <a:bodyPr/>
          <a:lstStyle/>
          <a:p>
            <a:r>
              <a:rPr lang="en-US" dirty="0">
                <a:ea typeface="ヒラギノ角ゴ Pro W3" charset="-128"/>
              </a:rPr>
              <a:t>Keynes also believed people choose to hold money as a store of wealth, which he called the </a:t>
            </a:r>
            <a:r>
              <a:rPr lang="en-US" b="1" dirty="0">
                <a:ea typeface="ヒラギノ角ゴ Pro W3" charset="-128"/>
              </a:rPr>
              <a:t>speculative motive</a:t>
            </a:r>
            <a:r>
              <a:rPr lang="en-US" dirty="0" smtClean="0">
                <a:ea typeface="ヒラギノ角ゴ Pro W3" charset="-128"/>
              </a:rPr>
              <a:t>.</a:t>
            </a:r>
            <a:endParaRPr lang="en-US" b="1" dirty="0">
              <a:ea typeface="ヒラギノ角ゴ Pro W3" charset="-128"/>
            </a:endParaRPr>
          </a:p>
        </p:txBody>
      </p:sp>
    </p:spTree>
    <p:extLst>
      <p:ext uri="{BB962C8B-B14F-4D97-AF65-F5344CB8AC3E}">
        <p14:creationId xmlns:p14="http://schemas.microsoft.com/office/powerpoint/2010/main" val="1679944462"/>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Putting the Three Motives </a:t>
            </a:r>
            <a:r>
              <a:rPr lang="en-US" dirty="0" smtClean="0">
                <a:ea typeface="ヒラギノ角ゴ Pro W3" charset="-128"/>
              </a:rPr>
              <a:t>Together</a:t>
            </a:r>
            <a:r>
              <a:rPr lang="en-US" sz="2000" b="0" dirty="0">
                <a:ea typeface="ヒラギノ角ゴ Pro W3" charset="-128"/>
              </a:rPr>
              <a:t> (1 of 2)</a:t>
            </a:r>
            <a:r>
              <a:rPr lang="en-US" dirty="0" smtClean="0">
                <a:ea typeface="ヒラギノ角ゴ Pro W3" charset="-128"/>
              </a:rPr>
              <a:t> </a:t>
            </a:r>
            <a:endParaRPr lang="en-US" dirty="0"/>
          </a:p>
        </p:txBody>
      </p:sp>
      <p:graphicFrame>
        <p:nvGraphicFramePr>
          <p:cNvPr id="7" name="Object 6" descr="m to the power d, over, P is equal to, function of I and Y, where the demand or real money balances is negativity related to the interest rate I, and positively related to rela income Y. &#10;Rewriting the equaion above, we get P over, M to the power d, is equal to, 1 over the function of i and y. &#10;Multiply both sides by Y and replacing M to the power d with M, we get, V is equal to P times Y over M, that is equal to Y over the function of i and Y."/>
          <p:cNvGraphicFramePr>
            <a:graphicFrameLocks noChangeAspect="1"/>
          </p:cNvGraphicFramePr>
          <p:nvPr>
            <p:extLst>
              <p:ext uri="{D42A27DB-BD31-4B8C-83A1-F6EECF244321}">
                <p14:modId xmlns:p14="http://schemas.microsoft.com/office/powerpoint/2010/main" val="2970711674"/>
              </p:ext>
            </p:extLst>
          </p:nvPr>
        </p:nvGraphicFramePr>
        <p:xfrm>
          <a:off x="1087438" y="1663700"/>
          <a:ext cx="7123112" cy="4316413"/>
        </p:xfrm>
        <a:graphic>
          <a:graphicData uri="http://schemas.openxmlformats.org/presentationml/2006/ole">
            <mc:AlternateContent xmlns:mc="http://schemas.openxmlformats.org/markup-compatibility/2006">
              <mc:Choice xmlns:v="urn:schemas-microsoft-com:vml" Requires="v">
                <p:oleObj spid="_x0000_s8325" name="Equation" r:id="rId3" imgW="3670200" imgH="2222280" progId="Equation.DSMT4">
                  <p:embed/>
                </p:oleObj>
              </mc:Choice>
              <mc:Fallback>
                <p:oleObj name="Equation" r:id="rId3" imgW="3670200" imgH="2222280" progId="Equation.DSMT4">
                  <p:embed/>
                  <p:pic>
                    <p:nvPicPr>
                      <p:cNvPr id="0"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1663700"/>
                        <a:ext cx="7123112" cy="43164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987728"/>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Preview</a:t>
            </a:r>
            <a:endParaRPr lang="en-US" dirty="0"/>
          </a:p>
        </p:txBody>
      </p:sp>
      <p:sp>
        <p:nvSpPr>
          <p:cNvPr id="3" name="Content Placeholder 2"/>
          <p:cNvSpPr>
            <a:spLocks noGrp="1"/>
          </p:cNvSpPr>
          <p:nvPr>
            <p:ph idx="1"/>
          </p:nvPr>
        </p:nvSpPr>
        <p:spPr/>
        <p:txBody>
          <a:bodyPr/>
          <a:lstStyle/>
          <a:p>
            <a:r>
              <a:rPr lang="en-US" dirty="0">
                <a:ea typeface="ヒラギノ角ゴ Pro W3" charset="-128"/>
              </a:rPr>
              <a:t>This chapter examines the quantity theory of money and its link to the demand for </a:t>
            </a:r>
            <a:r>
              <a:rPr lang="en-US" dirty="0" smtClean="0">
                <a:ea typeface="ヒラギノ角ゴ Pro W3" charset="-128"/>
              </a:rPr>
              <a:t>money.</a:t>
            </a:r>
            <a:endParaRPr lang="en-US" dirty="0">
              <a:ea typeface="ヒラギノ角ゴ Pro W3" charset="-128"/>
            </a:endParaRPr>
          </a:p>
          <a:p>
            <a:r>
              <a:rPr lang="en-US" dirty="0">
                <a:ea typeface="ヒラギノ角ゴ Pro W3" charset="-128"/>
              </a:rPr>
              <a:t>The link between interest rates and the demand for money is then </a:t>
            </a:r>
            <a:r>
              <a:rPr lang="en-US" dirty="0" smtClean="0">
                <a:ea typeface="ヒラギノ角ゴ Pro W3" charset="-128"/>
              </a:rPr>
              <a:t>addressed.</a:t>
            </a:r>
            <a:endParaRPr lang="en-US" dirty="0"/>
          </a:p>
        </p:txBody>
      </p:sp>
    </p:spTree>
    <p:extLst>
      <p:ext uri="{BB962C8B-B14F-4D97-AF65-F5344CB8AC3E}">
        <p14:creationId xmlns:p14="http://schemas.microsoft.com/office/powerpoint/2010/main" val="419070261"/>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Putting the Three Motives </a:t>
            </a:r>
            <a:r>
              <a:rPr lang="en-US" dirty="0" smtClean="0">
                <a:ea typeface="ヒラギノ角ゴ Pro W3" charset="-128"/>
              </a:rPr>
              <a:t>Together</a:t>
            </a:r>
            <a:r>
              <a:rPr lang="en-US" sz="2000"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r>
              <a:rPr lang="en-US" dirty="0" smtClean="0">
                <a:ea typeface="ヒラギノ角ゴ Pro W3" charset="-128"/>
              </a:rPr>
              <a:t> </a:t>
            </a:r>
            <a:endParaRPr lang="en-US" dirty="0"/>
          </a:p>
        </p:txBody>
      </p:sp>
      <p:sp>
        <p:nvSpPr>
          <p:cNvPr id="3" name="Content Placeholder 2"/>
          <p:cNvSpPr>
            <a:spLocks noGrp="1"/>
          </p:cNvSpPr>
          <p:nvPr>
            <p:ph idx="1"/>
          </p:nvPr>
        </p:nvSpPr>
        <p:spPr/>
        <p:txBody>
          <a:bodyPr/>
          <a:lstStyle/>
          <a:p>
            <a:r>
              <a:rPr lang="en-US" dirty="0">
                <a:ea typeface="ヒラギノ角ゴ Pro W3" charset="-128"/>
              </a:rPr>
              <a:t>Velocity is not constant:</a:t>
            </a:r>
          </a:p>
          <a:p>
            <a:pPr lvl="1"/>
            <a:r>
              <a:rPr lang="en-US" dirty="0">
                <a:ea typeface="ヒラギノ角ゴ Pro W3" charset="-128"/>
              </a:rPr>
              <a:t>The </a:t>
            </a:r>
            <a:r>
              <a:rPr lang="en-US" dirty="0" err="1">
                <a:ea typeface="ヒラギノ角ゴ Pro W3" charset="-128"/>
              </a:rPr>
              <a:t>procyclical</a:t>
            </a:r>
            <a:r>
              <a:rPr lang="en-US" dirty="0">
                <a:ea typeface="ヒラギノ角ゴ Pro W3" charset="-128"/>
              </a:rPr>
              <a:t> movement of interest rates should induce </a:t>
            </a:r>
            <a:r>
              <a:rPr lang="en-US" dirty="0" err="1">
                <a:ea typeface="ヒラギノ角ゴ Pro W3" charset="-128"/>
              </a:rPr>
              <a:t>procyclical</a:t>
            </a:r>
            <a:r>
              <a:rPr lang="en-US" dirty="0">
                <a:ea typeface="ヒラギノ角ゴ Pro W3" charset="-128"/>
              </a:rPr>
              <a:t> movements in velocity.</a:t>
            </a:r>
          </a:p>
          <a:p>
            <a:pPr lvl="1"/>
            <a:r>
              <a:rPr lang="en-US" dirty="0">
                <a:ea typeface="ヒラギノ角ゴ Pro W3" charset="-128"/>
              </a:rPr>
              <a:t>Velocity will change as expectations about future normal levels of interest rates </a:t>
            </a:r>
            <a:r>
              <a:rPr lang="en-US" dirty="0" smtClean="0">
                <a:ea typeface="ヒラギノ角ゴ Pro W3" charset="-128"/>
              </a:rPr>
              <a:t>change</a:t>
            </a:r>
            <a:endParaRPr lang="en-US" dirty="0">
              <a:ea typeface="ヒラギノ角ゴ Pro W3" charset="-128"/>
            </a:endParaRPr>
          </a:p>
        </p:txBody>
      </p:sp>
    </p:spTree>
    <p:extLst>
      <p:ext uri="{BB962C8B-B14F-4D97-AF65-F5344CB8AC3E}">
        <p14:creationId xmlns:p14="http://schemas.microsoft.com/office/powerpoint/2010/main" val="1238936690"/>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Portfolio Theories of Money Demand </a:t>
            </a:r>
            <a:endParaRPr lang="en-US" dirty="0"/>
          </a:p>
        </p:txBody>
      </p:sp>
      <p:sp>
        <p:nvSpPr>
          <p:cNvPr id="3" name="Content Placeholder 2"/>
          <p:cNvSpPr>
            <a:spLocks noGrp="1"/>
          </p:cNvSpPr>
          <p:nvPr>
            <p:ph idx="1"/>
          </p:nvPr>
        </p:nvSpPr>
        <p:spPr/>
        <p:txBody>
          <a:bodyPr/>
          <a:lstStyle/>
          <a:p>
            <a:r>
              <a:rPr lang="en-US" dirty="0">
                <a:ea typeface="ヒラギノ角ゴ Pro W3" charset="-128"/>
              </a:rPr>
              <a:t>Theory of portfolio choice and Keynesian liquidity preference </a:t>
            </a:r>
          </a:p>
          <a:p>
            <a:pPr lvl="1"/>
            <a:r>
              <a:rPr lang="en-US" dirty="0">
                <a:ea typeface="ヒラギノ角ゴ Pro W3" charset="-128"/>
              </a:rPr>
              <a:t>The theory of portfolio choice can justify the conclusion from the Keynesian liquidity preference function that the demand for real money balances is positively related to income and negatively related to the nominal interest rate</a:t>
            </a:r>
            <a:r>
              <a:rPr lang="en-US" dirty="0" smtClean="0">
                <a:ea typeface="ヒラギノ角ゴ Pro W3" charset="-128"/>
              </a:rPr>
              <a:t>.</a:t>
            </a:r>
          </a:p>
          <a:p>
            <a:r>
              <a:rPr lang="en-US" dirty="0">
                <a:ea typeface="ヒラギノ角ゴ Pro W3" charset="-128"/>
              </a:rPr>
              <a:t>Other factors that affect the demand for money:</a:t>
            </a:r>
          </a:p>
          <a:p>
            <a:pPr lvl="1"/>
            <a:r>
              <a:rPr lang="en-US" dirty="0">
                <a:ea typeface="ヒラギノ角ゴ Pro W3" charset="-128"/>
              </a:rPr>
              <a:t>Wealth</a:t>
            </a:r>
          </a:p>
          <a:p>
            <a:pPr lvl="1"/>
            <a:r>
              <a:rPr lang="en-US" dirty="0">
                <a:ea typeface="ヒラギノ角ゴ Pro W3" charset="-128"/>
              </a:rPr>
              <a:t>Risk</a:t>
            </a:r>
          </a:p>
          <a:p>
            <a:pPr lvl="1"/>
            <a:r>
              <a:rPr lang="en-US" dirty="0">
                <a:ea typeface="ヒラギノ角ゴ Pro W3" charset="-128"/>
              </a:rPr>
              <a:t>Liquidity of other </a:t>
            </a:r>
            <a:r>
              <a:rPr lang="en-US" dirty="0" smtClean="0">
                <a:ea typeface="ヒラギノ角ゴ Pro W3" charset="-128"/>
              </a:rPr>
              <a:t>assets</a:t>
            </a:r>
            <a:endParaRPr lang="en-US" dirty="0">
              <a:ea typeface="ヒラギノ角ゴ Pro W3" charset="-128"/>
            </a:endParaRPr>
          </a:p>
        </p:txBody>
      </p:sp>
    </p:spTree>
    <p:extLst>
      <p:ext uri="{BB962C8B-B14F-4D97-AF65-F5344CB8AC3E}">
        <p14:creationId xmlns:p14="http://schemas.microsoft.com/office/powerpoint/2010/main" val="3538510588"/>
      </p:ext>
    </p:extLst>
  </p:cSld>
  <p:clrMapOvr>
    <a:masterClrMapping/>
  </p:clrMapOvr>
  <p:transition spd="slow">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Summary Table 1 Factors That Determine the Demand for Money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65338262"/>
              </p:ext>
            </p:extLst>
          </p:nvPr>
        </p:nvGraphicFramePr>
        <p:xfrm>
          <a:off x="381000" y="1564640"/>
          <a:ext cx="8382000" cy="4074160"/>
        </p:xfrm>
        <a:graphic>
          <a:graphicData uri="http://schemas.openxmlformats.org/drawingml/2006/table">
            <a:tbl>
              <a:tblPr firstRow="1">
                <a:tableStyleId>{2D5ABB26-0587-4C30-8999-92F81FD0307C}</a:tableStyleId>
              </a:tblPr>
              <a:tblGrid>
                <a:gridCol w="2209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370840">
                <a:tc>
                  <a:txBody>
                    <a:bodyPr/>
                    <a:lstStyle/>
                    <a:p>
                      <a:r>
                        <a:rPr lang="en-US" sz="1400" b="1" i="0" u="none" strike="noStrike" kern="1200" baseline="0" dirty="0" smtClean="0">
                          <a:solidFill>
                            <a:schemeClr val="tx1"/>
                          </a:solidFill>
                          <a:latin typeface="+mn-lt"/>
                          <a:ea typeface="+mn-ea"/>
                          <a:cs typeface="+mn-cs"/>
                        </a:rPr>
                        <a:t>Factors That Determine the Demand for Money</a:t>
                      </a:r>
                      <a:endParaRPr lang="en-US" sz="1100"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bg1"/>
                          </a:solidFill>
                        </a:rPr>
                        <a:t>Blank</a:t>
                      </a:r>
                      <a:endParaRPr lang="en-US" sz="1400" b="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bg1"/>
                          </a:solidFill>
                        </a:rPr>
                        <a:t>Blank</a:t>
                      </a:r>
                      <a:endParaRPr lang="en-US" sz="14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bg1"/>
                          </a:solidFill>
                        </a:rPr>
                        <a:t>Blank</a:t>
                      </a:r>
                      <a:endParaRPr lang="en-US" sz="1400"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b="1" u="none" strike="noStrike" kern="1200" baseline="0" dirty="0" smtClean="0"/>
                        <a:t>Variable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smtClean="0"/>
                        <a:t>Change</a:t>
                      </a:r>
                    </a:p>
                    <a:p>
                      <a:pPr algn="ctr"/>
                      <a:r>
                        <a:rPr lang="en-US" sz="1400" b="1" u="none" strike="noStrike" kern="1200" baseline="0" dirty="0" smtClean="0"/>
                        <a:t>in Variable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strike="noStrike" kern="1200" baseline="0" dirty="0" smtClean="0"/>
                        <a:t>Money Demand</a:t>
                      </a:r>
                    </a:p>
                    <a:p>
                      <a:pPr algn="ctr"/>
                      <a:r>
                        <a:rPr lang="en-US" sz="1400" b="1" u="none" strike="noStrike" kern="1200" baseline="0" dirty="0" smtClean="0"/>
                        <a:t>Response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u="none" strike="noStrike" kern="1200" baseline="0" dirty="0" smtClean="0"/>
                        <a:t>Reason</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u="none" strike="noStrike" kern="1200" baseline="0" dirty="0" smtClean="0"/>
                        <a:t>Interest rates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Opportunity cost of money rises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400" u="none" strike="noStrike" kern="1200" baseline="0" dirty="0" smtClean="0"/>
                        <a:t>Income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Higher value of transactions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400" u="none" strike="noStrike" kern="1200" baseline="0" dirty="0" smtClean="0"/>
                        <a:t>Payment technology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Less need for money in transactions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400" u="none" strike="noStrike" kern="1200" baseline="0" dirty="0" smtClean="0"/>
                        <a:t>Wealth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More resources to put into money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sz="1400" u="none" strike="noStrike" kern="1200" baseline="0" dirty="0" smtClean="0"/>
                        <a:t>Riskiness of other assets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Money relatively less risky and so more desirable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sz="1400" u="none" strike="noStrike" kern="1200" baseline="0" dirty="0" smtClean="0"/>
                        <a:t>Inflation risk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Money relatively more risky and so less desirable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sz="1400" u="none" strike="noStrike" kern="1200" baseline="0" dirty="0" smtClean="0"/>
                        <a:t>Liquidity of other assets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u="none" strike="noStrike" kern="1200" baseline="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u="none" strike="noStrike" kern="1200" baseline="0" dirty="0" smtClean="0"/>
                        <a:t>Money relatively less liquid and so less desirable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Text Placeholder 2"/>
          <p:cNvSpPr>
            <a:spLocks noGrp="1"/>
          </p:cNvSpPr>
          <p:nvPr>
            <p:ph type="body" sz="quarter" idx="13"/>
          </p:nvPr>
        </p:nvSpPr>
        <p:spPr>
          <a:xfrm>
            <a:off x="457200" y="5815846"/>
            <a:ext cx="8229600" cy="429208"/>
          </a:xfrm>
        </p:spPr>
        <p:txBody>
          <a:bodyPr/>
          <a:lstStyle/>
          <a:p>
            <a:r>
              <a:rPr lang="en-US" sz="1200" i="1" dirty="0"/>
              <a:t>Note: </a:t>
            </a:r>
            <a:r>
              <a:rPr lang="en-US" sz="1200" dirty="0"/>
              <a:t>Only increases </a:t>
            </a:r>
            <a:r>
              <a:rPr lang="en-US" sz="1200" dirty="0" smtClean="0"/>
              <a:t>(↑) </a:t>
            </a:r>
            <a:r>
              <a:rPr lang="en-US" sz="1200" dirty="0"/>
              <a:t>in the factors are shown; the effects of decreases in the variables on the exchange rate are the opposite of </a:t>
            </a:r>
            <a:r>
              <a:rPr lang="en-US" sz="1200" dirty="0" smtClean="0"/>
              <a:t>those indicated </a:t>
            </a:r>
            <a:r>
              <a:rPr lang="en-US" sz="1200" dirty="0"/>
              <a:t>in the “Response” column.</a:t>
            </a:r>
          </a:p>
        </p:txBody>
      </p:sp>
    </p:spTree>
    <p:extLst>
      <p:ext uri="{BB962C8B-B14F-4D97-AF65-F5344CB8AC3E}">
        <p14:creationId xmlns:p14="http://schemas.microsoft.com/office/powerpoint/2010/main" val="2001904187"/>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Evidence on the Demand for Money</a:t>
            </a:r>
          </a:p>
        </p:txBody>
      </p:sp>
      <p:sp>
        <p:nvSpPr>
          <p:cNvPr id="3" name="Content Placeholder 2"/>
          <p:cNvSpPr>
            <a:spLocks noGrp="1"/>
          </p:cNvSpPr>
          <p:nvPr>
            <p:ph idx="1"/>
          </p:nvPr>
        </p:nvSpPr>
        <p:spPr/>
        <p:txBody>
          <a:bodyPr/>
          <a:lstStyle/>
          <a:p>
            <a:pPr>
              <a:spcBef>
                <a:spcPct val="40000"/>
              </a:spcBef>
            </a:pPr>
            <a:r>
              <a:rPr lang="en-US" dirty="0">
                <a:ea typeface="ヒラギノ角ゴ Pro W3" charset="-128"/>
              </a:rPr>
              <a:t>Precautionary demand:</a:t>
            </a:r>
          </a:p>
          <a:p>
            <a:pPr lvl="1">
              <a:spcBef>
                <a:spcPct val="40000"/>
              </a:spcBef>
            </a:pPr>
            <a:r>
              <a:rPr lang="en-US" dirty="0">
                <a:ea typeface="ヒラギノ角ゴ Pro W3" charset="-128"/>
              </a:rPr>
              <a:t>Similar to transactions demand</a:t>
            </a:r>
          </a:p>
          <a:p>
            <a:pPr lvl="1">
              <a:spcBef>
                <a:spcPct val="40000"/>
              </a:spcBef>
            </a:pPr>
            <a:r>
              <a:rPr lang="en-US" dirty="0">
                <a:ea typeface="ヒラギノ角ゴ Pro W3" charset="-128"/>
              </a:rPr>
              <a:t>As interest rates rise, the opportunity cost of holding precautionary balances rises</a:t>
            </a:r>
          </a:p>
          <a:p>
            <a:pPr lvl="1">
              <a:spcBef>
                <a:spcPct val="40000"/>
              </a:spcBef>
            </a:pPr>
            <a:r>
              <a:rPr lang="en-US" dirty="0">
                <a:ea typeface="ヒラギノ角ゴ Pro W3" charset="-128"/>
              </a:rPr>
              <a:t>The precautionary demand for money is negatively related to interest </a:t>
            </a:r>
            <a:r>
              <a:rPr lang="en-US" dirty="0" smtClean="0">
                <a:ea typeface="ヒラギノ角ゴ Pro W3" charset="-128"/>
              </a:rPr>
              <a:t>rates</a:t>
            </a:r>
            <a:endParaRPr lang="en-US" dirty="0">
              <a:ea typeface="ヒラギノ角ゴ Pro W3" charset="-128"/>
            </a:endParaRPr>
          </a:p>
        </p:txBody>
      </p:sp>
    </p:spTree>
    <p:extLst>
      <p:ext uri="{BB962C8B-B14F-4D97-AF65-F5344CB8AC3E}">
        <p14:creationId xmlns:p14="http://schemas.microsoft.com/office/powerpoint/2010/main" val="2769077203"/>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Interest Rates and Money Demand</a:t>
            </a:r>
            <a:endParaRPr lang="en-US" dirty="0"/>
          </a:p>
        </p:txBody>
      </p:sp>
      <p:sp>
        <p:nvSpPr>
          <p:cNvPr id="3" name="Content Placeholder 2"/>
          <p:cNvSpPr>
            <a:spLocks noGrp="1"/>
          </p:cNvSpPr>
          <p:nvPr>
            <p:ph idx="1"/>
          </p:nvPr>
        </p:nvSpPr>
        <p:spPr/>
        <p:txBody>
          <a:bodyPr/>
          <a:lstStyle/>
          <a:p>
            <a:r>
              <a:rPr lang="en-US" dirty="0">
                <a:ea typeface="ヒラギノ角ゴ Pro W3" charset="-128"/>
              </a:rPr>
              <a:t>We have established that if interest rates do not affect the demand for money, velocity is more likely to be constant—or at least predictable—so that the quantity theory view that aggregate spending is determined by the quantity of money is more likely to be true.</a:t>
            </a:r>
          </a:p>
          <a:p>
            <a:r>
              <a:rPr lang="en-US" dirty="0">
                <a:ea typeface="ヒラギノ角ゴ Pro W3" charset="-128"/>
              </a:rPr>
              <a:t>However, the more sensitive the demand for money is to interest rates, the more unpredictable velocity will be, and the less clear the link between the money supply and aggregate spending will be</a:t>
            </a:r>
            <a:r>
              <a:rPr lang="en-US" dirty="0" smtClean="0">
                <a:ea typeface="ヒラギノ角ゴ Pro W3" charset="-128"/>
              </a:rPr>
              <a:t>.</a:t>
            </a:r>
            <a:endParaRPr lang="en-US" dirty="0">
              <a:ea typeface="ヒラギノ角ゴ Pro W3" charset="-128"/>
            </a:endParaRPr>
          </a:p>
        </p:txBody>
      </p:sp>
    </p:spTree>
    <p:extLst>
      <p:ext uri="{BB962C8B-B14F-4D97-AF65-F5344CB8AC3E}">
        <p14:creationId xmlns:p14="http://schemas.microsoft.com/office/powerpoint/2010/main" val="331143242"/>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Stability of Money Demand</a:t>
            </a:r>
            <a:endParaRPr lang="en-US" dirty="0"/>
          </a:p>
        </p:txBody>
      </p:sp>
      <p:sp>
        <p:nvSpPr>
          <p:cNvPr id="3" name="Content Placeholder 2"/>
          <p:cNvSpPr>
            <a:spLocks noGrp="1"/>
          </p:cNvSpPr>
          <p:nvPr>
            <p:ph idx="1"/>
          </p:nvPr>
        </p:nvSpPr>
        <p:spPr/>
        <p:txBody>
          <a:bodyPr/>
          <a:lstStyle/>
          <a:p>
            <a:r>
              <a:rPr lang="en-US" sz="2200" dirty="0">
                <a:ea typeface="ヒラギノ角ゴ Pro W3" charset="-128"/>
              </a:rPr>
              <a:t>If the money demand function is unstable and undergoes substantial, unpredictable shifts as Keynes believed, then velocity is unpredictable, and the quantity of money may not be tightly linked to aggregate spending, as it is in the quantity theory.</a:t>
            </a:r>
          </a:p>
          <a:p>
            <a:r>
              <a:rPr lang="en-US" sz="2200" dirty="0">
                <a:ea typeface="ヒラギノ角ゴ Pro W3" charset="-128"/>
              </a:rPr>
              <a:t>The stability of the money demand function is also crucial to whether the Federal Reserve should target interest rates or the money supply</a:t>
            </a:r>
            <a:r>
              <a:rPr lang="en-US" sz="2200" dirty="0" smtClean="0">
                <a:ea typeface="ヒラギノ角ゴ Pro W3" charset="-128"/>
              </a:rPr>
              <a:t>.</a:t>
            </a:r>
          </a:p>
          <a:p>
            <a:r>
              <a:rPr lang="en-US" sz="2200" dirty="0">
                <a:ea typeface="ヒラギノ角ゴ Pro W3" charset="-128"/>
              </a:rPr>
              <a:t>If the money demand function is unstable and so the money supply is not closely linked to aggregate spending, then the level of interest rates the Fed sets will provide more information about the stance of monetary policy than will the money supply</a:t>
            </a:r>
            <a:r>
              <a:rPr lang="en-US" sz="2200" dirty="0" smtClean="0">
                <a:ea typeface="ヒラギノ角ゴ Pro W3" charset="-128"/>
              </a:rPr>
              <a:t>.</a:t>
            </a:r>
            <a:endParaRPr lang="en-US" sz="2200" dirty="0">
              <a:ea typeface="ヒラギノ角ゴ Pro W3" charset="-128"/>
            </a:endParaRPr>
          </a:p>
        </p:txBody>
      </p:sp>
    </p:spTree>
    <p:extLst>
      <p:ext uri="{BB962C8B-B14F-4D97-AF65-F5344CB8AC3E}">
        <p14:creationId xmlns:p14="http://schemas.microsoft.com/office/powerpoint/2010/main" val="2991017402"/>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Learning Objectives</a:t>
            </a:r>
            <a:endParaRPr lang="en-US" dirty="0"/>
          </a:p>
        </p:txBody>
      </p:sp>
      <p:sp>
        <p:nvSpPr>
          <p:cNvPr id="3" name="Content Placeholder 2"/>
          <p:cNvSpPr>
            <a:spLocks noGrp="1"/>
          </p:cNvSpPr>
          <p:nvPr>
            <p:ph idx="1"/>
          </p:nvPr>
        </p:nvSpPr>
        <p:spPr/>
        <p:txBody>
          <a:bodyPr/>
          <a:lstStyle/>
          <a:p>
            <a:r>
              <a:rPr lang="en-US" sz="2200" dirty="0">
                <a:ea typeface="ヒラギノ角ゴ Pro W3" charset="-128"/>
              </a:rPr>
              <a:t>Assess the relationship between money growth and inflation in the short run and the long run, as implied by the quantity theory of money.</a:t>
            </a:r>
          </a:p>
          <a:p>
            <a:r>
              <a:rPr lang="en-US" sz="2200" dirty="0">
                <a:ea typeface="ヒラギノ角ゴ Pro W3" charset="-128"/>
              </a:rPr>
              <a:t>Identify the circumstances under which budget deficits can lead to inflationary monetary policy.</a:t>
            </a:r>
          </a:p>
          <a:p>
            <a:r>
              <a:rPr lang="en-US" sz="2200" dirty="0">
                <a:ea typeface="ヒラギノ角ゴ Pro W3" charset="-128"/>
              </a:rPr>
              <a:t>Summarize the three motives underlying the liquidity preference theory of money demand</a:t>
            </a:r>
            <a:r>
              <a:rPr lang="en-US" sz="2200" dirty="0" smtClean="0">
                <a:ea typeface="ヒラギノ角ゴ Pro W3" charset="-128"/>
              </a:rPr>
              <a:t>.</a:t>
            </a:r>
          </a:p>
          <a:p>
            <a:r>
              <a:rPr lang="en-US" sz="2200" dirty="0">
                <a:ea typeface="ヒラギノ角ゴ Pro W3" charset="-128"/>
              </a:rPr>
              <a:t>Identify the factors underlying the portfolio choice theory of money demand.</a:t>
            </a:r>
          </a:p>
          <a:p>
            <a:r>
              <a:rPr lang="en-US" sz="2200" dirty="0">
                <a:ea typeface="ヒラギノ角ゴ Pro W3" charset="-128"/>
              </a:rPr>
              <a:t>Assess and interpret the empirical evidence on the validity of the liquidity preference and portfolio theories of money demand</a:t>
            </a:r>
            <a:r>
              <a:rPr lang="en-US" sz="2200" dirty="0" smtClean="0">
                <a:ea typeface="ヒラギノ角ゴ Pro W3" charset="-128"/>
              </a:rPr>
              <a:t>.</a:t>
            </a:r>
            <a:endParaRPr lang="en-US" sz="2200" dirty="0"/>
          </a:p>
        </p:txBody>
      </p:sp>
    </p:spTree>
    <p:extLst>
      <p:ext uri="{BB962C8B-B14F-4D97-AF65-F5344CB8AC3E}">
        <p14:creationId xmlns:p14="http://schemas.microsoft.com/office/powerpoint/2010/main" val="67832686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Quantity Theory of </a:t>
            </a:r>
            <a:r>
              <a:rPr lang="en-US" dirty="0" smtClean="0">
                <a:ea typeface="ヒラギノ角ゴ Pro W3" charset="-128"/>
              </a:rPr>
              <a:t>Money</a:t>
            </a:r>
            <a:r>
              <a:rPr lang="en-US" sz="2000" b="0" dirty="0" smtClean="0">
                <a:ea typeface="ヒラギノ角ゴ Pro W3" charset="-128"/>
              </a:rPr>
              <a:t> (1 of 4)</a:t>
            </a:r>
            <a:endParaRPr lang="en-US" sz="2000" b="0" dirty="0"/>
          </a:p>
        </p:txBody>
      </p:sp>
      <p:sp>
        <p:nvSpPr>
          <p:cNvPr id="3" name="Content Placeholder 2"/>
          <p:cNvSpPr>
            <a:spLocks noGrp="1"/>
          </p:cNvSpPr>
          <p:nvPr>
            <p:ph idx="1"/>
          </p:nvPr>
        </p:nvSpPr>
        <p:spPr>
          <a:xfrm>
            <a:off x="457200" y="1600201"/>
            <a:ext cx="8229600" cy="853440"/>
          </a:xfrm>
        </p:spPr>
        <p:txBody>
          <a:bodyPr/>
          <a:lstStyle/>
          <a:p>
            <a:pPr marL="0" indent="0">
              <a:buNone/>
            </a:pPr>
            <a:r>
              <a:rPr lang="en-US" b="1" dirty="0">
                <a:latin typeface="Verdana" charset="0"/>
              </a:rPr>
              <a:t>Velocity of Money and The Equation of Exchange:</a:t>
            </a:r>
          </a:p>
          <a:p>
            <a:pPr marL="0" indent="0">
              <a:buNone/>
            </a:pPr>
            <a:endParaRPr lang="en-US" dirty="0"/>
          </a:p>
        </p:txBody>
      </p:sp>
      <p:graphicFrame>
        <p:nvGraphicFramePr>
          <p:cNvPr id="4" name="Object 3" descr="The figure shows the formulas for velocity of money and the equation of exchange.&#10;If M is equal to the money supply, &#10;P is the price level, Y is aggregate output and P times Y is equal to, the aggregate nominal income that is nominal GDP,&#10;The V, the velocity of money, that is the average number of times per year that a dollar is spent, is equal to, P times Y, over, M. also the equation of exchange is:&#10;M times V , is equal to, P times Y."/>
          <p:cNvGraphicFramePr>
            <a:graphicFrameLocks noChangeAspect="1"/>
          </p:cNvGraphicFramePr>
          <p:nvPr>
            <p:extLst>
              <p:ext uri="{D42A27DB-BD31-4B8C-83A1-F6EECF244321}">
                <p14:modId xmlns:p14="http://schemas.microsoft.com/office/powerpoint/2010/main" val="3471998661"/>
              </p:ext>
            </p:extLst>
          </p:nvPr>
        </p:nvGraphicFramePr>
        <p:xfrm>
          <a:off x="533400" y="2667000"/>
          <a:ext cx="7948612" cy="3238500"/>
        </p:xfrm>
        <a:graphic>
          <a:graphicData uri="http://schemas.openxmlformats.org/presentationml/2006/ole">
            <mc:AlternateContent xmlns:mc="http://schemas.openxmlformats.org/markup-compatibility/2006">
              <mc:Choice xmlns:v="urn:schemas-microsoft-com:vml" Requires="v">
                <p:oleObj spid="_x0000_s1159" name="Equation" r:id="rId3" imgW="4813200" imgH="1955520" progId="Equation.DSMT4">
                  <p:embed/>
                </p:oleObj>
              </mc:Choice>
              <mc:Fallback>
                <p:oleObj name="Equation" r:id="rId3" imgW="4813200" imgH="1955520" progId="Equation.DSMT4">
                  <p:embed/>
                  <p:pic>
                    <p:nvPicPr>
                      <p:cNvPr id="0"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667000"/>
                        <a:ext cx="7948612" cy="3238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185638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Quantity Theory of </a:t>
            </a:r>
            <a:r>
              <a:rPr lang="en-US" dirty="0" smtClean="0"/>
              <a:t>Money</a:t>
            </a:r>
            <a:r>
              <a:rPr lang="en-US" sz="2000" b="0" dirty="0">
                <a:ea typeface="ヒラギノ角ゴ Pro W3" charset="-128"/>
              </a:rPr>
              <a:t> </a:t>
            </a:r>
            <a:r>
              <a:rPr lang="en-US" sz="2000" b="0" dirty="0" smtClean="0">
                <a:ea typeface="ヒラギノ角ゴ Pro W3" charset="-128"/>
              </a:rPr>
              <a:t>(2 </a:t>
            </a:r>
            <a:r>
              <a:rPr lang="en-US" sz="2000" b="0" dirty="0">
                <a:ea typeface="ヒラギノ角ゴ Pro W3" charset="-128"/>
              </a:rPr>
              <a:t>of 4)</a:t>
            </a:r>
            <a:endParaRPr lang="en-US" sz="2000" dirty="0"/>
          </a:p>
        </p:txBody>
      </p:sp>
      <p:sp>
        <p:nvSpPr>
          <p:cNvPr id="3" name="Content Placeholder 2"/>
          <p:cNvSpPr>
            <a:spLocks noGrp="1"/>
          </p:cNvSpPr>
          <p:nvPr>
            <p:ph idx="1"/>
          </p:nvPr>
        </p:nvSpPr>
        <p:spPr/>
        <p:txBody>
          <a:bodyPr/>
          <a:lstStyle/>
          <a:p>
            <a:pPr>
              <a:spcBef>
                <a:spcPct val="40000"/>
              </a:spcBef>
            </a:pPr>
            <a:r>
              <a:rPr lang="en-US" dirty="0">
                <a:ea typeface="ヒラギノ角ゴ Pro W3" charset="-128"/>
              </a:rPr>
              <a:t>Velocity fairly constant in </a:t>
            </a:r>
            <a:r>
              <a:rPr lang="en-US" dirty="0" smtClean="0">
                <a:ea typeface="ヒラギノ角ゴ Pro W3" charset="-128"/>
              </a:rPr>
              <a:t>the short </a:t>
            </a:r>
            <a:r>
              <a:rPr lang="en-US" dirty="0">
                <a:ea typeface="ヒラギノ角ゴ Pro W3" charset="-128"/>
              </a:rPr>
              <a:t>run</a:t>
            </a:r>
          </a:p>
          <a:p>
            <a:pPr>
              <a:spcBef>
                <a:spcPct val="40000"/>
              </a:spcBef>
            </a:pPr>
            <a:r>
              <a:rPr lang="en-US" dirty="0">
                <a:ea typeface="ヒラギノ角ゴ Pro W3" charset="-128"/>
              </a:rPr>
              <a:t>Aggregate output at full-employment level</a:t>
            </a:r>
          </a:p>
          <a:p>
            <a:pPr>
              <a:spcBef>
                <a:spcPct val="40000"/>
              </a:spcBef>
            </a:pPr>
            <a:r>
              <a:rPr lang="en-US" dirty="0">
                <a:ea typeface="ヒラギノ角ゴ Pro W3" charset="-128"/>
              </a:rPr>
              <a:t>Changes in money supply affect only the price level</a:t>
            </a:r>
          </a:p>
          <a:p>
            <a:pPr>
              <a:spcBef>
                <a:spcPct val="40000"/>
              </a:spcBef>
            </a:pPr>
            <a:r>
              <a:rPr lang="en-US" dirty="0">
                <a:ea typeface="ヒラギノ角ゴ Pro W3" charset="-128"/>
              </a:rPr>
              <a:t>Movement in the price level results solely from change in the quantity of </a:t>
            </a:r>
            <a:r>
              <a:rPr lang="en-US" dirty="0" smtClean="0">
                <a:ea typeface="ヒラギノ角ゴ Pro W3" charset="-128"/>
              </a:rPr>
              <a:t>money</a:t>
            </a:r>
            <a:endParaRPr lang="en-US" dirty="0"/>
          </a:p>
        </p:txBody>
      </p:sp>
    </p:spTree>
    <p:extLst>
      <p:ext uri="{BB962C8B-B14F-4D97-AF65-F5344CB8AC3E}">
        <p14:creationId xmlns:p14="http://schemas.microsoft.com/office/powerpoint/2010/main" val="57622643"/>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Quantity Theory of </a:t>
            </a:r>
            <a:r>
              <a:rPr lang="en-US" dirty="0" smtClean="0">
                <a:ea typeface="ヒラギノ角ゴ Pro W3" charset="-128"/>
              </a:rPr>
              <a:t>Money</a:t>
            </a:r>
            <a:r>
              <a:rPr lang="en-US" sz="2000" b="0" dirty="0">
                <a:ea typeface="ヒラギノ角ゴ Pro W3" charset="-128"/>
              </a:rPr>
              <a:t> </a:t>
            </a:r>
            <a:r>
              <a:rPr lang="en-US" sz="2000" b="0" dirty="0" smtClean="0">
                <a:ea typeface="ヒラギノ角ゴ Pro W3" charset="-128"/>
              </a:rPr>
              <a:t>(3 </a:t>
            </a:r>
            <a:r>
              <a:rPr lang="en-US" sz="2000" b="0" dirty="0">
                <a:ea typeface="ヒラギノ角ゴ Pro W3" charset="-128"/>
              </a:rPr>
              <a:t>of 4)</a:t>
            </a:r>
            <a:r>
              <a:rPr lang="en-US" dirty="0" smtClean="0">
                <a:ea typeface="ヒラギノ角ゴ Pro W3" charset="-128"/>
              </a:rPr>
              <a:t> </a:t>
            </a:r>
            <a:endParaRPr lang="en-US" dirty="0"/>
          </a:p>
        </p:txBody>
      </p:sp>
      <p:sp>
        <p:nvSpPr>
          <p:cNvPr id="3" name="Content Placeholder 2"/>
          <p:cNvSpPr>
            <a:spLocks noGrp="1"/>
          </p:cNvSpPr>
          <p:nvPr>
            <p:ph idx="1"/>
          </p:nvPr>
        </p:nvSpPr>
        <p:spPr>
          <a:xfrm>
            <a:off x="457200" y="1600201"/>
            <a:ext cx="8229600" cy="1142999"/>
          </a:xfrm>
        </p:spPr>
        <p:txBody>
          <a:bodyPr/>
          <a:lstStyle/>
          <a:p>
            <a:pPr marL="0" indent="0">
              <a:spcBef>
                <a:spcPts val="1200"/>
              </a:spcBef>
              <a:buNone/>
            </a:pPr>
            <a:r>
              <a:rPr lang="en-US" sz="2000" b="1" dirty="0" smtClean="0">
                <a:ea typeface="ヒラギノ角ゴ Pro W3" charset="-128"/>
              </a:rPr>
              <a:t>Demand for money</a:t>
            </a:r>
            <a:r>
              <a:rPr lang="en-US" sz="2000" dirty="0" smtClean="0">
                <a:ea typeface="ヒラギノ角ゴ Pro W3" charset="-128"/>
              </a:rPr>
              <a:t>: To interpret Fisher’</a:t>
            </a:r>
            <a:r>
              <a:rPr lang="en-US" altLang="ja-JP" sz="2000" dirty="0" smtClean="0">
                <a:ea typeface="ヒラギノ角ゴ Pro W3" charset="-128"/>
              </a:rPr>
              <a:t>s quantity theory in terms of the demand for money…</a:t>
            </a:r>
          </a:p>
          <a:p>
            <a:pPr marL="0" indent="0" algn="ctr">
              <a:spcBef>
                <a:spcPts val="1200"/>
              </a:spcBef>
              <a:buNone/>
            </a:pPr>
            <a:r>
              <a:rPr lang="en-US" sz="2000" dirty="0" smtClean="0">
                <a:ea typeface="ヒラギノ角ゴ Pro W3" charset="-128"/>
              </a:rPr>
              <a:t>Divide both sides by </a:t>
            </a:r>
            <a:r>
              <a:rPr lang="en-US" sz="2000" i="1" dirty="0" smtClean="0">
                <a:ea typeface="ヒラギノ角ゴ Pro W3" charset="-128"/>
              </a:rPr>
              <a:t>V</a:t>
            </a:r>
            <a:endParaRPr lang="en-US" sz="2000" i="1" dirty="0">
              <a:ea typeface="ヒラギノ角ゴ Pro W3" charset="-128"/>
            </a:endParaRPr>
          </a:p>
        </p:txBody>
      </p:sp>
      <p:graphicFrame>
        <p:nvGraphicFramePr>
          <p:cNvPr id="4" name="Object 3" descr="M is equal to, 1 over V , times P_Y and, k is equal to, 1 over, V."/>
          <p:cNvGraphicFramePr>
            <a:graphicFrameLocks noChangeAspect="1"/>
          </p:cNvGraphicFramePr>
          <p:nvPr>
            <p:extLst>
              <p:ext uri="{D42A27DB-BD31-4B8C-83A1-F6EECF244321}">
                <p14:modId xmlns:p14="http://schemas.microsoft.com/office/powerpoint/2010/main" val="1934784953"/>
              </p:ext>
            </p:extLst>
          </p:nvPr>
        </p:nvGraphicFramePr>
        <p:xfrm>
          <a:off x="3314700" y="2790825"/>
          <a:ext cx="2514600" cy="679216"/>
        </p:xfrm>
        <a:graphic>
          <a:graphicData uri="http://schemas.openxmlformats.org/presentationml/2006/ole">
            <mc:AlternateContent xmlns:mc="http://schemas.openxmlformats.org/markup-compatibility/2006">
              <mc:Choice xmlns:v="urn:schemas-microsoft-com:vml" Requires="v">
                <p:oleObj spid="_x0000_s2186" name="Equation" r:id="rId3" imgW="1460160" imgH="393480" progId="Equation.DSMT4">
                  <p:embed/>
                </p:oleObj>
              </mc:Choice>
              <mc:Fallback>
                <p:oleObj name="Equation" r:id="rId3" imgW="1460160" imgH="393480" progId="Equation.DSMT4">
                  <p:embed/>
                  <p:pic>
                    <p:nvPicPr>
                      <p:cNvPr id="0"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700" y="2790825"/>
                        <a:ext cx="2514600" cy="679216"/>
                      </a:xfrm>
                      <a:prstGeom prst="rect">
                        <a:avLst/>
                      </a:prstGeom>
                      <a:noFill/>
                      <a:extLst/>
                    </p:spPr>
                  </p:pic>
                </p:oleObj>
              </mc:Fallback>
            </mc:AlternateContent>
          </a:graphicData>
        </a:graphic>
      </p:graphicFrame>
      <p:sp>
        <p:nvSpPr>
          <p:cNvPr id="5" name="Content Placeholder 4"/>
          <p:cNvSpPr>
            <a:spLocks noGrp="1"/>
          </p:cNvSpPr>
          <p:nvPr>
            <p:ph idx="13"/>
          </p:nvPr>
        </p:nvSpPr>
        <p:spPr>
          <a:xfrm>
            <a:off x="457200" y="3581400"/>
            <a:ext cx="8229600" cy="2712720"/>
          </a:xfrm>
        </p:spPr>
        <p:txBody>
          <a:bodyPr/>
          <a:lstStyle/>
          <a:p>
            <a:pPr marL="0" indent="0">
              <a:spcBef>
                <a:spcPts val="600"/>
              </a:spcBef>
              <a:buNone/>
            </a:pPr>
            <a:r>
              <a:rPr lang="en-US" sz="2000" dirty="0" smtClean="0">
                <a:ea typeface="ヒラギノ角ゴ Pro W3" charset="-128"/>
              </a:rPr>
              <a:t>When the money market is in equilibrium</a:t>
            </a:r>
          </a:p>
          <a:p>
            <a:pPr marL="0" indent="0" algn="ctr">
              <a:spcBef>
                <a:spcPts val="600"/>
              </a:spcBef>
              <a:buNone/>
            </a:pPr>
            <a:r>
              <a:rPr lang="en-US" sz="2000" i="1" dirty="0" smtClean="0">
                <a:ea typeface="ヒラギノ角ゴ Pro W3" charset="-128"/>
              </a:rPr>
              <a:t>M = </a:t>
            </a:r>
            <a:r>
              <a:rPr lang="en-US" sz="2000" i="1" dirty="0" err="1" smtClean="0">
                <a:ea typeface="ヒラギノ角ゴ Pro W3" charset="-128"/>
              </a:rPr>
              <a:t>M</a:t>
            </a:r>
            <a:r>
              <a:rPr lang="en-US" sz="2000" i="1" baseline="30000" dirty="0" err="1" smtClean="0">
                <a:ea typeface="ヒラギノ角ゴ Pro W3" charset="-128"/>
              </a:rPr>
              <a:t>d</a:t>
            </a:r>
            <a:endParaRPr lang="en-US" sz="2000" i="1" dirty="0" smtClean="0">
              <a:ea typeface="ヒラギノ角ゴ Pro W3" charset="-128"/>
            </a:endParaRPr>
          </a:p>
          <a:p>
            <a:pPr marL="0" indent="0">
              <a:spcBef>
                <a:spcPts val="600"/>
              </a:spcBef>
              <a:buNone/>
            </a:pPr>
            <a:r>
              <a:rPr lang="en-US" sz="2000" dirty="0" smtClean="0">
                <a:ea typeface="ヒラギノ角ゴ Pro W3" charset="-128"/>
              </a:rPr>
              <a:t>Let</a:t>
            </a:r>
          </a:p>
          <a:p>
            <a:pPr marL="0" indent="0" algn="ctr">
              <a:spcBef>
                <a:spcPts val="600"/>
              </a:spcBef>
              <a:buNone/>
            </a:pPr>
            <a:r>
              <a:rPr lang="en-US" sz="2000" i="1" dirty="0" err="1" smtClean="0">
                <a:ea typeface="ヒラギノ角ゴ Pro W3" charset="-128"/>
              </a:rPr>
              <a:t>M</a:t>
            </a:r>
            <a:r>
              <a:rPr lang="en-US" sz="2000" i="1" baseline="30000" dirty="0" err="1" smtClean="0">
                <a:ea typeface="ヒラギノ角ゴ Pro W3" charset="-128"/>
              </a:rPr>
              <a:t>d</a:t>
            </a:r>
            <a:r>
              <a:rPr lang="en-US" sz="2000" i="1" dirty="0" smtClean="0">
                <a:ea typeface="ヒラギノ角ゴ Pro W3" charset="-128"/>
              </a:rPr>
              <a:t> = k </a:t>
            </a:r>
            <a:r>
              <a:rPr lang="en-US" sz="2000" dirty="0" smtClean="0">
                <a:ea typeface="ヒラギノ角ゴ Pro W3" charset="-128"/>
              </a:rPr>
              <a:t>×</a:t>
            </a:r>
            <a:r>
              <a:rPr lang="en-US" sz="2000" i="1" dirty="0" smtClean="0">
                <a:ea typeface="ヒラギノ角ゴ Pro W3" charset="-128"/>
              </a:rPr>
              <a:t> PY</a:t>
            </a:r>
            <a:endParaRPr lang="en-US" sz="2000" dirty="0" smtClean="0">
              <a:ea typeface="ヒラギノ角ゴ Pro W3" charset="-128"/>
            </a:endParaRPr>
          </a:p>
          <a:p>
            <a:pPr>
              <a:spcBef>
                <a:spcPct val="40000"/>
              </a:spcBef>
            </a:pPr>
            <a:r>
              <a:rPr lang="en-US" sz="2000" dirty="0" smtClean="0">
                <a:ea typeface="ヒラギノ角ゴ Pro W3" charset="-128"/>
              </a:rPr>
              <a:t>Because </a:t>
            </a:r>
            <a:r>
              <a:rPr lang="en-US" sz="2000" i="1" dirty="0" smtClean="0">
                <a:ea typeface="ヒラギノ角ゴ Pro W3" charset="-128"/>
              </a:rPr>
              <a:t>k</a:t>
            </a:r>
            <a:r>
              <a:rPr lang="en-US" sz="2000" dirty="0" smtClean="0">
                <a:ea typeface="ヒラギノ角ゴ Pro W3" charset="-128"/>
              </a:rPr>
              <a:t> is constant, the level of transactions generated by a fixed level of </a:t>
            </a:r>
            <a:r>
              <a:rPr lang="en-US" sz="2000" i="1" dirty="0" smtClean="0">
                <a:ea typeface="ヒラギノ角ゴ Pro W3" charset="-128"/>
              </a:rPr>
              <a:t>PY</a:t>
            </a:r>
            <a:r>
              <a:rPr lang="en-US" sz="2000" dirty="0" smtClean="0">
                <a:ea typeface="ヒラギノ角ゴ Pro W3" charset="-128"/>
              </a:rPr>
              <a:t> determines the quantity of </a:t>
            </a:r>
            <a:r>
              <a:rPr lang="en-US" sz="2000" i="1" dirty="0" smtClean="0">
                <a:ea typeface="ヒラギノ角ゴ Pro W3" charset="-128"/>
              </a:rPr>
              <a:t>M</a:t>
            </a:r>
            <a:r>
              <a:rPr lang="en-US" sz="2000" i="1" baseline="30000" dirty="0" smtClean="0">
                <a:ea typeface="ヒラギノ角ゴ Pro W3" charset="-128"/>
              </a:rPr>
              <a:t>d</a:t>
            </a:r>
            <a:r>
              <a:rPr lang="en-US" sz="2000" i="1" dirty="0" smtClean="0">
                <a:ea typeface="ヒラギノ角ゴ Pro W3" charset="-128"/>
              </a:rPr>
              <a:t>.</a:t>
            </a:r>
            <a:endParaRPr lang="en-US" sz="2000" dirty="0" smtClean="0">
              <a:ea typeface="ヒラギノ角ゴ Pro W3" charset="-128"/>
            </a:endParaRPr>
          </a:p>
          <a:p>
            <a:pPr>
              <a:spcBef>
                <a:spcPct val="40000"/>
              </a:spcBef>
            </a:pPr>
            <a:r>
              <a:rPr lang="en-US" sz="2000" dirty="0" smtClean="0">
                <a:ea typeface="ヒラギノ角ゴ Pro W3" charset="-128"/>
              </a:rPr>
              <a:t>The demand for money is not affected by interest rates.</a:t>
            </a:r>
            <a:endParaRPr lang="en-US" sz="2000" dirty="0">
              <a:ea typeface="ヒラギノ角ゴ Pro W3" charset="-128"/>
            </a:endParaRPr>
          </a:p>
        </p:txBody>
      </p:sp>
    </p:spTree>
    <p:extLst>
      <p:ext uri="{BB962C8B-B14F-4D97-AF65-F5344CB8AC3E}">
        <p14:creationId xmlns:p14="http://schemas.microsoft.com/office/powerpoint/2010/main" val="77124611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Quantity Theory of </a:t>
            </a:r>
            <a:r>
              <a:rPr lang="en-US" dirty="0" smtClean="0">
                <a:ea typeface="ヒラギノ角ゴ Pro W3" charset="-128"/>
              </a:rPr>
              <a:t>Money</a:t>
            </a:r>
            <a:r>
              <a:rPr lang="en-US" sz="2000" b="0" dirty="0">
                <a:ea typeface="ヒラギノ角ゴ Pro W3" charset="-128"/>
              </a:rPr>
              <a:t> </a:t>
            </a:r>
            <a:r>
              <a:rPr lang="en-US" sz="2000" b="0" dirty="0" smtClean="0">
                <a:ea typeface="ヒラギノ角ゴ Pro W3" charset="-128"/>
              </a:rPr>
              <a:t>(4 </a:t>
            </a:r>
            <a:r>
              <a:rPr lang="en-US" sz="2000" b="0" dirty="0">
                <a:ea typeface="ヒラギノ角ゴ Pro W3" charset="-128"/>
              </a:rPr>
              <a:t>of 4)</a:t>
            </a:r>
            <a:r>
              <a:rPr lang="en-US" dirty="0" smtClean="0">
                <a:ea typeface="ヒラギノ角ゴ Pro W3" charset="-128"/>
              </a:rPr>
              <a:t> </a:t>
            </a:r>
            <a:endParaRPr lang="en-US" dirty="0"/>
          </a:p>
        </p:txBody>
      </p:sp>
      <p:sp>
        <p:nvSpPr>
          <p:cNvPr id="3" name="Content Placeholder 2"/>
          <p:cNvSpPr>
            <a:spLocks noGrp="1"/>
          </p:cNvSpPr>
          <p:nvPr>
            <p:ph idx="1"/>
          </p:nvPr>
        </p:nvSpPr>
        <p:spPr>
          <a:xfrm>
            <a:off x="457200" y="1600201"/>
            <a:ext cx="8229600" cy="2788919"/>
          </a:xfrm>
        </p:spPr>
        <p:txBody>
          <a:bodyPr/>
          <a:lstStyle/>
          <a:p>
            <a:r>
              <a:rPr lang="en-US" dirty="0">
                <a:ea typeface="ヒラギノ角ゴ Pro W3" charset="-128"/>
              </a:rPr>
              <a:t>From the equation of exchange to the quantity theory of money:</a:t>
            </a:r>
          </a:p>
          <a:p>
            <a:pPr lvl="1"/>
            <a:r>
              <a:rPr lang="en-US" altLang="ja-JP" dirty="0">
                <a:ea typeface="ＭＳ Ｐゴシック" charset="-128"/>
              </a:rPr>
              <a:t>Fisher’s view that velocity is fairly constant in the short run, so </a:t>
            </a:r>
            <a:r>
              <a:rPr lang="en-US" altLang="ja-JP" dirty="0" smtClean="0">
                <a:ea typeface="ＭＳ Ｐゴシック" charset="-128"/>
              </a:rPr>
              <a:t>that </a:t>
            </a:r>
            <a:r>
              <a:rPr lang="en-US" altLang="ja-JP" dirty="0">
                <a:ea typeface="ＭＳ Ｐゴシック" charset="-128"/>
              </a:rPr>
              <a:t>transforms the equation of exchange into the quantity theory of money, which states that nominal income (spending) is determined solely by movements in the quantity of money M</a:t>
            </a:r>
            <a:r>
              <a:rPr lang="en-US" altLang="ja-JP" dirty="0" smtClean="0">
                <a:ea typeface="ＭＳ Ｐゴシック" charset="-128"/>
              </a:rPr>
              <a:t>.</a:t>
            </a:r>
            <a:endParaRPr lang="en-US" altLang="ja-JP" dirty="0">
              <a:ea typeface="ＭＳ Ｐゴシック" charset="-128"/>
            </a:endParaRPr>
          </a:p>
        </p:txBody>
      </p:sp>
      <p:graphicFrame>
        <p:nvGraphicFramePr>
          <p:cNvPr id="4" name="Object 3" descr="P times Y, is equal to, M times V_bar."/>
          <p:cNvGraphicFramePr>
            <a:graphicFrameLocks noChangeAspect="1"/>
          </p:cNvGraphicFramePr>
          <p:nvPr>
            <p:extLst>
              <p:ext uri="{D42A27DB-BD31-4B8C-83A1-F6EECF244321}">
                <p14:modId xmlns:p14="http://schemas.microsoft.com/office/powerpoint/2010/main" val="3960215668"/>
              </p:ext>
            </p:extLst>
          </p:nvPr>
        </p:nvGraphicFramePr>
        <p:xfrm>
          <a:off x="3573780" y="4648201"/>
          <a:ext cx="1996440" cy="474644"/>
        </p:xfrm>
        <a:graphic>
          <a:graphicData uri="http://schemas.openxmlformats.org/presentationml/2006/ole">
            <mc:AlternateContent xmlns:mc="http://schemas.openxmlformats.org/markup-compatibility/2006">
              <mc:Choice xmlns:v="urn:schemas-microsoft-com:vml" Requires="v">
                <p:oleObj spid="_x0000_s3204" r:id="rId3" imgW="761669" imgH="177723" progId="Equation.DSMT4">
                  <p:embed/>
                </p:oleObj>
              </mc:Choice>
              <mc:Fallback>
                <p:oleObj r:id="rId3" imgW="761669" imgH="177723" progId="Equation.DSMT4">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3780" y="4648201"/>
                        <a:ext cx="1996440" cy="47464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7495896"/>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Quantity Theory and the Price Level</a:t>
            </a:r>
            <a:endParaRPr lang="en-US" dirty="0"/>
          </a:p>
        </p:txBody>
      </p:sp>
      <p:sp>
        <p:nvSpPr>
          <p:cNvPr id="3" name="Content Placeholder 2"/>
          <p:cNvSpPr>
            <a:spLocks noGrp="1"/>
          </p:cNvSpPr>
          <p:nvPr>
            <p:ph idx="1"/>
          </p:nvPr>
        </p:nvSpPr>
        <p:spPr>
          <a:xfrm>
            <a:off x="457200" y="1600201"/>
            <a:ext cx="8229600" cy="2834640"/>
          </a:xfrm>
        </p:spPr>
        <p:txBody>
          <a:bodyPr/>
          <a:lstStyle/>
          <a:p>
            <a:r>
              <a:rPr lang="en-US" dirty="0">
                <a:ea typeface="ヒラギノ角ゴ Pro W3" charset="-128"/>
              </a:rPr>
              <a:t>Because the classical economists (including Fisher) thought that </a:t>
            </a:r>
            <a:r>
              <a:rPr lang="en-US" b="1" dirty="0">
                <a:ea typeface="ヒラギノ角ゴ Pro W3" charset="-128"/>
              </a:rPr>
              <a:t>wages and prices were completely flexible</a:t>
            </a:r>
            <a:r>
              <a:rPr lang="en-US" dirty="0">
                <a:ea typeface="ヒラギノ角ゴ Pro W3" charset="-128"/>
              </a:rPr>
              <a:t>, they believed that the level of aggregate output </a:t>
            </a:r>
            <a:r>
              <a:rPr lang="en-US" i="1" dirty="0">
                <a:ea typeface="ヒラギノ角ゴ Pro W3" charset="-128"/>
              </a:rPr>
              <a:t>Y </a:t>
            </a:r>
            <a:r>
              <a:rPr lang="en-US" dirty="0">
                <a:ea typeface="ヒラギノ角ゴ Pro W3" charset="-128"/>
              </a:rPr>
              <a:t>produced in the economy during normal times would remain at the full-employment </a:t>
            </a:r>
            <a:r>
              <a:rPr lang="en-US" dirty="0" smtClean="0">
                <a:ea typeface="ヒラギノ角ゴ Pro W3" charset="-128"/>
              </a:rPr>
              <a:t>level.</a:t>
            </a:r>
            <a:endParaRPr lang="en-US" dirty="0">
              <a:ea typeface="ヒラギノ角ゴ Pro W3" charset="-128"/>
            </a:endParaRPr>
          </a:p>
          <a:p>
            <a:pPr lvl="1"/>
            <a:r>
              <a:rPr lang="en-US" altLang="ja-JP" dirty="0">
                <a:ea typeface="ＭＳ Ｐゴシック" charset="-128"/>
              </a:rPr>
              <a:t>Dividing both sides </a:t>
            </a:r>
            <a:r>
              <a:rPr lang="en-US" altLang="ja-JP" dirty="0" smtClean="0">
                <a:ea typeface="ＭＳ Ｐゴシック" charset="-128"/>
              </a:rPr>
              <a:t>by </a:t>
            </a:r>
            <a:r>
              <a:rPr lang="en-US" altLang="ja-JP" i="1" dirty="0" smtClean="0">
                <a:ea typeface="ＭＳ Ｐゴシック" charset="-128"/>
              </a:rPr>
              <a:t>Y̅</a:t>
            </a:r>
            <a:r>
              <a:rPr lang="en-US" altLang="ja-JP" dirty="0" smtClean="0">
                <a:ea typeface="ＭＳ Ｐゴシック" charset="-128"/>
              </a:rPr>
              <a:t>, </a:t>
            </a:r>
            <a:r>
              <a:rPr lang="en-US" altLang="ja-JP" dirty="0">
                <a:ea typeface="ＭＳ Ｐゴシック" charset="-128"/>
              </a:rPr>
              <a:t>we can then write the price level as follows</a:t>
            </a:r>
            <a:r>
              <a:rPr lang="en-US" altLang="ja-JP" dirty="0" smtClean="0">
                <a:ea typeface="ＭＳ Ｐゴシック" charset="-128"/>
              </a:rPr>
              <a:t>:</a:t>
            </a:r>
            <a:endParaRPr lang="en-US" dirty="0"/>
          </a:p>
        </p:txBody>
      </p:sp>
      <p:graphicFrame>
        <p:nvGraphicFramePr>
          <p:cNvPr id="4" name="Object 3" descr="P is equal to, M times V-bar, over, Y_bar."/>
          <p:cNvGraphicFramePr>
            <a:graphicFrameLocks noChangeAspect="1"/>
          </p:cNvGraphicFramePr>
          <p:nvPr>
            <p:extLst>
              <p:ext uri="{D42A27DB-BD31-4B8C-83A1-F6EECF244321}">
                <p14:modId xmlns:p14="http://schemas.microsoft.com/office/powerpoint/2010/main" val="3330732806"/>
              </p:ext>
            </p:extLst>
          </p:nvPr>
        </p:nvGraphicFramePr>
        <p:xfrm>
          <a:off x="3855720" y="4800601"/>
          <a:ext cx="1432560" cy="828554"/>
        </p:xfrm>
        <a:graphic>
          <a:graphicData uri="http://schemas.openxmlformats.org/presentationml/2006/ole">
            <mc:AlternateContent xmlns:mc="http://schemas.openxmlformats.org/markup-compatibility/2006">
              <mc:Choice xmlns:v="urn:schemas-microsoft-com:vml" Requires="v">
                <p:oleObj spid="_x0000_s4342" r:id="rId3" imgW="609336" imgH="355446" progId="Equation.DSMT4">
                  <p:embed/>
                </p:oleObj>
              </mc:Choice>
              <mc:Fallback>
                <p:oleObj r:id="rId3" imgW="609336" imgH="355446" progId="Equation.DSMT4">
                  <p:embed/>
                  <p:pic>
                    <p:nvPicPr>
                      <p:cNvPr id="0"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5720" y="4800601"/>
                        <a:ext cx="1432560" cy="82855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49458256"/>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931"/>
            <a:ext cx="8229600" cy="1097280"/>
          </a:xfrm>
        </p:spPr>
        <p:txBody>
          <a:bodyPr/>
          <a:lstStyle/>
          <a:p>
            <a:r>
              <a:rPr lang="en-US" dirty="0">
                <a:ea typeface="ヒラギノ角ゴ Pro W3" charset="-128"/>
              </a:rPr>
              <a:t>Quantity Theory and Inflation</a:t>
            </a:r>
            <a:endParaRPr lang="en-US" dirty="0"/>
          </a:p>
        </p:txBody>
      </p:sp>
      <p:sp>
        <p:nvSpPr>
          <p:cNvPr id="8" name="Text Placeholder 7"/>
          <p:cNvSpPr>
            <a:spLocks noGrp="1"/>
          </p:cNvSpPr>
          <p:nvPr>
            <p:ph type="body" sz="quarter" idx="3"/>
          </p:nvPr>
        </p:nvSpPr>
        <p:spPr>
          <a:xfrm>
            <a:off x="441960" y="1447800"/>
            <a:ext cx="8244841" cy="1615440"/>
          </a:xfrm>
        </p:spPr>
        <p:txBody>
          <a:bodyPr/>
          <a:lstStyle/>
          <a:p>
            <a:pPr marL="256032" indent="-256032">
              <a:buFont typeface="Arial" pitchFamily="34" charset="0"/>
              <a:buChar char="•"/>
            </a:pPr>
            <a:r>
              <a:rPr lang="en-US" sz="2000" dirty="0">
                <a:ea typeface="ヒラギノ角ゴ Pro W3" charset="-128"/>
              </a:rPr>
              <a:t>Percentage Change in (</a:t>
            </a:r>
            <a:r>
              <a:rPr lang="en-US" sz="2000" i="1" dirty="0">
                <a:ea typeface="ヒラギノ角ゴ Pro W3" charset="-128"/>
              </a:rPr>
              <a:t>x </a:t>
            </a:r>
            <a:r>
              <a:rPr lang="en-US" sz="2000" dirty="0" smtClean="0">
                <a:ea typeface="ヒラギノ角ゴ Pro W3" charset="-128"/>
              </a:rPr>
              <a:t>× </a:t>
            </a:r>
            <a:r>
              <a:rPr lang="en-US" sz="2000" i="1" dirty="0">
                <a:ea typeface="ヒラギノ角ゴ Pro W3" charset="-128"/>
              </a:rPr>
              <a:t>y) </a:t>
            </a:r>
            <a:r>
              <a:rPr lang="en-US" sz="2000" i="1" dirty="0" smtClean="0">
                <a:ea typeface="ヒラギノ角ゴ Pro W3" charset="-128"/>
              </a:rPr>
              <a:t>= </a:t>
            </a:r>
            <a:r>
              <a:rPr lang="en-US" sz="2000" dirty="0" smtClean="0">
                <a:ea typeface="ヒラギノ角ゴ Pro W3" charset="-128"/>
              </a:rPr>
              <a:t>(</a:t>
            </a:r>
            <a:r>
              <a:rPr lang="en-US" sz="2000" dirty="0">
                <a:ea typeface="ヒラギノ角ゴ Pro W3" charset="-128"/>
              </a:rPr>
              <a:t>Percentage Change in </a:t>
            </a:r>
            <a:r>
              <a:rPr lang="en-US" sz="2000" i="1" dirty="0">
                <a:ea typeface="ヒラギノ角ゴ Pro W3" charset="-128"/>
              </a:rPr>
              <a:t>x</a:t>
            </a:r>
            <a:r>
              <a:rPr lang="en-US" sz="2000" dirty="0">
                <a:ea typeface="ヒラギノ角ゴ Pro W3" charset="-128"/>
              </a:rPr>
              <a:t>) </a:t>
            </a:r>
            <a:r>
              <a:rPr lang="en-US" sz="2000" i="1" dirty="0">
                <a:ea typeface="ヒラギノ角ゴ Pro W3" charset="-128"/>
              </a:rPr>
              <a:t>+ </a:t>
            </a:r>
            <a:r>
              <a:rPr lang="en-US" sz="2000" dirty="0">
                <a:ea typeface="ヒラギノ角ゴ Pro W3" charset="-128"/>
              </a:rPr>
              <a:t>(Percentage </a:t>
            </a:r>
            <a:r>
              <a:rPr lang="en-US" sz="2000" dirty="0" smtClean="0">
                <a:ea typeface="ヒラギノ角ゴ Pro W3" charset="-128"/>
              </a:rPr>
              <a:t>Change </a:t>
            </a:r>
            <a:r>
              <a:rPr lang="en-US" sz="2000" dirty="0">
                <a:ea typeface="ヒラギノ角ゴ Pro W3" charset="-128"/>
              </a:rPr>
              <a:t>in </a:t>
            </a:r>
            <a:r>
              <a:rPr lang="en-US" sz="2000" i="1" dirty="0">
                <a:ea typeface="ヒラギノ角ゴ Pro W3" charset="-128"/>
              </a:rPr>
              <a:t>y</a:t>
            </a:r>
            <a:r>
              <a:rPr lang="en-US" sz="2000" dirty="0">
                <a:ea typeface="ヒラギノ角ゴ Pro W3" charset="-128"/>
              </a:rPr>
              <a:t>)</a:t>
            </a:r>
          </a:p>
          <a:p>
            <a:pPr marL="256032" indent="-256032">
              <a:buFont typeface="Arial" pitchFamily="34" charset="0"/>
              <a:buChar char="•"/>
            </a:pPr>
            <a:r>
              <a:rPr lang="en-US" sz="2000" dirty="0">
                <a:ea typeface="ヒラギノ角ゴ Pro W3" charset="-128"/>
              </a:rPr>
              <a:t>Using this mathematical fact, we can rewrite the equation of exchange as follows:</a:t>
            </a:r>
            <a:endParaRPr lang="en-US" sz="2000" dirty="0"/>
          </a:p>
        </p:txBody>
      </p:sp>
      <p:graphicFrame>
        <p:nvGraphicFramePr>
          <p:cNvPr id="10" name="Object 9" descr="percentage delta_m, plus, percentage DeltaV, is equal to, percentage Delta_P, plus percentage Delta_y"/>
          <p:cNvGraphicFramePr>
            <a:graphicFrameLocks noChangeAspect="1"/>
          </p:cNvGraphicFramePr>
          <p:nvPr>
            <p:extLst>
              <p:ext uri="{D42A27DB-BD31-4B8C-83A1-F6EECF244321}">
                <p14:modId xmlns:p14="http://schemas.microsoft.com/office/powerpoint/2010/main" val="2344979602"/>
              </p:ext>
            </p:extLst>
          </p:nvPr>
        </p:nvGraphicFramePr>
        <p:xfrm>
          <a:off x="2975187" y="3103879"/>
          <a:ext cx="3416009" cy="337719"/>
        </p:xfrm>
        <a:graphic>
          <a:graphicData uri="http://schemas.openxmlformats.org/presentationml/2006/ole">
            <mc:AlternateContent xmlns:mc="http://schemas.openxmlformats.org/markup-compatibility/2006">
              <mc:Choice xmlns:v="urn:schemas-microsoft-com:vml" Requires="v">
                <p:oleObj spid="_x0000_s5513" r:id="rId3" imgW="1536700" imgH="152400" progId="Equation.DSMT4">
                  <p:embed/>
                </p:oleObj>
              </mc:Choice>
              <mc:Fallback>
                <p:oleObj r:id="rId3" imgW="1536700" imgH="152400" progId="Equation.DSMT4">
                  <p:embed/>
                  <p:pic>
                    <p:nvPicPr>
                      <p:cNvPr id="0" name="Picture 1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5187" y="3103879"/>
                        <a:ext cx="3416009" cy="33771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4"/>
          </p:nvPr>
        </p:nvSpPr>
        <p:spPr>
          <a:xfrm>
            <a:off x="441960" y="3596640"/>
            <a:ext cx="8244841" cy="822960"/>
          </a:xfrm>
        </p:spPr>
        <p:txBody>
          <a:bodyPr/>
          <a:lstStyle/>
          <a:p>
            <a:r>
              <a:rPr lang="en-US" altLang="ja-JP" sz="2000" dirty="0" smtClean="0">
                <a:ea typeface="ＭＳ Ｐゴシック" charset="-128"/>
              </a:rPr>
              <a:t>Subtracting from </a:t>
            </a:r>
            <a:r>
              <a:rPr lang="en-US" altLang="ja-JP" sz="2000" dirty="0">
                <a:ea typeface="ＭＳ Ｐゴシック" charset="-128"/>
              </a:rPr>
              <a:t>both sides of the preceding </a:t>
            </a:r>
            <a:r>
              <a:rPr lang="en-US" altLang="ja-JP" sz="2000" dirty="0" smtClean="0">
                <a:ea typeface="ＭＳ Ｐゴシック" charset="-128"/>
              </a:rPr>
              <a:t>equation </a:t>
            </a:r>
            <a:r>
              <a:rPr lang="en-US" altLang="ja-JP" sz="2000" dirty="0">
                <a:ea typeface="ＭＳ Ｐゴシック" charset="-128"/>
              </a:rPr>
              <a:t>and recognizing that the inflation </a:t>
            </a:r>
            <a:r>
              <a:rPr lang="en-US" altLang="ja-JP" sz="2000" dirty="0" smtClean="0">
                <a:ea typeface="ＭＳ Ｐゴシック" charset="-128"/>
              </a:rPr>
              <a:t>rate </a:t>
            </a:r>
            <a:r>
              <a:rPr lang="en-US" altLang="ja-JP" sz="2000" dirty="0">
                <a:ea typeface="ＭＳ Ｐゴシック" charset="-128"/>
              </a:rPr>
              <a:t>is the growth rate of the price </a:t>
            </a:r>
            <a:r>
              <a:rPr lang="en-US" altLang="ja-JP" sz="2000" dirty="0" smtClean="0">
                <a:ea typeface="ＭＳ Ｐゴシック" charset="-128"/>
              </a:rPr>
              <a:t>level,</a:t>
            </a:r>
            <a:endParaRPr lang="en-US" sz="2000" dirty="0"/>
          </a:p>
        </p:txBody>
      </p:sp>
      <p:graphicFrame>
        <p:nvGraphicFramePr>
          <p:cNvPr id="11" name="Object 10" descr="pi is equal to, percentage Delta_P, is equal to, percentage Delta_m plus, percentage delta V minus percentage Delta Y."/>
          <p:cNvGraphicFramePr>
            <a:graphicFrameLocks noChangeAspect="1"/>
          </p:cNvGraphicFramePr>
          <p:nvPr>
            <p:extLst>
              <p:ext uri="{D42A27DB-BD31-4B8C-83A1-F6EECF244321}">
                <p14:modId xmlns:p14="http://schemas.microsoft.com/office/powerpoint/2010/main" val="1184605241"/>
              </p:ext>
            </p:extLst>
          </p:nvPr>
        </p:nvGraphicFramePr>
        <p:xfrm>
          <a:off x="2920999" y="4437062"/>
          <a:ext cx="3540229" cy="307959"/>
        </p:xfrm>
        <a:graphic>
          <a:graphicData uri="http://schemas.openxmlformats.org/presentationml/2006/ole">
            <mc:AlternateContent xmlns:mc="http://schemas.openxmlformats.org/markup-compatibility/2006">
              <mc:Choice xmlns:v="urn:schemas-microsoft-com:vml" Requires="v">
                <p:oleObj spid="_x0000_s5514" r:id="rId5" imgW="1752600" imgH="152400" progId="Equation.DSMT4">
                  <p:embed/>
                </p:oleObj>
              </mc:Choice>
              <mc:Fallback>
                <p:oleObj r:id="rId5" imgW="1752600" imgH="152400" progId="Equation.DSMT4">
                  <p:embed/>
                  <p:pic>
                    <p:nvPicPr>
                      <p:cNvPr id="0" name="Picture 1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0999" y="4437062"/>
                        <a:ext cx="3540229" cy="30795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sz="half" idx="2"/>
          </p:nvPr>
        </p:nvSpPr>
        <p:spPr>
          <a:xfrm>
            <a:off x="453288" y="4876800"/>
            <a:ext cx="8279232" cy="835660"/>
          </a:xfrm>
        </p:spPr>
        <p:txBody>
          <a:bodyPr/>
          <a:lstStyle/>
          <a:p>
            <a:r>
              <a:rPr lang="en-US" altLang="ja-JP" sz="2000" dirty="0">
                <a:ea typeface="ＭＳ Ｐゴシック" charset="-128"/>
              </a:rPr>
              <a:t>Since we assume velocity is constant, its growth rate is zero, so the quantity theory of money is also a theory of inflation:</a:t>
            </a:r>
            <a:endParaRPr lang="en-US" sz="2000" dirty="0">
              <a:ea typeface="ヒラギノ角ゴ Pro W3" charset="-128"/>
            </a:endParaRPr>
          </a:p>
        </p:txBody>
      </p:sp>
      <p:graphicFrame>
        <p:nvGraphicFramePr>
          <p:cNvPr id="12" name="Object 11" descr="Pi is equal to, percentage Delta_M, minus, percentage Delta_Y"/>
          <p:cNvGraphicFramePr>
            <a:graphicFrameLocks noChangeAspect="1"/>
          </p:cNvGraphicFramePr>
          <p:nvPr>
            <p:extLst>
              <p:ext uri="{D42A27DB-BD31-4B8C-83A1-F6EECF244321}">
                <p14:modId xmlns:p14="http://schemas.microsoft.com/office/powerpoint/2010/main" val="2726650014"/>
              </p:ext>
            </p:extLst>
          </p:nvPr>
        </p:nvGraphicFramePr>
        <p:xfrm>
          <a:off x="3489959" y="5889977"/>
          <a:ext cx="2235933" cy="358423"/>
        </p:xfrm>
        <a:graphic>
          <a:graphicData uri="http://schemas.openxmlformats.org/presentationml/2006/ole">
            <mc:AlternateContent xmlns:mc="http://schemas.openxmlformats.org/markup-compatibility/2006">
              <mc:Choice xmlns:v="urn:schemas-microsoft-com:vml" Requires="v">
                <p:oleObj spid="_x0000_s5515" r:id="rId7" imgW="952087" imgH="152334" progId="Equation.DSMT4">
                  <p:embed/>
                </p:oleObj>
              </mc:Choice>
              <mc:Fallback>
                <p:oleObj r:id="rId7" imgW="952087" imgH="152334" progId="Equation.DSMT4">
                  <p:embed/>
                  <p:pic>
                    <p:nvPicPr>
                      <p:cNvPr id="0" name="Picture 1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89959" y="5889977"/>
                        <a:ext cx="2235933" cy="35842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7149208"/>
      </p:ext>
    </p:extLst>
  </p:cSld>
  <p:clrMapOvr>
    <a:masterClrMapping/>
  </p:clrMapOvr>
  <p:transition spd="slow">
    <p:wipe dir="r"/>
  </p:transition>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7472</TotalTime>
  <Words>1509</Words>
  <Application>Microsoft Office PowerPoint</Application>
  <PresentationFormat>如螢幕大小 (4:3)</PresentationFormat>
  <Paragraphs>143</Paragraphs>
  <Slides>25</Slides>
  <Notes>1</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2</vt:i4>
      </vt:variant>
      <vt:variant>
        <vt:lpstr>投影片標題</vt:lpstr>
      </vt:variant>
      <vt:variant>
        <vt:i4>25</vt:i4>
      </vt:variant>
    </vt:vector>
  </HeadingPairs>
  <TitlesOfParts>
    <vt:vector size="35" baseType="lpstr">
      <vt:lpstr>MS PGothic</vt:lpstr>
      <vt:lpstr>ヒラギノ角ゴ Pro W3</vt:lpstr>
      <vt:lpstr>微軟正黑體</vt:lpstr>
      <vt:lpstr>Arial</vt:lpstr>
      <vt:lpstr>Times New Roman</vt:lpstr>
      <vt:lpstr>Verdana</vt:lpstr>
      <vt:lpstr>Wingdings</vt:lpstr>
      <vt:lpstr>508 Lecture</vt:lpstr>
      <vt:lpstr>Equation</vt:lpstr>
      <vt:lpstr>Equation.DSMT4</vt:lpstr>
      <vt:lpstr>The Economics of Money, Banking, and Financial Markets</vt:lpstr>
      <vt:lpstr>Preview</vt:lpstr>
      <vt:lpstr>Learning Objectives</vt:lpstr>
      <vt:lpstr>Quantity Theory of Money (1 of 4)</vt:lpstr>
      <vt:lpstr>Quantity Theory of Money (2 of 4)</vt:lpstr>
      <vt:lpstr>Quantity Theory of Money (3 of 4) </vt:lpstr>
      <vt:lpstr>Quantity Theory of Money (4 of 4) </vt:lpstr>
      <vt:lpstr>Quantity Theory and the Price Level</vt:lpstr>
      <vt:lpstr>Quantity Theory and Inflation</vt:lpstr>
      <vt:lpstr>Testing the Quantity Theory: Relationship Between Inflation and Money Growth</vt:lpstr>
      <vt:lpstr>Figure 2 Annual U.S. Inflation and Money Growth Rates, 1965–2015</vt:lpstr>
      <vt:lpstr>Budget Deficits and Inflation (1 of 2)</vt:lpstr>
      <vt:lpstr>Budget Deficits and Inflation (2 of 2)</vt:lpstr>
      <vt:lpstr>Hyperinflation</vt:lpstr>
      <vt:lpstr>Keynesian Theories of Money Demand</vt:lpstr>
      <vt:lpstr>Transactions Motive</vt:lpstr>
      <vt:lpstr>Precautionary Motive</vt:lpstr>
      <vt:lpstr>Speculative Motive</vt:lpstr>
      <vt:lpstr>Putting the Three Motives Together (1 of 2) </vt:lpstr>
      <vt:lpstr>Putting the Three Motives Together (2 of 2) </vt:lpstr>
      <vt:lpstr>Portfolio Theories of Money Demand </vt:lpstr>
      <vt:lpstr>Summary Table 1 Factors That Determine the Demand for Money </vt:lpstr>
      <vt:lpstr>Empirical Evidence on the Demand for Money</vt:lpstr>
      <vt:lpstr>Interest Rates and Money Demand</vt:lpstr>
      <vt:lpstr>Stability of Money Demand</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472</cp:revision>
  <dcterms:created xsi:type="dcterms:W3CDTF">2014-07-14T20:04:21Z</dcterms:created>
  <dcterms:modified xsi:type="dcterms:W3CDTF">2020-04-30T12:36:05Z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