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86" r:id="rId9"/>
    <p:sldId id="266" r:id="rId10"/>
    <p:sldId id="267" r:id="rId11"/>
    <p:sldId id="268" r:id="rId12"/>
    <p:sldId id="28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06" autoAdjust="0"/>
    <p:restoredTop sz="99881" autoAdjust="0"/>
  </p:normalViewPr>
  <p:slideViewPr>
    <p:cSldViewPr>
      <p:cViewPr varScale="1">
        <p:scale>
          <a:sx n="87" d="100"/>
          <a:sy n="87" d="100"/>
        </p:scale>
        <p:origin x="133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1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08"/>
    </p:cViewPr>
  </p:sorterViewPr>
  <p:notesViewPr>
    <p:cSldViewPr>
      <p:cViewPr varScale="1">
        <p:scale>
          <a:sx n="53" d="100"/>
          <a:sy n="53" d="100"/>
        </p:scale>
        <p:origin x="-220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 smtClean="0"/>
              <a:t>If this PowerPoint presentation contains mathematical equations, you may need to check that your computer has the following installed: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 smtClean="0"/>
              <a:t>1) </a:t>
            </a:r>
            <a:r>
              <a:rPr lang="en-IN" dirty="0" err="1" smtClean="0"/>
              <a:t>MathType</a:t>
            </a:r>
            <a:r>
              <a:rPr lang="en-IN" dirty="0" smtClean="0"/>
              <a:t> Plugin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 smtClean="0"/>
              <a:t>2) Math Player (free versions available)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 smtClean="0"/>
              <a:t>3) NVDA Reader (free versions </a:t>
            </a:r>
            <a:r>
              <a:rPr lang="en-IN" smtClean="0"/>
              <a:t>available)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D6722-9B4D-4E29-B226-C325925A811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629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white"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>
            <a:solidFill>
              <a:srgbClr val="007F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txBody>
          <a:bodyPr anchor="b"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87" y="3962400"/>
            <a:ext cx="7794626" cy="17526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Shape 15" descr="Pearson Logo"/>
          <p:cNvPicPr preferRelativeResize="0"/>
          <p:nvPr userDrawn="1"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/>
          <p:cNvSpPr txBox="1"/>
          <p:nvPr userDrawn="1"/>
        </p:nvSpPr>
        <p:spPr>
          <a:xfrm>
            <a:off x="2699222" y="6429974"/>
            <a:ext cx="617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dirty="0" smtClean="0"/>
              <a:t>Copyright © 2019 Pearson Education, Ltd.</a:t>
            </a: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87980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Shape 15" descr="Pearson Logo"/>
          <p:cNvPicPr preferRelativeResize="0"/>
          <p:nvPr userDrawn="1"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 userDrawn="1"/>
        </p:nvSpPr>
        <p:spPr>
          <a:xfrm>
            <a:off x="2699222" y="6429974"/>
            <a:ext cx="617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dirty="0" smtClean="0"/>
              <a:t>Copyright © 2019 Pearson Education, Ltd.</a:t>
            </a: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711136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"/>
            <a:ext cx="8229600" cy="10972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457200" y="1457450"/>
            <a:ext cx="82296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9918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91114" y="160194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26480" y="159918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" y="317565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3300984" y="317565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6128658" y="3171876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15" hasCustomPrompt="1"/>
          </p:nvPr>
        </p:nvSpPr>
        <p:spPr>
          <a:xfrm>
            <a:off x="457200" y="4761264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6" hasCustomPrompt="1"/>
          </p:nvPr>
        </p:nvSpPr>
        <p:spPr>
          <a:xfrm>
            <a:off x="3299388" y="4761264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7" hasCustomPrompt="1"/>
          </p:nvPr>
        </p:nvSpPr>
        <p:spPr>
          <a:xfrm>
            <a:off x="6128658" y="4764312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1D4-5704-45BB-BA8B-9B7E98161C8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4A2B-EE51-41D7-B879-F8E5E9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16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 sz="2400"/>
            </a:lvl1pPr>
            <a:lvl2pPr>
              <a:buClr>
                <a:srgbClr val="007FA3"/>
              </a:buClr>
              <a:defRPr sz="2400"/>
            </a:lvl2pPr>
            <a:lvl3pPr>
              <a:buClr>
                <a:srgbClr val="007FA3"/>
              </a:buClr>
              <a:defRPr sz="2400"/>
            </a:lvl3pPr>
            <a:lvl4pPr>
              <a:buClr>
                <a:srgbClr val="007FA3"/>
              </a:buClr>
              <a:defRPr sz="2400"/>
            </a:lvl4pPr>
            <a:lvl5pPr>
              <a:buClr>
                <a:srgbClr val="007FA3"/>
              </a:buClr>
              <a:defRPr sz="2400"/>
            </a:lvl5pPr>
            <a:lvl6pPr>
              <a:buClr>
                <a:srgbClr val="007FA3"/>
              </a:buClr>
              <a:defRPr sz="2400"/>
            </a:lvl6pPr>
            <a:lvl7pPr>
              <a:buClr>
                <a:srgbClr val="007FA3"/>
              </a:buClr>
              <a:defRPr sz="2400"/>
            </a:lvl7pPr>
            <a:lvl8pPr>
              <a:buClr>
                <a:srgbClr val="007FA3"/>
              </a:buClr>
              <a:defRPr sz="2400"/>
            </a:lvl8pPr>
            <a:lvl9pPr>
              <a:buClr>
                <a:srgbClr val="007FA3"/>
              </a:buCl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A9DF6EFB-3F44-496C-A842-1E0B3D3B975A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612648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291840" y="159918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612648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291840" y="159918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154799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add figure number and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612648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291840" y="159918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pic>
        <p:nvPicPr>
          <p:cNvPr id="16" name="Shape 15" descr="Pearson Logo"/>
          <p:cNvPicPr preferRelativeResize="0"/>
          <p:nvPr userDrawn="1"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Box 17"/>
          <p:cNvSpPr txBox="1"/>
          <p:nvPr userDrawn="1"/>
        </p:nvSpPr>
        <p:spPr>
          <a:xfrm>
            <a:off x="2699222" y="6429974"/>
            <a:ext cx="617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dirty="0" smtClean="0"/>
              <a:t>Copyright © 2019 Pearson Education, Ltd.</a:t>
            </a: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"/>
            <a:ext cx="8229600" cy="10972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288" y="1447800"/>
            <a:ext cx="3966312" cy="823912"/>
          </a:xfrm>
        </p:spPr>
        <p:txBody>
          <a:bodyPr anchor="ctr" anchorCtr="0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288" y="2271712"/>
            <a:ext cx="3966312" cy="368458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1" y="1447800"/>
            <a:ext cx="3962400" cy="823912"/>
          </a:xfrm>
        </p:spPr>
        <p:txBody>
          <a:bodyPr anchor="ctr" anchorCtr="0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1" y="2271712"/>
            <a:ext cx="3962400" cy="368458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1D4-5704-45BB-BA8B-9B7E98161C8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4A2B-EE51-41D7-B879-F8E5E9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16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"/>
            <a:ext cx="8229600" cy="10972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3962400" cy="823912"/>
          </a:xfrm>
        </p:spPr>
        <p:txBody>
          <a:bodyPr anchor="ctr" anchorCtr="0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71712"/>
            <a:ext cx="3962400" cy="1609725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1" y="1447800"/>
            <a:ext cx="3965124" cy="823912"/>
          </a:xfrm>
        </p:spPr>
        <p:txBody>
          <a:bodyPr anchor="ctr" anchorCtr="0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1" y="2271712"/>
            <a:ext cx="3965124" cy="1609725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1D4-5704-45BB-BA8B-9B7E98161C8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4A2B-EE51-41D7-B879-F8E5E9C510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458730" y="4044721"/>
            <a:ext cx="3962400" cy="185578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4"/>
          </p:nvPr>
        </p:nvSpPr>
        <p:spPr>
          <a:xfrm>
            <a:off x="4732563" y="4055609"/>
            <a:ext cx="3965124" cy="185578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16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+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256"/>
            <a:ext cx="8229600" cy="10972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9149"/>
            <a:ext cx="8229600" cy="4248459"/>
          </a:xfrm>
        </p:spPr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A9DF6EFB-3F44-496C-A842-1E0B3D3B975A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183944"/>
            <a:ext cx="8229600" cy="457200"/>
          </a:xfrm>
        </p:spPr>
        <p:txBody>
          <a:bodyPr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400" b="1" kern="1200" dirty="0">
                <a:solidFill>
                  <a:srgbClr val="007FA3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28600" y="1641144"/>
            <a:ext cx="4572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err="1" smtClean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edition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447800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/>
              <a:t>Chapter ##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65337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Shape 15" descr="Pearson Logo"/>
          <p:cNvPicPr preferRelativeResize="0"/>
          <p:nvPr userDrawn="1"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847850" y="6429375"/>
            <a:ext cx="6858000" cy="274320"/>
          </a:xfrm>
        </p:spPr>
        <p:txBody>
          <a:bodyPr lIns="0" tIns="45720" rIns="0" bIns="45720" anchor="ctr" anchorCtr="0"/>
          <a:lstStyle>
            <a:lvl1pPr marL="0" algn="r" defTabSz="914400" rtl="0" eaLnBrk="1" latinLnBrk="0" hangingPunct="1">
              <a:buNone/>
              <a:defRPr lang="en-US" altLang="en-US" sz="1200" b="0" kern="1200" dirty="0">
                <a:solidFill>
                  <a:schemeClr val="tx1"/>
                </a:solidFill>
                <a:latin typeface="Verdana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altLang="en-US" dirty="0" smtClean="0"/>
              <a:t>Copyright © 2019 Pearson Education, Ltd.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earning Objectiv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Learning Objectives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027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add Learning Objective(s)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63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 sz="2400"/>
            </a:lvl1pPr>
            <a:lvl2pPr>
              <a:buClr>
                <a:srgbClr val="007FA3"/>
              </a:buClr>
              <a:defRPr sz="2400"/>
            </a:lvl2pPr>
            <a:lvl3pPr>
              <a:buClr>
                <a:srgbClr val="007FA3"/>
              </a:buClr>
              <a:defRPr sz="2400"/>
            </a:lvl3pPr>
            <a:lvl4pPr>
              <a:buClr>
                <a:srgbClr val="007FA3"/>
              </a:buClr>
              <a:defRPr sz="2400"/>
            </a:lvl4pPr>
            <a:lvl5pPr>
              <a:buClr>
                <a:srgbClr val="007FA3"/>
              </a:buClr>
              <a:defRPr sz="2400"/>
            </a:lvl5pPr>
            <a:lvl6pPr>
              <a:buClr>
                <a:srgbClr val="007FA3"/>
              </a:buClr>
              <a:defRPr sz="2400"/>
            </a:lvl6pPr>
            <a:lvl7pPr>
              <a:buClr>
                <a:srgbClr val="007FA3"/>
              </a:buClr>
              <a:defRPr sz="2400"/>
            </a:lvl7pPr>
            <a:lvl8pPr>
              <a:buClr>
                <a:srgbClr val="007FA3"/>
              </a:buClr>
              <a:defRPr sz="2400"/>
            </a:lvl8pPr>
            <a:lvl9pPr>
              <a:buClr>
                <a:srgbClr val="007FA3"/>
              </a:buCl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A9DF6EFB-3F44-496C-A842-1E0B3D3B975A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8872" indent="-118872">
              <a:buClr>
                <a:srgbClr val="007FA3"/>
              </a:buClr>
              <a:buSzPct val="25000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285750">
              <a:buClr>
                <a:srgbClr val="007FA3"/>
              </a:buClr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buClr>
                <a:srgbClr val="007FA3"/>
              </a:buClr>
              <a:defRPr sz="2400"/>
            </a:lvl3pPr>
            <a:lvl4pPr>
              <a:buClr>
                <a:srgbClr val="007FA3"/>
              </a:buClr>
              <a:defRPr sz="2400"/>
            </a:lvl4pPr>
            <a:lvl5pPr>
              <a:buClr>
                <a:srgbClr val="007FA3"/>
              </a:buClr>
              <a:defRPr sz="2400"/>
            </a:lvl5pPr>
            <a:lvl6pPr>
              <a:buClr>
                <a:srgbClr val="007FA3"/>
              </a:buClr>
              <a:defRPr sz="2400"/>
            </a:lvl6pPr>
            <a:lvl7pPr>
              <a:buClr>
                <a:srgbClr val="007FA3"/>
              </a:buClr>
              <a:defRPr sz="2400"/>
            </a:lvl7pPr>
            <a:lvl8pPr>
              <a:buClr>
                <a:srgbClr val="007FA3"/>
              </a:buClr>
              <a:defRPr sz="2400"/>
            </a:lvl8pPr>
            <a:lvl9pPr>
              <a:buClr>
                <a:srgbClr val="007FA3"/>
              </a:buClr>
              <a:defRPr sz="2400"/>
            </a:lvl9pPr>
          </a:lstStyle>
          <a:p>
            <a:pPr marL="256032" lvl="0" indent="-256032" algn="l" defTabSz="914400" rtl="0" eaLnBrk="1" latinLnBrk="0" hangingPunct="1">
              <a:spcBef>
                <a:spcPts val="1500"/>
              </a:spcBef>
              <a:buClr>
                <a:srgbClr val="007FA3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Click to edit Master text styles</a:t>
            </a:r>
          </a:p>
          <a:p>
            <a:pPr marL="742950" lvl="1" indent="-285750" algn="l" defTabSz="914400" rtl="0" eaLnBrk="1" latinLnBrk="0" hangingPunct="1">
              <a:spcBef>
                <a:spcPts val="600"/>
              </a:spcBef>
              <a:buClr>
                <a:srgbClr val="007FA3"/>
              </a:buClr>
              <a:buFont typeface="Arial" panose="020B0604020202020204" pitchFamily="34" charset="0"/>
              <a:buChar char="–"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0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add figure number and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Shape 15" descr="Pearson Logo"/>
          <p:cNvPicPr preferRelativeResize="0"/>
          <p:nvPr userDrawn="1"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 userDrawn="1"/>
        </p:nvSpPr>
        <p:spPr>
          <a:xfrm>
            <a:off x="2699222" y="6429974"/>
            <a:ext cx="617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dirty="0" smtClean="0"/>
              <a:t>Copyright © 2019 Pearson Education, Ltd.</a:t>
            </a: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799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2152651"/>
          </a:xfrm>
        </p:spPr>
        <p:txBody>
          <a:bodyPr anchor="b">
            <a:noAutofit/>
          </a:bodyPr>
          <a:lstStyle>
            <a:lvl1pPr algn="l">
              <a:defRPr sz="3400" b="1" cap="none" baseline="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687" y="3962400"/>
            <a:ext cx="7794627" cy="17526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rgbClr val="007FA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04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126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5713" y="113072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312" y="113072"/>
            <a:ext cx="551783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2699222" y="6429974"/>
            <a:ext cx="617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dirty="0" smtClean="0"/>
              <a:t>Copyright © 2019 Pearson Education, Ltd.</a:t>
            </a:r>
            <a:endParaRPr lang="en-US" altLang="en-US" sz="1200" dirty="0"/>
          </a:p>
        </p:txBody>
      </p:sp>
      <p:pic>
        <p:nvPicPr>
          <p:cNvPr id="9" name="Shape 15" descr="Pearson Logo"/>
          <p:cNvPicPr preferRelativeResize="0"/>
          <p:nvPr userDrawn="1"/>
        </p:nvPicPr>
        <p:blipFill rotWithShape="1">
          <a:blip r:embed="rId19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6" r:id="rId3"/>
    <p:sldLayoutId id="2147483650" r:id="rId4"/>
    <p:sldLayoutId id="2147483659" r:id="rId5"/>
    <p:sldLayoutId id="2147483658" r:id="rId6"/>
    <p:sldLayoutId id="2147483660" r:id="rId7"/>
    <p:sldLayoutId id="2147483651" r:id="rId8"/>
    <p:sldLayoutId id="2147483654" r:id="rId9"/>
    <p:sldLayoutId id="2147483655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1"/>
            <a:ext cx="8229600" cy="994303"/>
          </a:xfrm>
        </p:spPr>
        <p:txBody>
          <a:bodyPr/>
          <a:lstStyle/>
          <a:p>
            <a:r>
              <a:rPr lang="en-US" dirty="0"/>
              <a:t>The Economics of Money, Banking, and Financial Markets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307592"/>
            <a:ext cx="8229600" cy="292608"/>
          </a:xfrm>
        </p:spPr>
        <p:txBody>
          <a:bodyPr/>
          <a:lstStyle/>
          <a:p>
            <a:r>
              <a:rPr lang="en-US" dirty="0"/>
              <a:t>Twelfth Edition, Global Edition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029200" y="1847850"/>
            <a:ext cx="3657600" cy="1200149"/>
          </a:xfrm>
        </p:spPr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IS</a:t>
            </a:r>
            <a:r>
              <a:rPr lang="en-US" dirty="0"/>
              <a:t> Curve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Copyright © 2019 Pearson Education, Ltd.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4662" y="1714670"/>
            <a:ext cx="3678219" cy="462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62135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Government Purchases and </a:t>
            </a:r>
            <a:r>
              <a:rPr lang="en-US" altLang="ja-JP" dirty="0" smtClean="0"/>
              <a:t>Taxes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3962399"/>
              </a:xfrm>
            </p:spPr>
            <p:txBody>
              <a:bodyPr/>
              <a:lstStyle/>
              <a:p>
                <a:r>
                  <a:rPr lang="en-US" altLang="ja-JP" dirty="0" smtClean="0">
                    <a:ea typeface="ＭＳ Ｐゴシック" charset="-128"/>
                  </a:rPr>
                  <a:t>The government affects aggregate demand in two ways: through its purchases and taxes</a:t>
                </a:r>
                <a:endParaRPr lang="en-US" altLang="ja-JP" sz="2000" dirty="0">
                  <a:ea typeface="ＭＳ Ｐゴシック" charset="-128"/>
                </a:endParaRPr>
              </a:p>
              <a:p>
                <a:r>
                  <a:rPr lang="en-US" altLang="ja-JP" dirty="0">
                    <a:ea typeface="ＭＳ Ｐゴシック" charset="-128"/>
                  </a:rPr>
                  <a:t>Government purchases</a:t>
                </a:r>
                <a:r>
                  <a:rPr lang="en-US" altLang="ja-JP" dirty="0" smtClean="0">
                    <a:ea typeface="ＭＳ Ｐゴシック" charset="-128"/>
                  </a:rPr>
                  <a:t>:</a:t>
                </a:r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acc>
                    </m:oMath>
                  </m:oMathPara>
                </a14:m>
                <a:endParaRPr lang="en-US" altLang="ja-JP" dirty="0">
                  <a:ea typeface="ＭＳ Ｐゴシック" charset="-128"/>
                </a:endParaRPr>
              </a:p>
              <a:p>
                <a:r>
                  <a:rPr lang="en-US" altLang="ja-JP" dirty="0">
                    <a:ea typeface="ＭＳ Ｐゴシック" charset="-128"/>
                  </a:rPr>
                  <a:t>Government taxes</a:t>
                </a:r>
                <a:r>
                  <a:rPr lang="en-US" altLang="ja-JP" dirty="0" smtClean="0">
                    <a:ea typeface="ＭＳ Ｐゴシック" charset="-128"/>
                  </a:rPr>
                  <a:t>:</a:t>
                </a:r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acc>
                    </m:oMath>
                  </m:oMathPara>
                </a14:m>
                <a:endParaRPr lang="en-US" altLang="zh-TW" dirty="0"/>
              </a:p>
              <a:p>
                <a:endParaRPr lang="en-US" altLang="ja-JP" dirty="0">
                  <a:ea typeface="ＭＳ Ｐゴシック" charset="-128"/>
                </a:endParaRPr>
              </a:p>
              <a:p>
                <a:pPr marL="0" indent="0">
                  <a:lnSpc>
                    <a:spcPct val="200000"/>
                  </a:lnSpc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3962399"/>
              </a:xfrm>
              <a:blipFill>
                <a:blip r:embed="rId2"/>
                <a:stretch>
                  <a:fillRect l="-2074" t="-23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4504622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Goods Market </a:t>
            </a:r>
            <a:r>
              <a:rPr lang="en-US" altLang="ja-JP" dirty="0" smtClean="0"/>
              <a:t>Equilibrium (1/2)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ja-JP" dirty="0" smtClean="0">
                    <a:ea typeface="ＭＳ Ｐゴシック" charset="-128"/>
                  </a:rPr>
                  <a:t>Keynes recognized that equilibrium would occur in the economy when the total quantity of output produced in the economy equals the total amount of aggregate demand (planned expenditure).</a:t>
                </a:r>
              </a:p>
              <a:p>
                <a:r>
                  <a:rPr lang="en-US" altLang="ja-JP" dirty="0">
                    <a:ea typeface="ＭＳ Ｐゴシック" charset="-128"/>
                  </a:rPr>
                  <a:t>Solving for goods market equilibrium:</a:t>
                </a:r>
              </a:p>
              <a:p>
                <a:pPr lvl="1">
                  <a:lnSpc>
                    <a:spcPct val="150000"/>
                  </a:lnSpc>
                  <a:buNone/>
                </a:pPr>
                <a:r>
                  <a:rPr lang="en-US" altLang="ja-JP" sz="2000" dirty="0">
                    <a:ea typeface="ＭＳ Ｐゴシック" charset="-128"/>
                  </a:rPr>
                  <a:t>	</a:t>
                </a:r>
                <a:r>
                  <a:rPr lang="en-US" altLang="ja-JP" dirty="0">
                    <a:ea typeface="ＭＳ Ｐゴシック" charset="-128"/>
                  </a:rPr>
                  <a:t>Aggregate Output </a:t>
                </a:r>
                <a:r>
                  <a:rPr lang="en-US" altLang="ja-JP" dirty="0" smtClean="0">
                    <a:ea typeface="ＭＳ Ｐゴシック" charset="-128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i="1" ker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altLang="ja-JP" dirty="0" smtClean="0">
                    <a:ea typeface="ＭＳ Ｐゴシック" charset="-128"/>
                  </a:rPr>
                  <a:t>) = </a:t>
                </a:r>
                <a:r>
                  <a:rPr lang="en-US" altLang="ja-JP" dirty="0">
                    <a:ea typeface="ＭＳ Ｐゴシック" charset="-128"/>
                  </a:rPr>
                  <a:t>Consumption Expenditure </a:t>
                </a:r>
                <a:r>
                  <a:rPr lang="en-US" altLang="ja-JP" dirty="0" smtClean="0">
                    <a:ea typeface="ＭＳ Ｐゴシック" charset="-128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ea typeface="ＭＳ Ｐゴシック" charset="-128"/>
                      </a:rPr>
                      <m:t>𝐶</m:t>
                    </m:r>
                  </m:oMath>
                </a14:m>
                <a:r>
                  <a:rPr lang="en-US" altLang="ja-JP" dirty="0" smtClean="0">
                    <a:ea typeface="ＭＳ Ｐゴシック" charset="-128"/>
                  </a:rPr>
                  <a:t>) + </a:t>
                </a:r>
                <a:r>
                  <a:rPr lang="en-US" altLang="ja-JP" dirty="0">
                    <a:ea typeface="ＭＳ Ｐゴシック" charset="-128"/>
                  </a:rPr>
                  <a:t>Planned Investment Spending </a:t>
                </a:r>
                <a:r>
                  <a:rPr lang="en-US" altLang="ja-JP" dirty="0" smtClean="0">
                    <a:ea typeface="ＭＳ Ｐゴシック" charset="-128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ea typeface="ＭＳ Ｐゴシック" charset="-128"/>
                      </a:rPr>
                      <m:t>𝐼</m:t>
                    </m:r>
                  </m:oMath>
                </a14:m>
                <a:r>
                  <a:rPr lang="en-US" altLang="ja-JP" dirty="0" smtClean="0">
                    <a:ea typeface="ＭＳ Ｐゴシック" charset="-128"/>
                  </a:rPr>
                  <a:t>) + </a:t>
                </a:r>
                <a:r>
                  <a:rPr lang="en-US" altLang="ja-JP" dirty="0">
                    <a:ea typeface="ＭＳ Ｐゴシック" charset="-128"/>
                  </a:rPr>
                  <a:t>Government Purchases </a:t>
                </a:r>
                <a:r>
                  <a:rPr lang="en-US" altLang="ja-JP" dirty="0" smtClean="0">
                    <a:ea typeface="ＭＳ Ｐゴシック" charset="-128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ea typeface="ＭＳ Ｐゴシック" charset="-128"/>
                      </a:rPr>
                      <m:t>𝐺</m:t>
                    </m:r>
                  </m:oMath>
                </a14:m>
                <a:r>
                  <a:rPr lang="en-US" altLang="ja-JP" dirty="0" smtClean="0">
                    <a:ea typeface="ＭＳ Ｐゴシック" charset="-128"/>
                  </a:rPr>
                  <a:t>) + </a:t>
                </a:r>
                <a:r>
                  <a:rPr lang="en-US" altLang="ja-JP" dirty="0">
                    <a:ea typeface="ＭＳ Ｐゴシック" charset="-128"/>
                  </a:rPr>
                  <a:t>Net </a:t>
                </a:r>
                <a:r>
                  <a:rPr lang="en-US" altLang="ja-JP" dirty="0" smtClean="0">
                    <a:ea typeface="ＭＳ Ｐゴシック" charset="-128"/>
                  </a:rPr>
                  <a:t>Exports (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ea typeface="ＭＳ Ｐゴシック" charset="-128"/>
                      </a:rPr>
                      <m:t>𝑁𝑋</m:t>
                    </m:r>
                  </m:oMath>
                </a14:m>
                <a:r>
                  <a:rPr lang="en-US" altLang="ja-JP" dirty="0" smtClean="0">
                    <a:ea typeface="ＭＳ Ｐゴシック" charset="-128"/>
                  </a:rPr>
                  <a:t>)</a:t>
                </a:r>
                <a:endParaRPr lang="en-US" altLang="ja-JP" sz="2000" dirty="0">
                  <a:ea typeface="ＭＳ Ｐゴシック" charset="-128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074" t="-2022" r="-14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5445585"/>
      </p:ext>
    </p:extLst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Goods Market </a:t>
            </a:r>
            <a:r>
              <a:rPr lang="en-US" altLang="ja-JP" dirty="0" smtClean="0"/>
              <a:t>Equilibrium (2/2)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>
            <a:blip r:embed="rId2"/>
            <a:stretch>
              <a:fillRect l="-2400" t="-2231" r="-1309"/>
            </a:stretch>
          </a:blipFill>
          <a:extLst/>
        </p:spPr>
        <p:txBody>
          <a:bodyPr/>
          <a:lstStyle/>
          <a:p>
            <a:pPr eaLnBrk="1" hangingPunct="1">
              <a:defRPr/>
            </a:pPr>
            <a:r>
              <a:rPr lang="en-US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56568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Understanding the </a:t>
            </a:r>
            <a:r>
              <a:rPr lang="en-US" i="1" dirty="0">
                <a:ea typeface="ヒラギノ角ゴ Pro W3" charset="-128"/>
              </a:rPr>
              <a:t>IS</a:t>
            </a:r>
            <a:r>
              <a:rPr lang="en-US" dirty="0">
                <a:ea typeface="ヒラギノ角ゴ Pro W3" charset="-128"/>
              </a:rPr>
              <a:t>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US" dirty="0">
                <a:ea typeface="ヒラギノ角ゴ Pro W3" charset="-128"/>
              </a:rPr>
              <a:t>What the </a:t>
            </a:r>
            <a:r>
              <a:rPr lang="en-US" i="1" dirty="0">
                <a:ea typeface="ヒラギノ角ゴ Pro W3" charset="-128"/>
              </a:rPr>
              <a:t>IS</a:t>
            </a:r>
            <a:r>
              <a:rPr lang="en-US" dirty="0">
                <a:ea typeface="ヒラギノ角ゴ Pro W3" charset="-128"/>
              </a:rPr>
              <a:t> curve tells us: </a:t>
            </a:r>
            <a:r>
              <a:rPr lang="en-US" altLang="ja-JP" dirty="0">
                <a:ea typeface="ＭＳ Ｐゴシック" charset="-128"/>
              </a:rPr>
              <a:t>traces out the points at which the goods market is in equilibrium</a:t>
            </a:r>
            <a:endParaRPr lang="en-US" dirty="0">
              <a:ea typeface="ヒラギノ角ゴ Pro W3" charset="-128"/>
            </a:endParaRPr>
          </a:p>
          <a:p>
            <a:pPr>
              <a:spcBef>
                <a:spcPct val="40000"/>
              </a:spcBef>
            </a:pPr>
            <a:r>
              <a:rPr lang="en-US" dirty="0">
                <a:ea typeface="ヒラギノ角ゴ Pro W3" charset="-128"/>
              </a:rPr>
              <a:t>Examines an equilibrium where aggregate output equals aggregate demand</a:t>
            </a:r>
          </a:p>
          <a:p>
            <a:pPr>
              <a:spcBef>
                <a:spcPct val="40000"/>
              </a:spcBef>
            </a:pPr>
            <a:r>
              <a:rPr lang="en-US" dirty="0">
                <a:ea typeface="ヒラギノ角ゴ Pro W3" charset="-128"/>
              </a:rPr>
              <a:t>Assumes fixed price level where nominal and real quantities are the same</a:t>
            </a:r>
          </a:p>
          <a:p>
            <a:pPr>
              <a:spcBef>
                <a:spcPct val="40000"/>
              </a:spcBef>
            </a:pPr>
            <a:r>
              <a:rPr lang="en-US" i="1" dirty="0">
                <a:ea typeface="ヒラギノ角ゴ Pro W3" charset="-128"/>
              </a:rPr>
              <a:t>IS</a:t>
            </a:r>
            <a:r>
              <a:rPr lang="en-US" dirty="0">
                <a:ea typeface="ヒラギノ角ゴ Pro W3" charset="-128"/>
              </a:rPr>
              <a:t> curve is the relationship between equilibrium aggregate output and the interest rate</a:t>
            </a:r>
            <a:r>
              <a:rPr lang="en-US" dirty="0" smtClean="0">
                <a:ea typeface="ヒラギノ角ゴ Pro W3" charset="-128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34072"/>
      </p:ext>
    </p:extLst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Figure 1 </a:t>
            </a:r>
            <a:r>
              <a:rPr lang="en-US" altLang="ja-JP" dirty="0">
                <a:ea typeface="ＭＳ Ｐゴシック" charset="-128"/>
              </a:rPr>
              <a:t>The </a:t>
            </a:r>
            <a:r>
              <a:rPr lang="en-US" altLang="ja-JP" i="1" dirty="0">
                <a:ea typeface="ＭＳ Ｐゴシック" charset="-128"/>
              </a:rPr>
              <a:t>IS</a:t>
            </a:r>
            <a:r>
              <a:rPr lang="en-US" altLang="ja-JP" dirty="0">
                <a:ea typeface="ＭＳ Ｐゴシック" charset="-128"/>
              </a:rPr>
              <a:t> Curve</a:t>
            </a:r>
            <a:endParaRPr lang="en-US" dirty="0"/>
          </a:p>
        </p:txBody>
      </p:sp>
      <p:pic>
        <p:nvPicPr>
          <p:cNvPr id="4098" name="Picture 2" descr="&quot;The vertical axis is labeled &quot;&quot;Real Interest Rate, r (percent)&quot;&quot; and ranges from 0 to 7 percent in increments of 1. The horizontal axis is labeled &quot;&quot;Aggregate Output, Y (trillion of dollars)&quot;&quot; and ranges from 5 to 12 in increments of 1. The I S line begins at the real interest rate equals 7 percent for output equals 5 and slopes downward to meet the horizontal axis at output equals 12. The points shown in the graph are:&#10;◦ Point A: A point on the line at real interest rate equals 3 percent and output equals 9&#10;◦ Point B: A point on the line at real interest rate equals 1 percent and output equals 11&#10;◦ Point H: A point below the line at real interest rate equals 1 percent and output equals 10&#10;◦ Point G: A point above the line at real interest rate equals 3 percent and output equals 10&#10;The point H is labeled as &quot;&quot;When there is excess demand for goods, output rises.&quot;&quot; A right arrow from H points to the point B. The point G is labeled as &quot;&quot;When there is an excess supply of goods, output falls.&quot;&quot; A left arrow from G points to A. The area under the line is labeled as &quot;&quot;Region of Excess Demand for Goods&quot;&quot; and that outside the line is labeled as &quot;&quot;Region of Excess Supply of Goods.&quot;&quot;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212" y="1634253"/>
            <a:ext cx="6355577" cy="4614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784354"/>
      </p:ext>
    </p:extLst>
  </p:cSld>
  <p:clrMapOvr>
    <a:masterClrMapping/>
  </p:clrMapOvr>
  <p:transition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Why the Economy Heads Toward the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Interest rates and planned investment spending</a:t>
            </a:r>
          </a:p>
          <a:p>
            <a:pPr lvl="1"/>
            <a:r>
              <a:rPr lang="en-US" dirty="0">
                <a:ea typeface="ヒラギノ角ゴ Pro W3" charset="-128"/>
              </a:rPr>
              <a:t>Negative relationship</a:t>
            </a:r>
          </a:p>
          <a:p>
            <a:pPr>
              <a:spcBef>
                <a:spcPct val="50000"/>
              </a:spcBef>
            </a:pPr>
            <a:r>
              <a:rPr lang="en-US" dirty="0">
                <a:ea typeface="ヒラギノ角ゴ Pro W3" charset="-128"/>
              </a:rPr>
              <a:t>Interest rates and net exports</a:t>
            </a:r>
          </a:p>
          <a:p>
            <a:pPr lvl="1"/>
            <a:r>
              <a:rPr lang="en-US" dirty="0">
                <a:ea typeface="ヒラギノ角ゴ Pro W3" charset="-128"/>
              </a:rPr>
              <a:t>Negative relationship</a:t>
            </a:r>
          </a:p>
          <a:p>
            <a:pPr>
              <a:spcBef>
                <a:spcPct val="50000"/>
              </a:spcBef>
            </a:pPr>
            <a:r>
              <a:rPr lang="en-US" i="1" dirty="0">
                <a:ea typeface="ヒラギノ角ゴ Pro W3" charset="-128"/>
              </a:rPr>
              <a:t>IS</a:t>
            </a:r>
            <a:r>
              <a:rPr lang="en-US" dirty="0">
                <a:ea typeface="ヒラギノ角ゴ Pro W3" charset="-128"/>
              </a:rPr>
              <a:t> curve: the points at which the total quantity of goods produced equals the total quantity of goods demanded</a:t>
            </a:r>
          </a:p>
          <a:p>
            <a:pPr>
              <a:spcBef>
                <a:spcPct val="50000"/>
              </a:spcBef>
            </a:pPr>
            <a:r>
              <a:rPr lang="en-US" dirty="0">
                <a:ea typeface="ヒラギノ角ゴ Pro W3" charset="-128"/>
              </a:rPr>
              <a:t>Output tends to move toward points on the curve that satisfies the goods market equilibrium</a:t>
            </a:r>
            <a:r>
              <a:rPr lang="en-US" dirty="0" smtClean="0">
                <a:ea typeface="ヒラギノ角ゴ Pro W3" charset="-128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787654"/>
      </p:ext>
    </p:extLst>
  </p:cSld>
  <p:clrMapOvr>
    <a:masterClrMapping/>
  </p:clrMapOvr>
  <p:transition spd="slow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ea typeface="ＭＳ Ｐゴシック" charset="-128"/>
              </a:rPr>
              <a:t>Factors </a:t>
            </a:r>
            <a:r>
              <a:rPr lang="en-US" altLang="ja-JP" dirty="0" smtClean="0">
                <a:ea typeface="ＭＳ Ｐゴシック" charset="-128"/>
              </a:rPr>
              <a:t>That </a:t>
            </a:r>
            <a:r>
              <a:rPr lang="en-US" altLang="ja-JP" dirty="0">
                <a:ea typeface="ＭＳ Ｐゴシック" charset="-128"/>
              </a:rPr>
              <a:t>Shift the </a:t>
            </a:r>
            <a:r>
              <a:rPr lang="en-US" altLang="ja-JP" i="1" dirty="0">
                <a:ea typeface="ＭＳ Ｐゴシック" charset="-128"/>
              </a:rPr>
              <a:t>IS</a:t>
            </a:r>
            <a:r>
              <a:rPr lang="en-US" altLang="ja-JP" dirty="0">
                <a:ea typeface="ＭＳ Ｐゴシック" charset="-128"/>
              </a:rPr>
              <a:t> </a:t>
            </a:r>
            <a:r>
              <a:rPr lang="en-US" altLang="ja-JP" dirty="0" smtClean="0">
                <a:ea typeface="ＭＳ Ｐゴシック" charset="-128"/>
              </a:rPr>
              <a:t>Curve </a:t>
            </a:r>
            <a:r>
              <a:rPr lang="en-US" altLang="ja-JP" sz="2000" b="0" dirty="0">
                <a:ea typeface="ＭＳ Ｐゴシック" charset="-128"/>
              </a:rPr>
              <a:t>(1 of </a:t>
            </a:r>
            <a:r>
              <a:rPr lang="en-US" altLang="ja-JP" sz="2000" b="0" dirty="0" smtClean="0">
                <a:ea typeface="ＭＳ Ｐゴシック" charset="-128"/>
              </a:rPr>
              <a:t>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ea typeface="ＭＳ Ｐゴシック" charset="-128"/>
              </a:rPr>
              <a:t>The </a:t>
            </a:r>
            <a:r>
              <a:rPr lang="en-US" altLang="ja-JP" i="1" dirty="0">
                <a:ea typeface="ＭＳ Ｐゴシック" charset="-128"/>
              </a:rPr>
              <a:t>IS</a:t>
            </a:r>
            <a:r>
              <a:rPr lang="en-US" altLang="ja-JP" dirty="0">
                <a:ea typeface="ＭＳ Ｐゴシック" charset="-128"/>
              </a:rPr>
              <a:t> curve shifts whenever there is a change in autonomous factors (factors independent of aggregate output and the real interest rate).</a:t>
            </a:r>
          </a:p>
          <a:p>
            <a:r>
              <a:rPr lang="en-US" altLang="ja-JP" dirty="0">
                <a:ea typeface="ＭＳ Ｐゴシック" charset="-128"/>
              </a:rPr>
              <a:t>One example is changes in government purchases, as in Figure 2</a:t>
            </a:r>
            <a:r>
              <a:rPr lang="en-US" altLang="ja-JP" dirty="0" smtClean="0">
                <a:ea typeface="ＭＳ Ｐゴシック" charset="-128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08291"/>
      </p:ext>
    </p:extLst>
  </p:cSld>
  <p:clrMapOvr>
    <a:masterClrMapping/>
  </p:clrMapOvr>
  <p:transition spd="slow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ea typeface="ヒラギノ角ゴ Pro W3" charset="-128"/>
              </a:rPr>
              <a:t>Figure 2 Shift in the IS Curve from an Increase in Government </a:t>
            </a:r>
            <a:r>
              <a:rPr lang="en-US" altLang="ja-JP" dirty="0" smtClean="0">
                <a:ea typeface="ヒラギノ角ゴ Pro W3" charset="-128"/>
              </a:rPr>
              <a:t>Purchases</a:t>
            </a:r>
            <a:endParaRPr lang="en-US" dirty="0">
              <a:ea typeface="ヒラギノ角ゴ Pro W3" charset="-128"/>
            </a:endParaRPr>
          </a:p>
        </p:txBody>
      </p:sp>
      <p:pic>
        <p:nvPicPr>
          <p:cNvPr id="5122" name="Picture 2" descr="&quot;The vertical axis is labeled &quot;&quot;Real Interest Rate, r (percent)&quot;&quot; and ranges from 0 to 7 percent in increments of 1. The horizontal axis is labeled &quot;&quot;Aggregate Output, Y (trillion of dollars)&quot;&quot; and ranges from 5 to 14 in increments of 1. The I S sub 1 line begins at the real interest rate equals 6 percent for output equals 6 and slopes downward to the lower right corner. The points shown on the line are:&#10;◦ Point A: A point on the line at real interest rate equals 3 percent and output equals 9&#10;◦ Point B: A point on the line at real interest rate equals 1 percent and output equals 11&#10;A line sub parallel to the Si 1 line on the right shows the rightward shift in the IS curve. The points shown on the line are:&#10;◦ Point C: A point on the line at real interest rate equals 3 percent and output equals 11.5&#10;◦ Point B: A point on the line at real interest rate equals 1 percent and output equals 13.5&#10;A right arrow from line I S sub 1 points to line I S sub 2. The two steps shown are:&#10;Step 1. A rise in government purchases increases equilibrium output at each real interest rate . . .&#10;Step 2. causing a rightward shift in the IS curve.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911" y="1460050"/>
            <a:ext cx="6882179" cy="481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309890"/>
      </p:ext>
    </p:extLst>
  </p:cSld>
  <p:clrMapOvr>
    <a:masterClrMapping/>
  </p:clrMapOvr>
  <p:transition spd="slow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Application: The Vietnam War Buildup, 1964–1969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The United </a:t>
            </a:r>
            <a:r>
              <a:rPr lang="en-US" dirty="0" smtClean="0">
                <a:ea typeface="ヒラギノ角ゴ Pro W3" charset="-128"/>
              </a:rPr>
              <a:t>States’</a:t>
            </a:r>
            <a:r>
              <a:rPr lang="en-US" altLang="ja-JP" dirty="0" smtClean="0">
                <a:ea typeface="ヒラギノ角ゴ Pro W3" charset="-128"/>
              </a:rPr>
              <a:t> </a:t>
            </a:r>
            <a:r>
              <a:rPr lang="en-US" altLang="ja-JP" dirty="0">
                <a:ea typeface="ヒラギノ角ゴ Pro W3" charset="-128"/>
              </a:rPr>
              <a:t>involvement in Vietnam began to escalate in the early 1960s.</a:t>
            </a:r>
          </a:p>
          <a:p>
            <a:r>
              <a:rPr lang="en-US" dirty="0">
                <a:ea typeface="ヒラギノ角ゴ Pro W3" charset="-128"/>
              </a:rPr>
              <a:t>Usually during a period when government purchases are rising rapidly, central banks raise real interest rates to keep the economy from overheating.</a:t>
            </a:r>
          </a:p>
          <a:p>
            <a:r>
              <a:rPr lang="en-US" dirty="0">
                <a:ea typeface="ヒラギノ角ゴ Pro W3" charset="-128"/>
              </a:rPr>
              <a:t>The Vietnam War period, however, is unusual because the Federal Reserve decided to keep real interest rates constant. Hence, this period provides an excellent example of how </a:t>
            </a:r>
            <a:r>
              <a:rPr lang="en-US" dirty="0" smtClean="0">
                <a:ea typeface="ヒラギノ角ゴ Pro W3" charset="-128"/>
              </a:rPr>
              <a:t>policy makers </a:t>
            </a:r>
            <a:r>
              <a:rPr lang="en-US" dirty="0">
                <a:ea typeface="ヒラギノ角ゴ Pro W3" charset="-128"/>
              </a:rPr>
              <a:t>could make use of the </a:t>
            </a:r>
            <a:r>
              <a:rPr lang="en-US" i="1" dirty="0">
                <a:ea typeface="ヒラギノ角ゴ Pro W3" charset="-128"/>
              </a:rPr>
              <a:t>IS </a:t>
            </a:r>
            <a:r>
              <a:rPr lang="en-US" dirty="0">
                <a:ea typeface="ヒラギノ角ゴ Pro W3" charset="-128"/>
              </a:rPr>
              <a:t>curve analysis to inform policy</a:t>
            </a:r>
            <a:r>
              <a:rPr lang="en-US" dirty="0" smtClean="0">
                <a:ea typeface="ヒラギノ角ゴ Pro W3" charset="-128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954174"/>
      </p:ext>
    </p:extLst>
  </p:cSld>
  <p:clrMapOvr>
    <a:masterClrMapping/>
  </p:clrMapOvr>
  <p:transition spd="slow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Figure 3 Vietnam War Build Up</a:t>
            </a:r>
            <a:endParaRPr lang="en-US" dirty="0"/>
          </a:p>
        </p:txBody>
      </p:sp>
      <p:pic>
        <p:nvPicPr>
          <p:cNvPr id="6146" name="Picture 2" descr="&quot;The vertical axis is labeled &quot;&quot;Real Interest Rate, r (percent)&quot;&quot; and the horizontal axis is labeled &quot;&quot;Aggregate Output, Y (dollar trillions, 2009 dollars).&quot;&quot; The I S 1964 line begins at the upper left corner, and slopes down to the lower right corner. The point shown on the line is:&#10;◦ Point 1: A point on the line at real interest rate equals 2 percent and output equals 3.7&#10;A line sub parallel to the SI 1964 line on the right shows the rightward shift in the IS curve (IS 1969). The point shown on the line is:&#10;◦ Point 2: A point on the line at real interest rate equals 2 percent and output equals 4.7&#10;The right arrows from line IS 1964 point to line IS 1969. The three steps shown are:&#10;Step 1. Increasing military spending shifted the IS curve rightward . . .&#10;Step 2. while Federal Reserve actions kept the interest rate constant . . .&#10;Step 3. raising aggregate output.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89" y="1505478"/>
            <a:ext cx="7161623" cy="4740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449664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This chapter develops the </a:t>
            </a:r>
            <a:r>
              <a:rPr lang="en-US" i="1" dirty="0">
                <a:ea typeface="ヒラギノ角ゴ Pro W3" charset="-128"/>
              </a:rPr>
              <a:t>IS</a:t>
            </a:r>
            <a:r>
              <a:rPr lang="en-US" dirty="0">
                <a:ea typeface="ヒラギノ角ゴ Pro W3" charset="-128"/>
              </a:rPr>
              <a:t> schedule, which describes the relationship between real interest rates and aggregate output when the market for real goods and services is in equilibrium</a:t>
            </a:r>
            <a:r>
              <a:rPr lang="en-US" dirty="0" smtClean="0">
                <a:ea typeface="ヒラギノ角ゴ Pro W3" charset="-128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5183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Changes in 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At any given real interest rate, a rise in taxes causes aggregate demand and hence equilibrium output to fall, thereby shifting the </a:t>
            </a:r>
            <a:r>
              <a:rPr lang="en-US" i="1" dirty="0">
                <a:ea typeface="ヒラギノ角ゴ Pro W3" charset="-128"/>
              </a:rPr>
              <a:t>IS</a:t>
            </a:r>
            <a:r>
              <a:rPr lang="en-US" dirty="0">
                <a:ea typeface="ヒラギノ角ゴ Pro W3" charset="-128"/>
              </a:rPr>
              <a:t> curve </a:t>
            </a:r>
            <a:r>
              <a:rPr lang="en-US" i="1" dirty="0">
                <a:ea typeface="ヒラギノ角ゴ Pro W3" charset="-128"/>
              </a:rPr>
              <a:t>to the left</a:t>
            </a:r>
            <a:r>
              <a:rPr lang="en-US" dirty="0">
                <a:ea typeface="ヒラギノ角ゴ Pro W3" charset="-128"/>
              </a:rPr>
              <a:t>.</a:t>
            </a:r>
          </a:p>
          <a:p>
            <a:r>
              <a:rPr lang="en-US" dirty="0">
                <a:ea typeface="ヒラギノ角ゴ Pro W3" charset="-128"/>
              </a:rPr>
              <a:t>Conversely, a cut in taxes at any given real interest rate increases disposable income and causes aggregate demand and equilibrium output to rise, shifting the </a:t>
            </a:r>
            <a:r>
              <a:rPr lang="en-US" i="1" dirty="0">
                <a:ea typeface="ヒラギノ角ゴ Pro W3" charset="-128"/>
              </a:rPr>
              <a:t>IS</a:t>
            </a:r>
            <a:r>
              <a:rPr lang="en-US" dirty="0">
                <a:ea typeface="ヒラギノ角ゴ Pro W3" charset="-128"/>
              </a:rPr>
              <a:t> curve </a:t>
            </a:r>
            <a:r>
              <a:rPr lang="en-US" i="1" dirty="0">
                <a:ea typeface="ヒラギノ角ゴ Pro W3" charset="-128"/>
              </a:rPr>
              <a:t>to the right</a:t>
            </a:r>
            <a:r>
              <a:rPr lang="en-US" dirty="0" smtClean="0">
                <a:ea typeface="ヒラギノ角ゴ Pro W3" charset="-128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013124"/>
      </p:ext>
    </p:extLst>
  </p:cSld>
  <p:clrMapOvr>
    <a:masterClrMapping/>
  </p:clrMapOvr>
  <p:transition spd="slow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ea typeface="ＭＳ Ｐゴシック" charset="-128"/>
              </a:rPr>
              <a:t>Figure 4</a:t>
            </a:r>
            <a:r>
              <a:rPr lang="en-US" altLang="ja-JP" b="0" dirty="0">
                <a:ea typeface="ＭＳ Ｐゴシック" charset="-128"/>
              </a:rPr>
              <a:t> </a:t>
            </a:r>
            <a:r>
              <a:rPr lang="en-US" altLang="ja-JP" dirty="0">
                <a:ea typeface="ＭＳ Ｐゴシック" charset="-128"/>
              </a:rPr>
              <a:t>Shift in the </a:t>
            </a:r>
            <a:r>
              <a:rPr lang="en-US" altLang="ja-JP" i="1" dirty="0">
                <a:ea typeface="ＭＳ Ｐゴシック" charset="-128"/>
              </a:rPr>
              <a:t>IS</a:t>
            </a:r>
            <a:r>
              <a:rPr lang="en-US" altLang="ja-JP" dirty="0">
                <a:ea typeface="ＭＳ Ｐゴシック" charset="-128"/>
              </a:rPr>
              <a:t> Curve from an Increase in Taxes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2960"/>
          </a:xfrm>
        </p:spPr>
        <p:txBody>
          <a:bodyPr/>
          <a:lstStyle/>
          <a:p>
            <a:r>
              <a:rPr lang="en-US" dirty="0">
                <a:ea typeface="ヒラギノ角ゴ Pro W3" charset="-128"/>
              </a:rPr>
              <a:t>Another example of what shifts the </a:t>
            </a:r>
            <a:r>
              <a:rPr lang="en-US" i="1" dirty="0">
                <a:ea typeface="ヒラギノ角ゴ Pro W3" charset="-128"/>
              </a:rPr>
              <a:t>IS</a:t>
            </a:r>
            <a:r>
              <a:rPr lang="en-US" dirty="0">
                <a:ea typeface="ヒラギノ角ゴ Pro W3" charset="-128"/>
              </a:rPr>
              <a:t> curve is changes in taxes, as in Figure 4</a:t>
            </a:r>
            <a:endParaRPr lang="en-US" dirty="0"/>
          </a:p>
        </p:txBody>
      </p:sp>
      <p:pic>
        <p:nvPicPr>
          <p:cNvPr id="7170" name="Picture 2" descr="&quot;The vertical axis is labeled &quot;&quot;Real Interest Rate, r (percent)&quot;&quot; and ranges from 0 to 7 percent in increments of 1. The horizontal axis is labeled &quot;&quot;Aggregate Output, Y (trillion of dollars)&quot;&quot; and ranges from 4 to 12 in increments of 1. The I S sub 1 line begins at the real interest rate equals 6 percent for output equals 6 and slopes downward to the lower right corner. The points shown on the line are:&#10;◦ Point A: A point on the line at real interest rate equals 3 percent and output equals 9&#10;◦ Point B: A point on the line at real interest rate equals 1 percent and output equals 11&#10;A line sub parallel to the Si 1 line on the left shows the leftward shift in the IS curve. The points shown on the line are:&#10;◦ Point E: A point on the line at real interest rate equals 3 percent and output equals 7.5&#10;◦ Point F: A point on the line at real interest rate equals 1 percent and output equals 9.5&#10;A left arrow from line I S sub 1 points to line I S sub 2. The two steps shown are:&#10;Step 1. An increase in taxes causes equilibrium output to fall at each real interest rate . . .&#10;Step 2. causing a leftward shift in the IS curve.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748" y="2541776"/>
            <a:ext cx="5366504" cy="3745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657020"/>
      </p:ext>
    </p:extLst>
  </p:cSld>
  <p:clrMapOvr>
    <a:masterClrMapping/>
  </p:clrMapOvr>
  <p:transition spd="slow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Application: The Fiscal Stimulus Package of </a:t>
            </a:r>
            <a:r>
              <a:rPr lang="en-US" dirty="0" smtClean="0">
                <a:ea typeface="ヒラギノ角ゴ Pro W3" charset="-128"/>
              </a:rPr>
              <a:t>2009</a:t>
            </a:r>
            <a:r>
              <a:rPr lang="en-US" dirty="0">
                <a:ea typeface="ヒラギノ角ゴ Pro W3" charset="-128"/>
              </a:rPr>
              <a:t> </a:t>
            </a:r>
            <a:r>
              <a:rPr lang="en-US" sz="2000" b="0" dirty="0" smtClean="0"/>
              <a:t>(1 </a:t>
            </a:r>
            <a:r>
              <a:rPr lang="en-US" sz="2000" b="0" dirty="0"/>
              <a:t>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In the fall of 2008, the U.S. economy was in crisis. By the time the new Obama administration had taken office, the unemployment rate had risen from 4.7% just before the recession began in December 2007 to 7.6% in January 2009.</a:t>
            </a:r>
          </a:p>
          <a:p>
            <a:r>
              <a:rPr lang="en-US" dirty="0">
                <a:ea typeface="ヒラギノ角ゴ Pro W3" charset="-128"/>
              </a:rPr>
              <a:t>To stimulate the economy, the Obama administration proposed a fiscal stimulus package that, when passed by Congress, included $288 billion in tax cuts for households and businesses and $499 billion in increased federal spending, including transfer payments</a:t>
            </a:r>
            <a:r>
              <a:rPr lang="en-US" dirty="0" smtClean="0">
                <a:ea typeface="ヒラギノ角ゴ Pro W3" charset="-128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10522"/>
      </p:ext>
    </p:extLst>
  </p:cSld>
  <p:clrMapOvr>
    <a:masterClrMapping/>
  </p:clrMapOvr>
  <p:transition spd="slow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Application: The Fiscal Stimulus Package of </a:t>
            </a:r>
            <a:r>
              <a:rPr lang="en-US" dirty="0" smtClean="0"/>
              <a:t>2009</a:t>
            </a:r>
            <a:r>
              <a:rPr lang="en-US" dirty="0">
                <a:ea typeface="ヒラギノ角ゴ Pro W3" charset="-128"/>
              </a:rPr>
              <a:t> </a:t>
            </a:r>
            <a:r>
              <a:rPr lang="en-US" sz="2000" b="0" dirty="0" smtClean="0"/>
              <a:t>(2 of 2)</a:t>
            </a:r>
            <a:endParaRPr lang="en-US" sz="2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ea typeface="ヒラギノ角ゴ Pro W3" charset="-128"/>
              </a:rPr>
              <a:t>These tax cuts and spending increases were predicted to increase aggregate demand, thereby raising the equilibrium level of aggregate output at any given real interest rate and so shifting the </a:t>
            </a:r>
            <a:r>
              <a:rPr lang="en-US" i="1" dirty="0">
                <a:ea typeface="ヒラギノ角ゴ Pro W3" charset="-128"/>
              </a:rPr>
              <a:t>IS </a:t>
            </a:r>
            <a:r>
              <a:rPr lang="en-US" dirty="0">
                <a:ea typeface="ヒラギノ角ゴ Pro W3" charset="-128"/>
              </a:rPr>
              <a:t>curve to the right.</a:t>
            </a:r>
          </a:p>
          <a:p>
            <a:pPr>
              <a:spcBef>
                <a:spcPts val="600"/>
              </a:spcBef>
            </a:pPr>
            <a:r>
              <a:rPr lang="en-US" dirty="0">
                <a:ea typeface="ヒラギノ角ゴ Pro W3" charset="-128"/>
              </a:rPr>
              <a:t>Unfortunately, most of the government purchases did not kick in until after 2010, while the decline in autonomous consumption and investment </a:t>
            </a:r>
            <a:r>
              <a:rPr lang="en-US" dirty="0" smtClean="0">
                <a:ea typeface="ヒラギノ角ゴ Pro W3" charset="-128"/>
              </a:rPr>
              <a:t>was </a:t>
            </a:r>
            <a:r>
              <a:rPr lang="en-US" dirty="0">
                <a:ea typeface="ヒラギノ角ゴ Pro W3" charset="-128"/>
              </a:rPr>
              <a:t>much larger than anticipated.</a:t>
            </a:r>
          </a:p>
          <a:p>
            <a:pPr>
              <a:spcBef>
                <a:spcPts val="600"/>
              </a:spcBef>
            </a:pPr>
            <a:r>
              <a:rPr lang="en-US" dirty="0">
                <a:ea typeface="ヒラギノ角ゴ Pro W3" charset="-128"/>
              </a:rPr>
              <a:t>The fiscal stimulus was more than offset by weak consumption and investment, with the result that the aggregate demand ended up contracting rather than rising, and the </a:t>
            </a:r>
            <a:r>
              <a:rPr lang="en-US" i="1" dirty="0">
                <a:ea typeface="ヒラギノ角ゴ Pro W3" charset="-128"/>
              </a:rPr>
              <a:t>IS </a:t>
            </a:r>
            <a:r>
              <a:rPr lang="en-US" dirty="0">
                <a:ea typeface="ヒラギノ角ゴ Pro W3" charset="-128"/>
              </a:rPr>
              <a:t>curve did not shift to the right, as hoped</a:t>
            </a:r>
            <a:r>
              <a:rPr lang="en-US" dirty="0" smtClean="0">
                <a:ea typeface="ヒラギノ角ゴ Pro W3" charset="-128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934942"/>
      </p:ext>
    </p:extLst>
  </p:cSld>
  <p:clrMapOvr>
    <a:masterClrMapping/>
  </p:clrMapOvr>
  <p:transition spd="slow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ea typeface="ＭＳ Ｐゴシック" charset="-128"/>
              </a:rPr>
              <a:t>Factors </a:t>
            </a:r>
            <a:r>
              <a:rPr lang="en-US" altLang="ja-JP" dirty="0" smtClean="0">
                <a:ea typeface="ＭＳ Ｐゴシック" charset="-128"/>
              </a:rPr>
              <a:t>That </a:t>
            </a:r>
            <a:r>
              <a:rPr lang="en-US" altLang="ja-JP" dirty="0">
                <a:ea typeface="ＭＳ Ｐゴシック" charset="-128"/>
              </a:rPr>
              <a:t>Shift the </a:t>
            </a:r>
            <a:r>
              <a:rPr lang="en-US" altLang="ja-JP" i="1" dirty="0">
                <a:ea typeface="ＭＳ Ｐゴシック" charset="-128"/>
              </a:rPr>
              <a:t>IS</a:t>
            </a:r>
            <a:r>
              <a:rPr lang="en-US" altLang="ja-JP" dirty="0">
                <a:ea typeface="ＭＳ Ｐゴシック" charset="-128"/>
              </a:rPr>
              <a:t> </a:t>
            </a:r>
            <a:r>
              <a:rPr lang="en-US" altLang="ja-JP" dirty="0" smtClean="0">
                <a:ea typeface="ＭＳ Ｐゴシック" charset="-128"/>
              </a:rPr>
              <a:t>Curve </a:t>
            </a:r>
            <a:r>
              <a:rPr lang="en-US" altLang="ja-JP" sz="2000" b="0" dirty="0" smtClean="0">
                <a:ea typeface="ＭＳ Ｐゴシック" charset="-128"/>
              </a:rPr>
              <a:t>(2 of 3)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Changes in autonomous spending also affect the </a:t>
            </a:r>
            <a:r>
              <a:rPr lang="en-US" i="1" dirty="0">
                <a:ea typeface="ヒラギノ角ゴ Pro W3" charset="-128"/>
              </a:rPr>
              <a:t>IS</a:t>
            </a:r>
            <a:r>
              <a:rPr lang="en-US" dirty="0">
                <a:ea typeface="ヒラギノ角ゴ Pro W3" charset="-128"/>
              </a:rPr>
              <a:t> curve:</a:t>
            </a:r>
          </a:p>
          <a:p>
            <a:pPr lvl="1"/>
            <a:r>
              <a:rPr lang="en-US" b="1" dirty="0">
                <a:ea typeface="ヒラギノ角ゴ Pro W3" charset="-128"/>
              </a:rPr>
              <a:t>Autonomous consumption</a:t>
            </a:r>
          </a:p>
          <a:p>
            <a:pPr lvl="1"/>
            <a:r>
              <a:rPr lang="en-US" b="1" dirty="0">
                <a:ea typeface="ヒラギノ角ゴ Pro W3" charset="-128"/>
              </a:rPr>
              <a:t>Autonomous investment spending</a:t>
            </a:r>
          </a:p>
          <a:p>
            <a:pPr lvl="1"/>
            <a:r>
              <a:rPr lang="en-US" b="1" dirty="0">
                <a:ea typeface="ヒラギノ角ゴ Pro W3" charset="-128"/>
              </a:rPr>
              <a:t>Autonomous net </a:t>
            </a:r>
            <a:r>
              <a:rPr lang="en-US" b="1" dirty="0" smtClean="0">
                <a:ea typeface="ヒラギノ角ゴ Pro W3" charset="-128"/>
              </a:rPr>
              <a:t>exports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443904"/>
      </p:ext>
    </p:extLst>
  </p:cSld>
  <p:clrMapOvr>
    <a:masterClrMapping/>
  </p:clrMapOvr>
  <p:transition spd="slow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Autonomous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A rise in autonomous consumption would raise aggregate demand and equilibrium output at any given interest rate, shifting the </a:t>
            </a:r>
            <a:r>
              <a:rPr lang="en-US" i="1" dirty="0">
                <a:ea typeface="ヒラギノ角ゴ Pro W3" charset="-128"/>
              </a:rPr>
              <a:t>IS</a:t>
            </a:r>
            <a:r>
              <a:rPr lang="en-US" dirty="0">
                <a:ea typeface="ヒラギノ角ゴ Pro W3" charset="-128"/>
              </a:rPr>
              <a:t> curve to the right. </a:t>
            </a:r>
          </a:p>
          <a:p>
            <a:r>
              <a:rPr lang="en-US" dirty="0">
                <a:ea typeface="ヒラギノ角ゴ Pro W3" charset="-128"/>
              </a:rPr>
              <a:t>Conversely, a decline in autonomous consumption expenditure causes aggregate demand and equilibrium output to fall, shifting the </a:t>
            </a:r>
            <a:r>
              <a:rPr lang="en-US" i="1" dirty="0">
                <a:ea typeface="ヒラギノ角ゴ Pro W3" charset="-128"/>
              </a:rPr>
              <a:t>IS</a:t>
            </a:r>
            <a:r>
              <a:rPr lang="en-US" dirty="0">
                <a:ea typeface="ヒラギノ角ゴ Pro W3" charset="-128"/>
              </a:rPr>
              <a:t> curve to the left</a:t>
            </a:r>
            <a:r>
              <a:rPr lang="en-US" dirty="0" smtClean="0">
                <a:ea typeface="ヒラギノ角ゴ Pro W3" charset="-128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04010"/>
      </p:ext>
    </p:extLst>
  </p:cSld>
  <p:clrMapOvr>
    <a:masterClrMapping/>
  </p:clrMapOvr>
  <p:transition spd="slow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Autonomous Investment Spending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An increase in autonomous investment spending increases equilibrium output at any given interest rate, shifting the </a:t>
            </a:r>
            <a:r>
              <a:rPr lang="en-US" i="1" dirty="0">
                <a:ea typeface="ヒラギノ角ゴ Pro W3" charset="-128"/>
              </a:rPr>
              <a:t>IS</a:t>
            </a:r>
            <a:r>
              <a:rPr lang="en-US" dirty="0">
                <a:ea typeface="ヒラギノ角ゴ Pro W3" charset="-128"/>
              </a:rPr>
              <a:t> curve to the right. </a:t>
            </a:r>
          </a:p>
          <a:p>
            <a:r>
              <a:rPr lang="en-US" dirty="0">
                <a:ea typeface="ヒラギノ角ゴ Pro W3" charset="-128"/>
              </a:rPr>
              <a:t>On the other hand, a decrease in autonomous investment spending causes aggregate demand and equilibrium output to fall, shifting the </a:t>
            </a:r>
            <a:r>
              <a:rPr lang="en-US" i="1" dirty="0">
                <a:ea typeface="ヒラギノ角ゴ Pro W3" charset="-128"/>
              </a:rPr>
              <a:t>IS</a:t>
            </a:r>
            <a:r>
              <a:rPr lang="en-US" dirty="0">
                <a:ea typeface="ヒラギノ角ゴ Pro W3" charset="-128"/>
              </a:rPr>
              <a:t> curve to the left</a:t>
            </a:r>
            <a:r>
              <a:rPr lang="en-US" dirty="0" smtClean="0">
                <a:ea typeface="ヒラギノ角ゴ Pro W3" charset="-128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006787"/>
      </p:ext>
    </p:extLst>
  </p:cSld>
  <p:clrMapOvr>
    <a:masterClrMapping/>
  </p:clrMapOvr>
  <p:transition spd="slow"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Autonomous Net Exports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An autonomous increase in net </a:t>
            </a:r>
            <a:r>
              <a:rPr lang="en-US" dirty="0" smtClean="0">
                <a:ea typeface="ヒラギノ角ゴ Pro W3" charset="-128"/>
              </a:rPr>
              <a:t>exports leads </a:t>
            </a:r>
            <a:r>
              <a:rPr lang="en-US" dirty="0">
                <a:ea typeface="ヒラギノ角ゴ Pro W3" charset="-128"/>
              </a:rPr>
              <a:t>to an increase in equilibrium output at any given interest rate and shifts the </a:t>
            </a:r>
            <a:r>
              <a:rPr lang="en-US" i="1" dirty="0">
                <a:ea typeface="ヒラギノ角ゴ Pro W3" charset="-128"/>
              </a:rPr>
              <a:t>IS</a:t>
            </a:r>
            <a:r>
              <a:rPr lang="en-US" dirty="0">
                <a:ea typeface="ヒラギノ角ゴ Pro W3" charset="-128"/>
              </a:rPr>
              <a:t> curve to the right.</a:t>
            </a:r>
          </a:p>
          <a:p>
            <a:r>
              <a:rPr lang="en-US" dirty="0">
                <a:ea typeface="ヒラギノ角ゴ Pro W3" charset="-128"/>
              </a:rPr>
              <a:t>Conversely, an autonomous fall in net exports causes aggregate demand and equilibrium output to decline, shifting the </a:t>
            </a:r>
            <a:r>
              <a:rPr lang="en-US" i="1" dirty="0">
                <a:ea typeface="ヒラギノ角ゴ Pro W3" charset="-128"/>
              </a:rPr>
              <a:t>IS</a:t>
            </a:r>
            <a:r>
              <a:rPr lang="en-US" dirty="0">
                <a:ea typeface="ヒラギノ角ゴ Pro W3" charset="-128"/>
              </a:rPr>
              <a:t> curve to the left</a:t>
            </a:r>
            <a:r>
              <a:rPr lang="en-US" dirty="0" smtClean="0">
                <a:ea typeface="ヒラギノ角ゴ Pro W3" charset="-128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632333"/>
      </p:ext>
    </p:extLst>
  </p:cSld>
  <p:clrMapOvr>
    <a:masterClrMapping/>
  </p:clrMapOvr>
  <p:transition spd="slow"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>
                <a:ea typeface="ＭＳ Ｐゴシック" charset="-128"/>
              </a:rPr>
              <a:t>Factors </a:t>
            </a:r>
            <a:r>
              <a:rPr lang="en-US" altLang="ja-JP" smtClean="0">
                <a:ea typeface="ＭＳ Ｐゴシック" charset="-128"/>
              </a:rPr>
              <a:t>That </a:t>
            </a:r>
            <a:r>
              <a:rPr lang="en-US" altLang="ja-JP" dirty="0">
                <a:ea typeface="ＭＳ Ｐゴシック" charset="-128"/>
              </a:rPr>
              <a:t>Shift the </a:t>
            </a:r>
            <a:r>
              <a:rPr lang="en-US" altLang="ja-JP" i="1" dirty="0">
                <a:ea typeface="ＭＳ Ｐゴシック" charset="-128"/>
              </a:rPr>
              <a:t>IS</a:t>
            </a:r>
            <a:r>
              <a:rPr lang="en-US" altLang="ja-JP" dirty="0">
                <a:ea typeface="ＭＳ Ｐゴシック" charset="-128"/>
              </a:rPr>
              <a:t> </a:t>
            </a:r>
            <a:r>
              <a:rPr lang="en-US" altLang="ja-JP" dirty="0" smtClean="0">
                <a:ea typeface="ＭＳ Ｐゴシック" charset="-128"/>
              </a:rPr>
              <a:t>Curve</a:t>
            </a:r>
            <a:r>
              <a:rPr lang="en-US" altLang="ja-JP" b="0" dirty="0">
                <a:ea typeface="ＭＳ Ｐゴシック" charset="-128"/>
              </a:rPr>
              <a:t> </a:t>
            </a:r>
            <a:r>
              <a:rPr lang="en-US" altLang="ja-JP" sz="2000" b="0" dirty="0" smtClean="0">
                <a:ea typeface="ＭＳ Ｐゴシック" charset="-128"/>
              </a:rPr>
              <a:t>(3 </a:t>
            </a:r>
            <a:r>
              <a:rPr lang="en-US" altLang="ja-JP" sz="2000" b="0" dirty="0">
                <a:ea typeface="ＭＳ Ｐゴシック" charset="-128"/>
              </a:rPr>
              <a:t>of </a:t>
            </a:r>
            <a:r>
              <a:rPr lang="en-US" altLang="ja-JP" sz="2000" b="0" dirty="0" smtClean="0">
                <a:ea typeface="ＭＳ Ｐゴシック" charset="-128"/>
              </a:rPr>
              <a:t>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Another factor that shifts the </a:t>
            </a:r>
            <a:r>
              <a:rPr lang="en-US" i="1" dirty="0">
                <a:ea typeface="ヒラギノ角ゴ Pro W3" charset="-128"/>
              </a:rPr>
              <a:t>IS</a:t>
            </a:r>
            <a:r>
              <a:rPr lang="en-US" dirty="0">
                <a:ea typeface="ヒラギノ角ゴ Pro W3" charset="-128"/>
              </a:rPr>
              <a:t> curve is changes in financial frictions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An increase in financial frictions, as occurred during the financial crisis of </a:t>
            </a:r>
            <a:r>
              <a:rPr lang="en-US" altLang="ja-JP" dirty="0" smtClean="0">
                <a:ea typeface="ＭＳ Ｐゴシック" charset="-128"/>
              </a:rPr>
              <a:t>2007</a:t>
            </a:r>
            <a:r>
              <a:rPr lang="en-US" altLang="ja-JP" dirty="0"/>
              <a:t>–</a:t>
            </a:r>
            <a:r>
              <a:rPr lang="en-US" altLang="ja-JP" dirty="0" smtClean="0">
                <a:ea typeface="ＭＳ Ｐゴシック" charset="-128"/>
              </a:rPr>
              <a:t>2009</a:t>
            </a:r>
            <a:r>
              <a:rPr lang="en-US" altLang="ja-JP" dirty="0">
                <a:ea typeface="ＭＳ Ｐゴシック" charset="-128"/>
              </a:rPr>
              <a:t>, raises the real cost of borrowing to firms and hence causes investment spending and aggregate demand to fall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878077"/>
      </p:ext>
    </p:extLst>
  </p:cSld>
  <p:clrMapOvr>
    <a:masterClrMapping/>
  </p:clrMapOvr>
  <p:transition spd="slow"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 dirty="0" smtClean="0">
                <a:ea typeface="ＭＳ Ｐゴシック" charset="-128"/>
              </a:rPr>
              <a:t>Summary Table 1 Shifts </a:t>
            </a:r>
            <a:r>
              <a:rPr lang="en-US" altLang="ja-JP" sz="3200" dirty="0">
                <a:ea typeface="ＭＳ Ｐゴシック" charset="-128"/>
              </a:rPr>
              <a:t>in the </a:t>
            </a:r>
            <a:r>
              <a:rPr lang="en-US" altLang="ja-JP" sz="3200" i="1" dirty="0">
                <a:ea typeface="ＭＳ Ｐゴシック" charset="-128"/>
              </a:rPr>
              <a:t>IS</a:t>
            </a:r>
            <a:r>
              <a:rPr lang="en-US" altLang="ja-JP" sz="3200" dirty="0">
                <a:ea typeface="ＭＳ Ｐゴシック" charset="-128"/>
              </a:rPr>
              <a:t> Curve from Autonomous Changes in</a:t>
            </a:r>
            <a:r>
              <a:rPr lang="en-US" altLang="ja-JP" sz="3200" dirty="0"/>
              <a:t> </a:t>
            </a:r>
            <a:r>
              <a:rPr lang="en-US" altLang="ja-JP" sz="3200" i="1" dirty="0" smtClean="0"/>
              <a:t>C̅</a:t>
            </a:r>
            <a:r>
              <a:rPr lang="en-US" altLang="ja-JP" sz="3200" dirty="0" smtClean="0"/>
              <a:t>, </a:t>
            </a:r>
            <a:r>
              <a:rPr lang="en-US" altLang="ja-JP" sz="3200" i="1" dirty="0" smtClean="0"/>
              <a:t>I̅</a:t>
            </a:r>
            <a:r>
              <a:rPr lang="en-US" altLang="ja-JP" sz="3200" dirty="0" smtClean="0"/>
              <a:t>, </a:t>
            </a:r>
            <a:r>
              <a:rPr lang="en-US" altLang="ja-JP" sz="3200" i="1" dirty="0" smtClean="0"/>
              <a:t>G̅</a:t>
            </a:r>
            <a:r>
              <a:rPr lang="en-US" altLang="ja-JP" sz="3200" dirty="0" smtClean="0"/>
              <a:t>, </a:t>
            </a:r>
            <a:r>
              <a:rPr lang="en-US" altLang="ja-JP" sz="3200" i="1" dirty="0" smtClean="0"/>
              <a:t>T̅</a:t>
            </a:r>
            <a:r>
              <a:rPr lang="en-US" altLang="ja-JP" sz="3200" dirty="0" smtClean="0"/>
              <a:t>, </a:t>
            </a:r>
            <a:r>
              <a:rPr lang="en-US" altLang="ja-JP" sz="3200" i="1" dirty="0" smtClean="0"/>
              <a:t>N̅X̅</a:t>
            </a:r>
            <a:r>
              <a:rPr lang="en-US" altLang="ja-JP" sz="3200" dirty="0" smtClean="0"/>
              <a:t> </a:t>
            </a:r>
            <a:r>
              <a:rPr lang="en-US" altLang="ja-JP" sz="3200" dirty="0"/>
              <a:t>and </a:t>
            </a:r>
            <a:r>
              <a:rPr lang="en-US" altLang="ja-JP" sz="3200" i="1" dirty="0" smtClean="0"/>
              <a:t>f̅</a:t>
            </a:r>
            <a:endParaRPr lang="en-US" sz="3200" dirty="0"/>
          </a:p>
        </p:txBody>
      </p:sp>
      <p:pic>
        <p:nvPicPr>
          <p:cNvPr id="8195" name="Picture 3" descr="The vertical axis is labeled &quot;r&quot; and the horizontal axis is labeled &quot;Y.&quot; The I S sub 1 line begins at the upper left corner and slopes downward to the lower right corner. A line, I S sub 2, which is parallel to the I S sub 1 line, and plotted to the right, shows the rightward shift in the I S curve. A right arrow from I S sub 1 points to I S sub 2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880" y="1500713"/>
            <a:ext cx="5182890" cy="4727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722082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List the four components of aggregate demand (or planned expenditure).</a:t>
            </a:r>
          </a:p>
          <a:p>
            <a:r>
              <a:rPr lang="en-US" dirty="0">
                <a:ea typeface="ヒラギノ角ゴ Pro W3" charset="-128"/>
              </a:rPr>
              <a:t>List and describe the factors that determine the four components of aggregate demand (or planned expenditure).</a:t>
            </a:r>
          </a:p>
          <a:p>
            <a:r>
              <a:rPr lang="en-US" dirty="0">
                <a:ea typeface="ヒラギノ角ゴ Pro W3" charset="-128"/>
              </a:rPr>
              <a:t>Solve for the goods market equilibrium.</a:t>
            </a:r>
          </a:p>
          <a:p>
            <a:r>
              <a:rPr lang="en-US" dirty="0">
                <a:ea typeface="ヒラギノ角ゴ Pro W3" charset="-128"/>
              </a:rPr>
              <a:t>Describe why the </a:t>
            </a:r>
            <a:r>
              <a:rPr lang="en-US" i="1" dirty="0">
                <a:ea typeface="ヒラギノ角ゴ Pro W3" charset="-128"/>
              </a:rPr>
              <a:t>IS</a:t>
            </a:r>
            <a:r>
              <a:rPr lang="en-US" dirty="0">
                <a:ea typeface="ヒラギノ角ゴ Pro W3" charset="-128"/>
              </a:rPr>
              <a:t> curve slopes downward and why the economy heads to a goods market equilibrium.</a:t>
            </a:r>
          </a:p>
          <a:p>
            <a:r>
              <a:rPr lang="en-US" dirty="0">
                <a:ea typeface="ヒラギノ角ゴ Pro W3" charset="-128"/>
              </a:rPr>
              <a:t>List the factors that shift the </a:t>
            </a:r>
            <a:r>
              <a:rPr lang="en-US" i="1" dirty="0">
                <a:ea typeface="ヒラギノ角ゴ Pro W3" charset="-128"/>
              </a:rPr>
              <a:t>IS </a:t>
            </a:r>
            <a:r>
              <a:rPr lang="en-US" dirty="0">
                <a:ea typeface="ヒラギノ角ゴ Pro W3" charset="-128"/>
              </a:rPr>
              <a:t>curve and describe how they shift the </a:t>
            </a:r>
            <a:r>
              <a:rPr lang="en-US" i="1" dirty="0">
                <a:ea typeface="ヒラギノ角ゴ Pro W3" charset="-128"/>
              </a:rPr>
              <a:t>IS</a:t>
            </a:r>
            <a:r>
              <a:rPr lang="en-US" dirty="0">
                <a:ea typeface="ヒラギノ角ゴ Pro W3" charset="-128"/>
              </a:rPr>
              <a:t> curve</a:t>
            </a:r>
            <a:r>
              <a:rPr lang="en-US" dirty="0" smtClean="0">
                <a:ea typeface="ヒラギノ角ゴ Pro W3" charset="-128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08447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Planned Expenditure and Aggregate </a:t>
            </a:r>
            <a:r>
              <a:rPr lang="en-US" dirty="0" smtClean="0">
                <a:ea typeface="ヒラギノ角ゴ Pro W3" charset="-128"/>
              </a:rPr>
              <a:t>Demand</a:t>
            </a:r>
            <a:r>
              <a:rPr lang="en-US" dirty="0">
                <a:ea typeface="ヒラギノ角ゴ Pro W3" charset="-128"/>
              </a:rPr>
              <a:t> </a:t>
            </a:r>
            <a:r>
              <a:rPr lang="en-US" sz="2000" b="0" dirty="0" smtClean="0">
                <a:ea typeface="ヒラギノ角ゴ Pro W3" charset="-128"/>
              </a:rPr>
              <a:t>(1 of 2)</a:t>
            </a:r>
            <a:endParaRPr lang="en-US" sz="2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b="1" dirty="0">
                <a:ea typeface="ヒラギノ角ゴ Pro W3" charset="-128"/>
              </a:rPr>
              <a:t>Planned expenditure</a:t>
            </a:r>
            <a:r>
              <a:rPr lang="en-US" dirty="0">
                <a:ea typeface="ヒラギノ角ゴ Pro W3" charset="-128"/>
              </a:rPr>
              <a:t> is </a:t>
            </a:r>
            <a:r>
              <a:rPr lang="en-US" altLang="ja-JP" dirty="0">
                <a:ea typeface="ＭＳ Ｐゴシック" charset="-128"/>
              </a:rPr>
              <a:t>the total amount of spending on domestically produced goods and services that households, businesses, the government, and foreigners want to make.</a:t>
            </a:r>
          </a:p>
          <a:p>
            <a:pPr>
              <a:spcBef>
                <a:spcPct val="50000"/>
              </a:spcBef>
            </a:pPr>
            <a:r>
              <a:rPr lang="en-US" altLang="ja-JP" b="1" dirty="0">
                <a:ea typeface="ＭＳ Ｐゴシック" charset="-128"/>
              </a:rPr>
              <a:t>Aggregate demand</a:t>
            </a:r>
            <a:r>
              <a:rPr lang="en-US" altLang="ja-JP" dirty="0">
                <a:ea typeface="ＭＳ Ｐゴシック" charset="-128"/>
              </a:rPr>
              <a:t> is the total amount of output demanded in the economy</a:t>
            </a:r>
            <a:r>
              <a:rPr lang="en-US" altLang="ja-JP" dirty="0" smtClean="0">
                <a:ea typeface="ＭＳ Ｐゴシック" charset="-128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153977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Planned Expenditure and Aggregate Demand </a:t>
            </a:r>
            <a:r>
              <a:rPr lang="en-US" sz="2000" b="0" dirty="0" smtClean="0">
                <a:ea typeface="ヒラギノ角ゴ Pro W3" charset="-128"/>
              </a:rPr>
              <a:t>(2 </a:t>
            </a:r>
            <a:r>
              <a:rPr lang="en-US" sz="2000" b="0" dirty="0">
                <a:ea typeface="ヒラギノ角ゴ Pro W3" charset="-128"/>
              </a:rPr>
              <a:t>of 2)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ea typeface="ＭＳ Ｐゴシック" charset="-128"/>
              </a:rPr>
              <a:t>The total quantity demanded of an economy’s output is the sum of 4 types of spending:</a:t>
            </a:r>
          </a:p>
          <a:p>
            <a:pPr lvl="1"/>
            <a:r>
              <a:rPr lang="en-US" altLang="ja-JP" b="1" dirty="0" smtClean="0">
                <a:ea typeface="ＭＳ Ｐゴシック" charset="-128"/>
              </a:rPr>
              <a:t>Consumption </a:t>
            </a:r>
            <a:r>
              <a:rPr lang="en-US" altLang="ja-JP" b="1" dirty="0">
                <a:ea typeface="ＭＳ Ｐゴシック" charset="-128"/>
              </a:rPr>
              <a:t>expenditure</a:t>
            </a:r>
            <a:r>
              <a:rPr lang="en-US" altLang="ja-JP" dirty="0">
                <a:ea typeface="ＭＳ Ｐゴシック" charset="-128"/>
              </a:rPr>
              <a:t> (</a:t>
            </a:r>
            <a:r>
              <a:rPr lang="en-US" altLang="ja-JP" i="1" dirty="0">
                <a:ea typeface="ＭＳ Ｐゴシック" charset="-128"/>
              </a:rPr>
              <a:t>C</a:t>
            </a:r>
            <a:r>
              <a:rPr lang="en-US" altLang="ja-JP" dirty="0" smtClean="0">
                <a:ea typeface="ＭＳ Ｐゴシック" charset="-128"/>
              </a:rPr>
              <a:t>)</a:t>
            </a:r>
          </a:p>
          <a:p>
            <a:pPr lvl="1"/>
            <a:r>
              <a:rPr lang="en-US" altLang="ja-JP" b="1" dirty="0" smtClean="0">
                <a:ea typeface="ＭＳ Ｐゴシック" charset="-128"/>
              </a:rPr>
              <a:t>Planned </a:t>
            </a:r>
            <a:r>
              <a:rPr lang="en-US" altLang="ja-JP" b="1" dirty="0">
                <a:ea typeface="ＭＳ Ｐゴシック" charset="-128"/>
              </a:rPr>
              <a:t>investment spending</a:t>
            </a:r>
            <a:r>
              <a:rPr lang="en-US" altLang="ja-JP" dirty="0">
                <a:ea typeface="ＭＳ Ｐゴシック" charset="-128"/>
              </a:rPr>
              <a:t> (</a:t>
            </a:r>
            <a:r>
              <a:rPr lang="en-US" altLang="ja-JP" i="1" dirty="0" smtClean="0">
                <a:ea typeface="ＭＳ Ｐゴシック" charset="-128"/>
              </a:rPr>
              <a:t>I</a:t>
            </a:r>
            <a:r>
              <a:rPr lang="en-US" altLang="ja-JP" dirty="0" smtClean="0">
                <a:ea typeface="ＭＳ Ｐゴシック" charset="-128"/>
              </a:rPr>
              <a:t>)</a:t>
            </a:r>
            <a:endParaRPr lang="en-US" altLang="ja-JP" dirty="0">
              <a:ea typeface="ＭＳ Ｐゴシック" charset="-128"/>
            </a:endParaRPr>
          </a:p>
          <a:p>
            <a:pPr lvl="1"/>
            <a:r>
              <a:rPr lang="en-US" altLang="ja-JP" b="1" dirty="0" smtClean="0">
                <a:ea typeface="ＭＳ Ｐゴシック" charset="-128"/>
              </a:rPr>
              <a:t>Government </a:t>
            </a:r>
            <a:r>
              <a:rPr lang="en-US" altLang="ja-JP" b="1" dirty="0">
                <a:ea typeface="ＭＳ Ｐゴシック" charset="-128"/>
              </a:rPr>
              <a:t>purchases</a:t>
            </a:r>
            <a:r>
              <a:rPr lang="en-US" altLang="ja-JP" dirty="0">
                <a:ea typeface="ＭＳ Ｐゴシック" charset="-128"/>
              </a:rPr>
              <a:t> (</a:t>
            </a:r>
            <a:r>
              <a:rPr lang="en-US" altLang="ja-JP" i="1" dirty="0" smtClean="0">
                <a:ea typeface="ＭＳ Ｐゴシック" charset="-128"/>
              </a:rPr>
              <a:t>G</a:t>
            </a:r>
            <a:r>
              <a:rPr lang="en-US" altLang="ja-JP" dirty="0" smtClean="0">
                <a:ea typeface="ＭＳ Ｐゴシック" charset="-128"/>
              </a:rPr>
              <a:t>)</a:t>
            </a:r>
            <a:endParaRPr lang="en-US" altLang="ja-JP" dirty="0">
              <a:ea typeface="ＭＳ Ｐゴシック" charset="-128"/>
            </a:endParaRPr>
          </a:p>
          <a:p>
            <a:pPr lvl="1"/>
            <a:r>
              <a:rPr lang="en-US" altLang="ja-JP" b="1" dirty="0" smtClean="0">
                <a:ea typeface="ＭＳ Ｐゴシック" charset="-128"/>
              </a:rPr>
              <a:t>Net </a:t>
            </a:r>
            <a:r>
              <a:rPr lang="en-US" altLang="ja-JP" b="1" dirty="0">
                <a:ea typeface="ＭＳ Ｐゴシック" charset="-128"/>
              </a:rPr>
              <a:t>exports</a:t>
            </a:r>
            <a:r>
              <a:rPr lang="en-US" altLang="ja-JP" dirty="0">
                <a:ea typeface="ＭＳ Ｐゴシック" charset="-128"/>
              </a:rPr>
              <a:t> (</a:t>
            </a:r>
            <a:r>
              <a:rPr lang="en-US" altLang="ja-JP" i="1" dirty="0" smtClean="0">
                <a:ea typeface="ＭＳ Ｐゴシック" charset="-128"/>
              </a:rPr>
              <a:t>NX</a:t>
            </a:r>
            <a:r>
              <a:rPr lang="en-US" altLang="ja-JP" dirty="0" smtClean="0">
                <a:ea typeface="ＭＳ Ｐゴシック" charset="-128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254824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/>
              <a:t>The Components of Aggregate Demand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495799"/>
              </a:xfrm>
            </p:spPr>
            <p:txBody>
              <a:bodyPr/>
              <a:lstStyle/>
              <a:p>
                <a:r>
                  <a:rPr lang="en-US" altLang="zh-TW" dirty="0" smtClean="0"/>
                  <a:t>In </a:t>
                </a:r>
                <a:r>
                  <a:rPr lang="en-US" altLang="zh-TW" dirty="0"/>
                  <a:t>Keynes’ view, consumption expenditure is positively related to disposable </a:t>
                </a:r>
                <a:r>
                  <a:rPr lang="en-US" altLang="zh-TW" dirty="0" smtClean="0"/>
                  <a:t>income, which is available for spending: </a:t>
                </a:r>
                <a:endParaRPr lang="en-US" altLang="zh-TW" dirty="0"/>
              </a:p>
              <a:p>
                <a:pPr marL="0" indent="0" algn="ctr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ker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 ker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altLang="zh-TW" i="1" ker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altLang="zh-TW" i="1" ker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i="1" ker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altLang="zh-TW" i="1" ker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i="1" ker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altLang="zh-TW" dirty="0"/>
              </a:p>
              <a:p>
                <a:r>
                  <a:rPr lang="en-US" altLang="zh-TW" kern="0" dirty="0"/>
                  <a:t>The consumption function can be expressed as </a:t>
                </a:r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 ker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zh-TW" i="1" ker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altLang="zh-TW" i="1" ker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i="1" ker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altLang="zh-TW" i="1" ker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i="1" kern="0">
                          <a:latin typeface="Cambria Math" panose="02040503050406030204" pitchFamily="18" charset="0"/>
                        </a:rPr>
                        <m:t>𝑚𝑝𝑐</m:t>
                      </m:r>
                      <m:r>
                        <a:rPr lang="en-US" altLang="zh-TW" i="1" ker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altLang="zh-TW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altLang="zh-TW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altLang="zh-TW" i="1" ker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altLang="zh-TW" i="1" ker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i="1" ker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altLang="zh-TW" i="1" ker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i="1" kern="0">
                          <a:latin typeface="Cambria Math" panose="02040503050406030204" pitchFamily="18" charset="0"/>
                        </a:rPr>
                        <m:t>𝑚𝑝𝑐</m:t>
                      </m:r>
                      <m:r>
                        <a:rPr lang="en-US" altLang="zh-TW" i="1" ker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i="1" ker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altLang="zh-TW" i="1" ker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i="1" ker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TW" i="1" ker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ja-JP" dirty="0">
                  <a:ea typeface="MS PGothic" panose="020B0600070205080204" pitchFamily="34" charset="-128"/>
                </a:endParaRPr>
              </a:p>
              <a:p>
                <a:pPr lvl="1">
                  <a:defRPr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altLang="zh-TW" dirty="0"/>
                  <a:t> : autonomous consumption expenditure</a:t>
                </a:r>
              </a:p>
              <a:p>
                <a:pPr lvl="1">
                  <a:defRPr/>
                </a:pP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𝑚𝑝𝑐</m:t>
                    </m:r>
                  </m:oMath>
                </a14:m>
                <a:r>
                  <a:rPr lang="en-US" altLang="zh-TW" dirty="0"/>
                  <a:t> : marginal propensity to consume, which is a constant between 0 and 1.  </a:t>
                </a:r>
              </a:p>
              <a:p>
                <a:endParaRPr lang="en-US" dirty="0" smtClean="0">
                  <a:ea typeface="ヒラギノ角ゴ Pro W3" charset="-128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495799"/>
              </a:xfrm>
              <a:blipFill>
                <a:blip r:embed="rId2"/>
                <a:stretch>
                  <a:fillRect l="-2074" t="-2035" b="-13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9816569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 </a:t>
            </a:r>
            <a:r>
              <a:rPr lang="en-US" dirty="0"/>
              <a:t>Spending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altLang="zh-TW" b="1" dirty="0"/>
              <a:t>Fixed investment</a:t>
            </a:r>
            <a:r>
              <a:rPr lang="en-US" altLang="zh-TW" dirty="0"/>
              <a:t> are always planned.</a:t>
            </a:r>
          </a:p>
          <a:p>
            <a:r>
              <a:rPr lang="en-US" altLang="zh-TW" b="1" dirty="0"/>
              <a:t>Inventory investment</a:t>
            </a:r>
            <a:r>
              <a:rPr lang="en-US" altLang="zh-TW" dirty="0"/>
              <a:t> can be unplanned.</a:t>
            </a:r>
          </a:p>
          <a:p>
            <a:r>
              <a:rPr lang="en-US" altLang="zh-TW" b="1" dirty="0"/>
              <a:t>Planned investment spending</a:t>
            </a:r>
            <a:r>
              <a:rPr lang="en-US" altLang="zh-TW" dirty="0"/>
              <a:t> </a:t>
            </a:r>
          </a:p>
          <a:p>
            <a:pPr lvl="1"/>
            <a:r>
              <a:rPr lang="en-US" altLang="zh-TW" dirty="0"/>
              <a:t>Interest rates</a:t>
            </a:r>
          </a:p>
          <a:p>
            <a:pPr lvl="1"/>
            <a:r>
              <a:rPr lang="en-US" altLang="zh-TW" dirty="0"/>
              <a:t>Expectations</a:t>
            </a:r>
          </a:p>
          <a:p>
            <a:endParaRPr lang="en-US" dirty="0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8305004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Planned Investment Spending 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Investment function (fixed investment plus planned inventory investment) </a:t>
                </a:r>
                <a:endParaRPr lang="en-US" altLang="zh-TW" dirty="0"/>
              </a:p>
              <a:p>
                <a:pPr marL="0" indent="0" algn="ctr">
                  <a:lnSpc>
                    <a:spcPct val="2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acc>
                    <m:r>
                      <a:rPr lang="en-US" altLang="zh-TW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dirty="0"/>
                  <a:t> </a:t>
                </a:r>
                <a:endParaRPr lang="en-US" altLang="zh-TW" dirty="0" smtClean="0"/>
              </a:p>
              <a:p>
                <a:pPr lvl="1">
                  <a:defRPr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acc>
                  </m:oMath>
                </a14:m>
                <a:r>
                  <a:rPr lang="en-US" altLang="zh-TW" dirty="0"/>
                  <a:t> : autonomous </a:t>
                </a:r>
                <a:r>
                  <a:rPr lang="en-US" altLang="zh-TW" dirty="0" smtClean="0"/>
                  <a:t>investment</a:t>
                </a:r>
                <a:endParaRPr lang="en-US" altLang="zh-TW" dirty="0"/>
              </a:p>
              <a:p>
                <a:pPr lvl="1">
                  <a:defRPr/>
                </a:pP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altLang="zh-TW" dirty="0"/>
                  <a:t> : </a:t>
                </a:r>
                <a:r>
                  <a:rPr lang="en-US" altLang="zh-TW" dirty="0" smtClean="0"/>
                  <a:t>responsiveness of investment to real interest rate  </a:t>
                </a:r>
                <a:endParaRPr lang="en-US" altLang="zh-TW" dirty="0"/>
              </a:p>
              <a:p>
                <a:r>
                  <a:rPr lang="en-US" altLang="zh-TW" dirty="0"/>
                  <a:t>The real interest rates </a:t>
                </a:r>
                <a:r>
                  <a:rPr lang="en-US" altLang="zh-TW" dirty="0" smtClean="0"/>
                  <a:t>on </a:t>
                </a:r>
                <a:r>
                  <a:rPr lang="en-US" altLang="zh-TW" dirty="0"/>
                  <a:t>investment is subject to </a:t>
                </a:r>
                <a:r>
                  <a:rPr lang="en-US" altLang="zh-TW" dirty="0" smtClean="0"/>
                  <a:t>financial </a:t>
                </a:r>
                <a:r>
                  <a:rPr lang="en-US" altLang="zh-TW" dirty="0"/>
                  <a:t>frictions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</m:oMath>
                </a14:m>
                <a:r>
                  <a:rPr lang="en-US" altLang="zh-TW" dirty="0" smtClean="0"/>
                  <a:t>) that hinder the efficient functioning of financial markets</a:t>
                </a:r>
                <a:endParaRPr lang="en-US" altLang="zh-TW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acc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074" t="-2022" r="-17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4202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Net Exports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2895599"/>
              </a:xfrm>
            </p:spPr>
            <p:txBody>
              <a:bodyPr/>
              <a:lstStyle/>
              <a:p>
                <a:r>
                  <a:rPr lang="en-US" dirty="0" smtClean="0">
                    <a:ea typeface="ヒラギノ角ゴ Pro W3" charset="-128"/>
                  </a:rPr>
                  <a:t>T</a:t>
                </a:r>
                <a:r>
                  <a:rPr lang="en-US" dirty="0" smtClean="0">
                    <a:ea typeface="ヒラギノ角ゴ Pro W3" charset="-128"/>
                  </a:rPr>
                  <a:t>wo components</a:t>
                </a:r>
                <a:r>
                  <a:rPr lang="en-US" dirty="0">
                    <a:ea typeface="ヒラギノ角ゴ Pro W3" charset="-128"/>
                  </a:rPr>
                  <a:t>: autonomous net exports </a:t>
                </a:r>
                <a:r>
                  <a:rPr lang="en-US" altLang="ja-JP" dirty="0">
                    <a:ea typeface="ＭＳ Ｐゴシック" charset="-128"/>
                  </a:rPr>
                  <a:t>and the part of </a:t>
                </a:r>
                <a:r>
                  <a:rPr lang="en-US" altLang="ja-JP" dirty="0" smtClean="0">
                    <a:ea typeface="ＭＳ Ｐゴシック" charset="-128"/>
                  </a:rPr>
                  <a:t>net </a:t>
                </a:r>
                <a:r>
                  <a:rPr lang="en-US" altLang="ja-JP" dirty="0">
                    <a:ea typeface="ＭＳ Ｐゴシック" charset="-128"/>
                  </a:rPr>
                  <a:t>exports that is affected by changes in real interest rates</a:t>
                </a:r>
                <a:r>
                  <a:rPr lang="en-US" altLang="ja-JP" sz="2800" dirty="0">
                    <a:ea typeface="ＭＳ Ｐゴシック" charset="-128"/>
                  </a:rPr>
                  <a:t> </a:t>
                </a:r>
                <a:endParaRPr lang="en-US" altLang="ja-JP" dirty="0">
                  <a:ea typeface="ＭＳ Ｐゴシック" charset="-128"/>
                </a:endParaRPr>
              </a:p>
              <a:p>
                <a:r>
                  <a:rPr lang="en-US" altLang="ja-JP" dirty="0">
                    <a:ea typeface="ＭＳ Ｐゴシック" charset="-128"/>
                  </a:rPr>
                  <a:t>Net export </a:t>
                </a:r>
                <a:r>
                  <a:rPr lang="en-US" altLang="ja-JP" dirty="0" smtClean="0">
                    <a:ea typeface="ＭＳ Ｐゴシック" charset="-128"/>
                  </a:rPr>
                  <a:t>function:</a:t>
                </a:r>
                <a:endParaRPr lang="en-US" altLang="ja-JP" dirty="0">
                  <a:ea typeface="ＭＳ Ｐゴシック" charset="-128"/>
                </a:endParaRPr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𝑁𝑋</m:t>
                          </m:r>
                        </m:e>
                      </m:acc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𝑥𝑟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2895599"/>
              </a:xfrm>
              <a:blipFill>
                <a:blip r:embed="rId2"/>
                <a:stretch>
                  <a:fillRect l="-2074" t="-3165" r="-11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4275875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7588</TotalTime>
  <Words>1320</Words>
  <Application>Microsoft Office PowerPoint</Application>
  <PresentationFormat>如螢幕大小 (4:3)</PresentationFormat>
  <Paragraphs>115</Paragraphs>
  <Slides>29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9" baseType="lpstr">
      <vt:lpstr>MS PGothic</vt:lpstr>
      <vt:lpstr>MS PGothic</vt:lpstr>
      <vt:lpstr>ヒラギノ角ゴ Pro W3</vt:lpstr>
      <vt:lpstr>微軟正黑體</vt:lpstr>
      <vt:lpstr>Arial</vt:lpstr>
      <vt:lpstr>Cambria Math</vt:lpstr>
      <vt:lpstr>Times New Roman</vt:lpstr>
      <vt:lpstr>Verdana</vt:lpstr>
      <vt:lpstr>Wingdings</vt:lpstr>
      <vt:lpstr>508 Lecture</vt:lpstr>
      <vt:lpstr>The Economics of Money, Banking, and Financial Markets</vt:lpstr>
      <vt:lpstr>Preview</vt:lpstr>
      <vt:lpstr>Learning Objectives</vt:lpstr>
      <vt:lpstr>Planned Expenditure and Aggregate Demand (1 of 2)</vt:lpstr>
      <vt:lpstr>Planned Expenditure and Aggregate Demand (2 of 2)</vt:lpstr>
      <vt:lpstr>The Components of Aggregate Demand</vt:lpstr>
      <vt:lpstr>Investment Spending</vt:lpstr>
      <vt:lpstr>Planned Investment Spending </vt:lpstr>
      <vt:lpstr>Net Exports</vt:lpstr>
      <vt:lpstr>Government Purchases and Taxes</vt:lpstr>
      <vt:lpstr>Goods Market Equilibrium (1/2)</vt:lpstr>
      <vt:lpstr>Goods Market Equilibrium (2/2)</vt:lpstr>
      <vt:lpstr>Understanding the IS Curve</vt:lpstr>
      <vt:lpstr>Figure 1 The IS Curve</vt:lpstr>
      <vt:lpstr>Why the Economy Heads Toward the Equilibrium</vt:lpstr>
      <vt:lpstr>Factors That Shift the IS Curve (1 of 3)</vt:lpstr>
      <vt:lpstr>Figure 2 Shift in the IS Curve from an Increase in Government Purchases</vt:lpstr>
      <vt:lpstr>Application: The Vietnam War Buildup, 1964–1969</vt:lpstr>
      <vt:lpstr>Figure 3 Vietnam War Build Up</vt:lpstr>
      <vt:lpstr>Changes in Taxes</vt:lpstr>
      <vt:lpstr>Figure 4 Shift in the IS Curve from an Increase in Taxes</vt:lpstr>
      <vt:lpstr>Application: The Fiscal Stimulus Package of 2009 (1 of 2)</vt:lpstr>
      <vt:lpstr>Application: The Fiscal Stimulus Package of 2009 (2 of 2)</vt:lpstr>
      <vt:lpstr>Factors That Shift the IS Curve (2 of 3)</vt:lpstr>
      <vt:lpstr>Autonomous Consumption</vt:lpstr>
      <vt:lpstr>Autonomous Investment Spending</vt:lpstr>
      <vt:lpstr>Autonomous Net Exports</vt:lpstr>
      <vt:lpstr>Factors That Shift the IS Curve (3 of 3)</vt:lpstr>
      <vt:lpstr>Summary Table 1 Shifts in the IS Curve from Autonomous Changes in C̅, I̅, G̅, T̅, N̅X̅ and f̅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Economics of Money, Banking, and Financial Markets, Twelfth Edition</dc:title>
  <dc:subject>Economics</dc:subject>
  <dc:creator>Frederic S. Mishkin</dc:creator>
  <cp:keywords>Economics</cp:keywords>
  <cp:lastModifiedBy>user</cp:lastModifiedBy>
  <cp:revision>469</cp:revision>
  <dcterms:created xsi:type="dcterms:W3CDTF">2014-07-14T20:04:21Z</dcterms:created>
  <dcterms:modified xsi:type="dcterms:W3CDTF">2020-05-07T15:50:41Z</dcterms:modified>
  <cp:category>Economics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niqueId">
    <vt:lpwstr>682740</vt:lpwstr>
  </property>
  <property fmtid="{D5CDD505-2E9C-101B-9397-08002B2CF9AE}" pid="3" name="Offisync_UpdateToken">
    <vt:lpwstr>1</vt:lpwstr>
  </property>
  <property fmtid="{D5CDD505-2E9C-101B-9397-08002B2CF9AE}" pid="4" name="Jive_VersionGuid">
    <vt:lpwstr>7b502893-ac4a-4309-967d-6eb652f6b574</vt:lpwstr>
  </property>
  <property fmtid="{D5CDD505-2E9C-101B-9397-08002B2CF9AE}" pid="5" name="Offisync_ProviderInitializationData">
    <vt:lpwstr>https://neo.pearson.com</vt:lpwstr>
  </property>
  <property fmtid="{D5CDD505-2E9C-101B-9397-08002B2CF9AE}" pid="6" name="Offisync_ServerID">
    <vt:lpwstr>7e960520-0e88-4f05-9fa0-24079b61e486</vt:lpwstr>
  </property>
  <property fmtid="{D5CDD505-2E9C-101B-9397-08002B2CF9AE}" pid="7" name="Jive_LatestUserAccountName">
    <vt:lpwstr>sumit.gupta</vt:lpwstr>
  </property>
</Properties>
</file>