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93" autoAdjust="0"/>
    <p:restoredTop sz="99761" autoAdjust="0"/>
  </p:normalViewPr>
  <p:slideViewPr>
    <p:cSldViewPr>
      <p:cViewPr varScale="1">
        <p:scale>
          <a:sx n="131" d="100"/>
          <a:sy n="131" d="100"/>
        </p:scale>
        <p:origin x="1338" y="132"/>
      </p:cViewPr>
      <p:guideLst>
        <p:guide orient="horz" pos="2160"/>
        <p:guide pos="2880"/>
      </p:guideLst>
    </p:cSldViewPr>
  </p:slideViewPr>
  <p:outlineViewPr>
    <p:cViewPr>
      <p:scale>
        <a:sx n="33" d="100"/>
        <a:sy n="33" d="100"/>
      </p:scale>
      <p:origin x="0" y="26190"/>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53" d="100"/>
          <a:sy n="53" d="100"/>
        </p:scale>
        <p:origin x="-220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6/4/2020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6/4/2020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a:t>
            </a:r>
            <a:r>
              <a:rPr lang="en-IN" dirty="0" err="1" smtClean="0"/>
              <a:t>MathType</a:t>
            </a:r>
            <a:r>
              <a:rPr lang="en-IN" dirty="0" smtClean="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 NVDA Reader (free versions </a:t>
            </a:r>
            <a:r>
              <a:rPr lang="en-IN" smtClean="0"/>
              <a:t>available)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1526032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6/4/2020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1"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TextBox 14"/>
          <p:cNvSpPr txBox="1"/>
          <p:nvPr userDrawn="1"/>
        </p:nvSpPr>
        <p:spPr>
          <a:xfrm>
            <a:off x="2699222" y="6429974"/>
            <a:ext cx="6172200" cy="276999"/>
          </a:xfrm>
          <a:prstGeom prst="rect">
            <a:avLst/>
          </a:prstGeom>
          <a:noFill/>
        </p:spPr>
        <p:txBody>
          <a:bodyPr wrap="square" rtlCol="0">
            <a:spAutoFit/>
          </a:bodyPr>
          <a:lstStyle/>
          <a:p>
            <a:r>
              <a:rPr lang="en-US" altLang="en-US" sz="1200" dirty="0" smtClean="0"/>
              <a:t>Copyright © 2019 Pearson Education, Ltd.</a:t>
            </a:r>
            <a:endParaRPr lang="en-US" altLang="en-US" sz="1200" dirty="0"/>
          </a:p>
        </p:txBody>
      </p:sp>
    </p:spTree>
    <p:extLst>
      <p:ext uri="{BB962C8B-B14F-4D97-AF65-F5344CB8AC3E}">
        <p14:creationId xmlns:p14="http://schemas.microsoft.com/office/powerpoint/2010/main" val="8879806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6/4/2020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9" name="TextBox 8"/>
          <p:cNvSpPr txBox="1"/>
          <p:nvPr userDrawn="1"/>
        </p:nvSpPr>
        <p:spPr>
          <a:xfrm>
            <a:off x="2699222" y="6429974"/>
            <a:ext cx="6172200" cy="276999"/>
          </a:xfrm>
          <a:prstGeom prst="rect">
            <a:avLst/>
          </a:prstGeom>
          <a:noFill/>
        </p:spPr>
        <p:txBody>
          <a:bodyPr wrap="square" rtlCol="0">
            <a:spAutoFit/>
          </a:bodyPr>
          <a:lstStyle/>
          <a:p>
            <a:r>
              <a:rPr lang="en-US" altLang="en-US" sz="1200" dirty="0" smtClean="0"/>
              <a:t>Copyright © 2019 Pearson Education, Ltd.</a:t>
            </a:r>
            <a:endParaRPr lang="en-US" altLang="en-US" sz="1200" dirty="0"/>
          </a:p>
        </p:txBody>
      </p:sp>
    </p:spTree>
    <p:extLst>
      <p:ext uri="{BB962C8B-B14F-4D97-AF65-F5344CB8AC3E}">
        <p14:creationId xmlns:p14="http://schemas.microsoft.com/office/powerpoint/2010/main" val="37111366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16" name="Text Placeholder 15"/>
          <p:cNvSpPr>
            <a:spLocks noGrp="1"/>
          </p:cNvSpPr>
          <p:nvPr>
            <p:ph type="body" sz="quarter" idx="18"/>
          </p:nvPr>
        </p:nvSpPr>
        <p:spPr>
          <a:xfrm>
            <a:off x="457200" y="1457450"/>
            <a:ext cx="82296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6/4/2020</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6/4/2020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Tree>
    <p:extLst>
      <p:ext uri="{BB962C8B-B14F-4D97-AF65-F5344CB8AC3E}">
        <p14:creationId xmlns:p14="http://schemas.microsoft.com/office/powerpoint/2010/main" val="12109093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6/4/2020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Tree>
    <p:extLst>
      <p:ext uri="{BB962C8B-B14F-4D97-AF65-F5344CB8AC3E}">
        <p14:creationId xmlns:p14="http://schemas.microsoft.com/office/powerpoint/2010/main" val="31547999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6/4/2020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pic>
        <p:nvPicPr>
          <p:cNvPr id="16"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8" name="TextBox 17"/>
          <p:cNvSpPr txBox="1"/>
          <p:nvPr userDrawn="1"/>
        </p:nvSpPr>
        <p:spPr>
          <a:xfrm>
            <a:off x="2699222" y="6429974"/>
            <a:ext cx="6172200" cy="276999"/>
          </a:xfrm>
          <a:prstGeom prst="rect">
            <a:avLst/>
          </a:prstGeom>
          <a:noFill/>
        </p:spPr>
        <p:txBody>
          <a:bodyPr wrap="square" rtlCol="0">
            <a:spAutoFit/>
          </a:bodyPr>
          <a:lstStyle/>
          <a:p>
            <a:r>
              <a:rPr lang="en-US" altLang="en-US" sz="1200" dirty="0" smtClean="0"/>
              <a:t>Copyright © 2019 Pearson Education, Ltd.</a:t>
            </a:r>
            <a:endParaRPr lang="en-US" altLang="en-US" sz="1200" dirty="0"/>
          </a:p>
        </p:txBody>
      </p:sp>
    </p:spTree>
    <p:extLst>
      <p:ext uri="{BB962C8B-B14F-4D97-AF65-F5344CB8AC3E}">
        <p14:creationId xmlns:p14="http://schemas.microsoft.com/office/powerpoint/2010/main" val="22037960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453288" y="2271712"/>
            <a:ext cx="3966312"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6/4/2020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6/4/2020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5"/>
          <p:cNvSpPr>
            <a:spLocks noGrp="1"/>
          </p:cNvSpPr>
          <p:nvPr>
            <p:ph sz="quarter" idx="14"/>
          </p:nvPr>
        </p:nvSpPr>
        <p:spPr>
          <a:xfrm>
            <a:off x="4732563" y="4055609"/>
            <a:ext cx="3965124" cy="18557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2771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a:t>
            </a:r>
            <a:r>
              <a:rPr lang="en-US" dirty="0" smtClean="0"/>
              <a:t>style</a:t>
            </a:r>
            <a:endParaRPr lang="en-US" dirty="0"/>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6/4/2020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smtClean="0"/>
              <a:t>Click to edit Master title style</a:t>
            </a:r>
            <a:endParaRPr lang="en-US" dirty="0"/>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smtClean="0"/>
          </a:p>
        </p:txBody>
      </p:sp>
    </p:spTree>
    <p:extLst>
      <p:ext uri="{BB962C8B-B14F-4D97-AF65-F5344CB8AC3E}">
        <p14:creationId xmlns:p14="http://schemas.microsoft.com/office/powerpoint/2010/main" val="12109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6/4/2020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4" name="Text Placeholder 2"/>
          <p:cNvSpPr>
            <a:spLocks noGrp="1"/>
          </p:cNvSpPr>
          <p:nvPr>
            <p:ph type="body" sz="quarter" idx="16" hasCustomPrompt="1"/>
          </p:nvPr>
        </p:nvSpPr>
        <p:spPr>
          <a:xfrm>
            <a:off x="1847850" y="6429375"/>
            <a:ext cx="6858000" cy="274320"/>
          </a:xfrm>
        </p:spPr>
        <p:txBody>
          <a:bodyPr lIns="0" tIns="45720" rIns="0" bIns="45720" anchor="ctr" anchorCtr="0"/>
          <a:lstStyle>
            <a:lvl1pPr marL="0" algn="r" defTabSz="914400" rtl="0" eaLnBrk="1" latinLnBrk="0" hangingPunct="1">
              <a:buNone/>
              <a:defRPr lang="en-US" altLang="en-US" sz="1200" b="0" kern="1200" dirty="0">
                <a:solidFill>
                  <a:schemeClr val="tx1"/>
                </a:solidFill>
                <a:latin typeface="Verdana"/>
                <a:ea typeface="Verdana" panose="020B0604030504040204" pitchFamily="34" charset="0"/>
                <a:cs typeface="Verdana" panose="020B0604030504040204" pitchFamily="34" charset="0"/>
              </a:defRPr>
            </a:lvl1pPr>
          </a:lstStyle>
          <a:p>
            <a:r>
              <a:rPr lang="en-US" altLang="en-US" dirty="0" smtClean="0"/>
              <a:t>Copyright © 2019 Pearson Education, Ltd.</a:t>
            </a:r>
            <a:endParaRPr lang="en-US" altLang="en-US" dirty="0"/>
          </a:p>
        </p:txBody>
      </p:sp>
    </p:spTree>
    <p:extLst>
      <p:ext uri="{BB962C8B-B14F-4D97-AF65-F5344CB8AC3E}">
        <p14:creationId xmlns:p14="http://schemas.microsoft.com/office/powerpoint/2010/main" val="29810628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6/4/2020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6/4/2020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4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6/4/2020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6/4/2020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2" name="TextBox 11"/>
          <p:cNvSpPr txBox="1"/>
          <p:nvPr userDrawn="1"/>
        </p:nvSpPr>
        <p:spPr>
          <a:xfrm>
            <a:off x="2699222" y="6429974"/>
            <a:ext cx="6172200" cy="276999"/>
          </a:xfrm>
          <a:prstGeom prst="rect">
            <a:avLst/>
          </a:prstGeom>
          <a:noFill/>
        </p:spPr>
        <p:txBody>
          <a:bodyPr wrap="square" rtlCol="0">
            <a:spAutoFit/>
          </a:bodyPr>
          <a:lstStyle/>
          <a:p>
            <a:r>
              <a:rPr lang="en-US" altLang="en-US" sz="1200" dirty="0" smtClean="0"/>
              <a:t>Copyright © 2019 Pearson Education, Ltd.</a:t>
            </a:r>
            <a:endParaRPr lang="en-US" altLang="en-US" sz="1200" dirty="0"/>
          </a:p>
        </p:txBody>
      </p:sp>
    </p:spTree>
    <p:extLst>
      <p:ext uri="{BB962C8B-B14F-4D97-AF65-F5344CB8AC3E}">
        <p14:creationId xmlns:p14="http://schemas.microsoft.com/office/powerpoint/2010/main" val="22037960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6/4/2020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6/4/2020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6/4/2020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6/4/2020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699222" y="6429974"/>
            <a:ext cx="6172200" cy="276999"/>
          </a:xfrm>
          <a:prstGeom prst="rect">
            <a:avLst/>
          </a:prstGeom>
          <a:noFill/>
        </p:spPr>
        <p:txBody>
          <a:bodyPr wrap="square" rtlCol="0">
            <a:spAutoFit/>
          </a:bodyPr>
          <a:lstStyle/>
          <a:p>
            <a:r>
              <a:rPr lang="en-US" altLang="en-US" sz="1200" dirty="0" smtClean="0"/>
              <a:t>Copyright © 2019 Pearson Education, Ltd.</a:t>
            </a:r>
            <a:endParaRPr lang="en-US" altLang="en-US" sz="1200" dirty="0"/>
          </a:p>
        </p:txBody>
      </p:sp>
      <p:pic>
        <p:nvPicPr>
          <p:cNvPr id="9" name="Shape 15" descr="Pearson Logo"/>
          <p:cNvPicPr preferRelativeResize="0"/>
          <p:nvPr userDrawn="1"/>
        </p:nvPicPr>
        <p:blipFill rotWithShape="1">
          <a:blip r:embed="rId19" cstate="print">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2" r:id="rId11"/>
    <p:sldLayoutId id="2147483663" r:id="rId12"/>
    <p:sldLayoutId id="2147483664" r:id="rId13"/>
    <p:sldLayoutId id="2147483665" r:id="rId14"/>
    <p:sldLayoutId id="2147483666" r:id="rId15"/>
    <p:sldLayoutId id="2147483667" r:id="rId16"/>
    <p:sldLayoutId id="2147483668" r:id="rId17"/>
  </p:sldLayoutIdLs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984778"/>
          </a:xfrm>
        </p:spPr>
        <p:txBody>
          <a:bodyPr/>
          <a:lstStyle/>
          <a:p>
            <a:r>
              <a:rPr lang="en-US" dirty="0"/>
              <a:t>The Economics of Money, Banking, and Financial Markets</a:t>
            </a:r>
          </a:p>
        </p:txBody>
      </p:sp>
      <p:sp>
        <p:nvSpPr>
          <p:cNvPr id="3" name="Text Placeholder 2"/>
          <p:cNvSpPr>
            <a:spLocks noGrp="1"/>
          </p:cNvSpPr>
          <p:nvPr>
            <p:ph type="body" sz="quarter" idx="13"/>
          </p:nvPr>
        </p:nvSpPr>
        <p:spPr>
          <a:xfrm>
            <a:off x="457200" y="1307592"/>
            <a:ext cx="8229600" cy="292608"/>
          </a:xfrm>
        </p:spPr>
        <p:txBody>
          <a:bodyPr/>
          <a:lstStyle/>
          <a:p>
            <a:r>
              <a:rPr lang="en-US" dirty="0"/>
              <a:t>Twelfth Edition, Global Edition</a:t>
            </a:r>
          </a:p>
        </p:txBody>
      </p:sp>
      <p:sp>
        <p:nvSpPr>
          <p:cNvPr id="4" name="Text Placeholder 3"/>
          <p:cNvSpPr>
            <a:spLocks noGrp="1"/>
          </p:cNvSpPr>
          <p:nvPr>
            <p:ph type="body" sz="quarter" idx="14"/>
          </p:nvPr>
        </p:nvSpPr>
        <p:spPr>
          <a:xfrm>
            <a:off x="5029200" y="1943100"/>
            <a:ext cx="3657600" cy="1104899"/>
          </a:xfrm>
        </p:spPr>
        <p:txBody>
          <a:bodyPr/>
          <a:lstStyle/>
          <a:p>
            <a:r>
              <a:rPr lang="en-US" dirty="0"/>
              <a:t>Chapter </a:t>
            </a:r>
            <a:r>
              <a:rPr lang="en-US" dirty="0" smtClean="0"/>
              <a:t>23</a:t>
            </a:r>
            <a:endParaRPr lang="en-US" dirty="0"/>
          </a:p>
        </p:txBody>
      </p:sp>
      <p:sp>
        <p:nvSpPr>
          <p:cNvPr id="5" name="Text Placeholder 4"/>
          <p:cNvSpPr>
            <a:spLocks noGrp="1"/>
          </p:cNvSpPr>
          <p:nvPr>
            <p:ph type="body" sz="quarter" idx="15"/>
          </p:nvPr>
        </p:nvSpPr>
        <p:spPr/>
        <p:txBody>
          <a:bodyPr/>
          <a:lstStyle/>
          <a:p>
            <a:r>
              <a:rPr lang="en-US" dirty="0"/>
              <a:t>Aggregate Demand and Supply Analysis</a:t>
            </a:r>
          </a:p>
        </p:txBody>
      </p:sp>
      <p:sp>
        <p:nvSpPr>
          <p:cNvPr id="6" name="Text Placeholder 5"/>
          <p:cNvSpPr>
            <a:spLocks noGrp="1"/>
          </p:cNvSpPr>
          <p:nvPr>
            <p:ph type="body" sz="quarter" idx="16"/>
          </p:nvPr>
        </p:nvSpPr>
        <p:spPr/>
        <p:txBody>
          <a:bodyPr/>
          <a:lstStyle/>
          <a:p>
            <a:r>
              <a:rPr lang="en-US" altLang="en-US" dirty="0"/>
              <a:t>Copyright © 2019 Pearson Education, Ltd.</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44662" y="1714670"/>
            <a:ext cx="3678219" cy="4624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621358"/>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ヒラギノ角ゴ Pro W3" charset="-128"/>
              </a:rPr>
              <a:t>Factors </a:t>
            </a:r>
            <a:r>
              <a:rPr lang="en-US" smtClean="0">
                <a:ea typeface="ヒラギノ角ゴ Pro W3" charset="-128"/>
              </a:rPr>
              <a:t>That </a:t>
            </a:r>
            <a:r>
              <a:rPr lang="en-US" dirty="0">
                <a:ea typeface="ヒラギノ角ゴ Pro W3" charset="-128"/>
              </a:rPr>
              <a:t>Shift the Aggregate Demand Curve</a:t>
            </a:r>
            <a:endParaRPr lang="en-US" dirty="0"/>
          </a:p>
        </p:txBody>
      </p:sp>
      <p:sp>
        <p:nvSpPr>
          <p:cNvPr id="3" name="Content Placeholder 2"/>
          <p:cNvSpPr>
            <a:spLocks noGrp="1"/>
          </p:cNvSpPr>
          <p:nvPr>
            <p:ph idx="1"/>
          </p:nvPr>
        </p:nvSpPr>
        <p:spPr/>
        <p:txBody>
          <a:bodyPr/>
          <a:lstStyle/>
          <a:p>
            <a:pPr>
              <a:spcBef>
                <a:spcPct val="50000"/>
              </a:spcBef>
            </a:pPr>
            <a:r>
              <a:rPr lang="en-US" dirty="0">
                <a:ea typeface="ヒラギノ角ゴ Pro W3" charset="-128"/>
              </a:rPr>
              <a:t>An increase in the money supply </a:t>
            </a:r>
            <a:r>
              <a:rPr lang="en-US" dirty="0" smtClean="0">
                <a:ea typeface="ヒラギノ角ゴ Pro W3" charset="-128"/>
              </a:rPr>
              <a:t>shifts </a:t>
            </a:r>
            <a:r>
              <a:rPr lang="en-US" dirty="0">
                <a:ea typeface="ヒラギノ角ゴ Pro W3" charset="-128"/>
              </a:rPr>
              <a:t>AD to the right: holding velocity constant, an increase in the money supply increases the quantity of aggregate demand at each price level.</a:t>
            </a:r>
          </a:p>
          <a:p>
            <a:pPr>
              <a:spcBef>
                <a:spcPct val="50000"/>
              </a:spcBef>
            </a:pPr>
            <a:r>
              <a:rPr lang="en-US" dirty="0">
                <a:ea typeface="ヒラギノ角ゴ Pro W3" charset="-128"/>
              </a:rPr>
              <a:t>An increase in spending from any of </a:t>
            </a:r>
            <a:r>
              <a:rPr lang="en-US" dirty="0" smtClean="0">
                <a:ea typeface="ヒラギノ角ゴ Pro W3" charset="-128"/>
              </a:rPr>
              <a:t>the </a:t>
            </a:r>
            <a:r>
              <a:rPr lang="en-US" dirty="0">
                <a:ea typeface="ヒラギノ角ゴ Pro W3" charset="-128"/>
              </a:rPr>
              <a:t>components </a:t>
            </a:r>
            <a:r>
              <a:rPr lang="en-US" i="1" dirty="0">
                <a:ea typeface="ヒラギノ角ゴ Pro W3" charset="-128"/>
              </a:rPr>
              <a:t>C, I, G, </a:t>
            </a:r>
            <a:r>
              <a:rPr lang="en-US" i="1" dirty="0" smtClean="0">
                <a:ea typeface="ヒラギノ角ゴ Pro W3" charset="-128"/>
              </a:rPr>
              <a:t>NX </a:t>
            </a:r>
            <a:r>
              <a:rPr lang="en-US" dirty="0">
                <a:ea typeface="ヒラギノ角ゴ Pro W3" charset="-128"/>
              </a:rPr>
              <a:t>will also shift AD to the right</a:t>
            </a:r>
            <a:r>
              <a:rPr lang="en-US" dirty="0" smtClean="0">
                <a:ea typeface="ヒラギノ角ゴ Pro W3" charset="-128"/>
              </a:rPr>
              <a:t>.</a:t>
            </a:r>
            <a:endParaRPr lang="en-US" dirty="0"/>
          </a:p>
        </p:txBody>
      </p:sp>
    </p:spTree>
    <p:extLst>
      <p:ext uri="{BB962C8B-B14F-4D97-AF65-F5344CB8AC3E}">
        <p14:creationId xmlns:p14="http://schemas.microsoft.com/office/powerpoint/2010/main" val="4025010056"/>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Summary Table 1 </a:t>
            </a:r>
            <a:r>
              <a:rPr lang="en-US" altLang="ja-JP" dirty="0">
                <a:ea typeface="ＭＳ Ｐゴシック" charset="-128"/>
              </a:rPr>
              <a:t>Factors That Shift the Aggregate Demand </a:t>
            </a:r>
            <a:r>
              <a:rPr lang="en-US" altLang="ja-JP" dirty="0" smtClean="0">
                <a:ea typeface="ＭＳ Ｐゴシック" charset="-128"/>
              </a:rPr>
              <a:t>Curve</a:t>
            </a:r>
            <a:endParaRPr lang="en-US" dirty="0"/>
          </a:p>
        </p:txBody>
      </p:sp>
      <p:pic>
        <p:nvPicPr>
          <p:cNvPr id="4098" name="Picture 2" descr="For autonomous monetary policy, r bar, the graph is as follows:&#10;The horizontal axis is labeled Y and the vertical axis is labeled pi. Two slanting lines labeled AD1 and AD2 are drawn from the top left corner to the bottom right corner such that AD2 is to the left of AD1. A leftward arrow points from AD1 to AD2.&#10;&#10;For government purchases, G bar, the graph is as follows:&#10;The horizontal axis is labeled Y and the vertical axis is labeled pi. Two slanting lines labeled AD1 and AD2 are drawn from the top left corner to the bottom right corner such that AD2 is to the right of AD1. A rightward arrow points from AD1 to AD2.&#10;For taxes, T bar, the graph is as follows:&#10;The horizontal axis is labeled Y and the vertical axis is labeled pi. Two slanting lines labeled AD1 and AD2 are drawn from the top left corner to the bottom right corner such that AD2 is to the left of AD1. A leftward arrow points from AD1 to AD2.&#10;&#10;For autonomous net exports, NX bar, the graph is as follows:&#10;The horizontal axis is labeled Y and the vertical axis is labeled pi. Two slanting lines labeled AD1 and AD2 are drawn from the top left corner to the bottom right corner such that AD2 is to the right of AD1. A rightward arrow points from AD1 to AD2.&#10;&#10;For autonomous consumption expenditure, C bar, the graph is as follows:&#10;The horizontal axis is labeled Y and the vertical axis is labeled pi. Two slanting lines labeled AD1 and AD2 are drawn from the top left corner to the bottom right corner such that AD2 is to the right of AD1. A rightward arrow points from AD1 to AD2.&#10;&#10;For autonomous investment, I bar, the graph is as follows:&#10;The horizontal axis is labeled Y and the vertical axis is labeled pi. Two slanting lines labeled AD1 and AD2 are drawn from the top left corner to the bottom right corner such that AD2 is to the right of AD1. A rightward arrow points from AD1 to AD2.&#10;&#10;For financial fractions, f bar, the graph is as follows:&#10;The horizontal axis is labeled Y and the vertical axis is labeled pi. Two slanting lines labeled AD1 and AD2 are drawn from the top left corner to the bottom right corner such that AD2 is to the left of AD1. A leftward arrow points from AD1 to AD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225" y="1398988"/>
            <a:ext cx="4571551" cy="495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120034"/>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Aggregate Supply</a:t>
            </a:r>
            <a:endParaRPr lang="en-US" dirty="0"/>
          </a:p>
        </p:txBody>
      </p:sp>
      <p:sp>
        <p:nvSpPr>
          <p:cNvPr id="3" name="Content Placeholder 2"/>
          <p:cNvSpPr>
            <a:spLocks noGrp="1"/>
          </p:cNvSpPr>
          <p:nvPr>
            <p:ph idx="1"/>
          </p:nvPr>
        </p:nvSpPr>
        <p:spPr/>
        <p:txBody>
          <a:bodyPr/>
          <a:lstStyle/>
          <a:p>
            <a:r>
              <a:rPr lang="en-US" b="1" dirty="0">
                <a:ea typeface="ヒラギノ角ゴ Pro W3" charset="-128"/>
              </a:rPr>
              <a:t>Long-run aggregate supply curve:</a:t>
            </a:r>
          </a:p>
          <a:p>
            <a:pPr lvl="1"/>
            <a:r>
              <a:rPr lang="en-US" dirty="0">
                <a:ea typeface="ヒラギノ角ゴ Pro W3" charset="-128"/>
              </a:rPr>
              <a:t>Determined </a:t>
            </a:r>
            <a:r>
              <a:rPr lang="en-US" dirty="0" smtClean="0">
                <a:ea typeface="ヒラギノ角ゴ Pro W3" charset="-128"/>
              </a:rPr>
              <a:t>by the </a:t>
            </a:r>
            <a:r>
              <a:rPr lang="en-US" dirty="0">
                <a:ea typeface="ヒラギノ角ゴ Pro W3" charset="-128"/>
              </a:rPr>
              <a:t>amount of capital and labor and the available technology</a:t>
            </a:r>
          </a:p>
          <a:p>
            <a:pPr lvl="1"/>
            <a:r>
              <a:rPr lang="en-US" dirty="0">
                <a:ea typeface="ヒラギノ角ゴ Pro W3" charset="-128"/>
              </a:rPr>
              <a:t>Vertical at the natural rate of output generated by the natural rate of unemployment</a:t>
            </a:r>
          </a:p>
          <a:p>
            <a:pPr>
              <a:spcBef>
                <a:spcPct val="40000"/>
              </a:spcBef>
            </a:pPr>
            <a:r>
              <a:rPr lang="en-US" b="1" dirty="0">
                <a:ea typeface="ヒラギノ角ゴ Pro W3" charset="-128"/>
              </a:rPr>
              <a:t>Short-run aggregate supply curve:</a:t>
            </a:r>
          </a:p>
          <a:p>
            <a:pPr lvl="1"/>
            <a:r>
              <a:rPr lang="en-US" dirty="0">
                <a:ea typeface="ヒラギノ角ゴ Pro W3" charset="-128"/>
              </a:rPr>
              <a:t>Wages and prices are sticky</a:t>
            </a:r>
          </a:p>
          <a:p>
            <a:pPr lvl="1"/>
            <a:r>
              <a:rPr lang="en-US" dirty="0">
                <a:ea typeface="ヒラギノ角ゴ Pro W3" charset="-128"/>
              </a:rPr>
              <a:t>Generates an upward sloping </a:t>
            </a:r>
            <a:r>
              <a:rPr lang="en-US" i="1" dirty="0">
                <a:ea typeface="ヒラギノ角ゴ Pro W3" charset="-128"/>
              </a:rPr>
              <a:t>SRAS</a:t>
            </a:r>
            <a:r>
              <a:rPr lang="en-US" dirty="0">
                <a:ea typeface="ヒラギノ角ゴ Pro W3" charset="-128"/>
              </a:rPr>
              <a:t> as firms attempt to take advantage of short-run profitability when price level </a:t>
            </a:r>
            <a:r>
              <a:rPr lang="en-US" dirty="0" smtClean="0">
                <a:ea typeface="ヒラギノ角ゴ Pro W3" charset="-128"/>
              </a:rPr>
              <a:t>rises</a:t>
            </a:r>
            <a:endParaRPr lang="en-US" dirty="0"/>
          </a:p>
        </p:txBody>
      </p:sp>
    </p:spTree>
    <p:extLst>
      <p:ext uri="{BB962C8B-B14F-4D97-AF65-F5344CB8AC3E}">
        <p14:creationId xmlns:p14="http://schemas.microsoft.com/office/powerpoint/2010/main" val="1978307941"/>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ea typeface="ＭＳ Ｐゴシック" charset="-128"/>
              </a:rPr>
              <a:t>Figure 3</a:t>
            </a:r>
            <a:r>
              <a:rPr lang="en-US" altLang="ja-JP" b="0" dirty="0">
                <a:ea typeface="ＭＳ Ｐゴシック" charset="-128"/>
              </a:rPr>
              <a:t> </a:t>
            </a:r>
            <a:r>
              <a:rPr lang="en-US" altLang="ja-JP" dirty="0">
                <a:ea typeface="ＭＳ Ｐゴシック" charset="-128"/>
              </a:rPr>
              <a:t>Long- and Short-Run Aggregate Supply Curves</a:t>
            </a:r>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4831" y="1905000"/>
            <a:ext cx="80343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5157142"/>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Shifts in Aggregate Supply Curves</a:t>
            </a:r>
            <a:endParaRPr lang="en-US" dirty="0"/>
          </a:p>
        </p:txBody>
      </p:sp>
      <p:sp>
        <p:nvSpPr>
          <p:cNvPr id="3" name="Content Placeholder 2"/>
          <p:cNvSpPr>
            <a:spLocks noGrp="1"/>
          </p:cNvSpPr>
          <p:nvPr>
            <p:ph idx="1"/>
          </p:nvPr>
        </p:nvSpPr>
        <p:spPr/>
        <p:txBody>
          <a:bodyPr/>
          <a:lstStyle/>
          <a:p>
            <a:r>
              <a:rPr lang="en-US" dirty="0">
                <a:ea typeface="ヒラギノ角ゴ Pro W3" charset="-128"/>
              </a:rPr>
              <a:t>Shifts in the </a:t>
            </a:r>
            <a:r>
              <a:rPr lang="en-US" dirty="0" smtClean="0">
                <a:ea typeface="ヒラギノ角ゴ Pro W3" charset="-128"/>
              </a:rPr>
              <a:t>long-run </a:t>
            </a:r>
            <a:r>
              <a:rPr lang="en-US" dirty="0">
                <a:ea typeface="ヒラギノ角ゴ Pro W3" charset="-128"/>
              </a:rPr>
              <a:t>aggregate supply curve</a:t>
            </a:r>
          </a:p>
          <a:p>
            <a:pPr lvl="1"/>
            <a:r>
              <a:rPr lang="en-US" altLang="ja-JP" dirty="0">
                <a:ea typeface="ＭＳ Ｐゴシック" charset="-128"/>
              </a:rPr>
              <a:t>The long-run aggregate supply curve shifts to the right from when there </a:t>
            </a:r>
            <a:r>
              <a:rPr lang="en-US" altLang="ja-JP" dirty="0" smtClean="0">
                <a:ea typeface="ＭＳ Ｐゴシック" charset="-128"/>
              </a:rPr>
              <a:t>is</a:t>
            </a:r>
            <a:endParaRPr lang="en-US" altLang="ja-JP" dirty="0">
              <a:ea typeface="ＭＳ Ｐゴシック" charset="-128"/>
            </a:endParaRPr>
          </a:p>
          <a:p>
            <a:pPr marL="1314450" lvl="2" indent="-457200">
              <a:buFont typeface="Verdana" charset="0"/>
              <a:buAutoNum type="arabicPeriod"/>
            </a:pPr>
            <a:r>
              <a:rPr lang="en-US" altLang="ja-JP" dirty="0">
                <a:ea typeface="ＭＳ Ｐゴシック" charset="-128"/>
              </a:rPr>
              <a:t>An increase in the total amount of capital in the economy</a:t>
            </a:r>
          </a:p>
          <a:p>
            <a:pPr marL="1314450" lvl="2" indent="-457200">
              <a:buFont typeface="Verdana" charset="0"/>
              <a:buAutoNum type="arabicPeriod"/>
            </a:pPr>
            <a:r>
              <a:rPr lang="en-US" altLang="ja-JP" dirty="0">
                <a:ea typeface="ＭＳ Ｐゴシック" charset="-128"/>
              </a:rPr>
              <a:t>An increase in the total amount of labor supplied in the economy</a:t>
            </a:r>
          </a:p>
          <a:p>
            <a:pPr marL="1314450" lvl="2" indent="-457200">
              <a:buFont typeface="Verdana" charset="0"/>
              <a:buAutoNum type="arabicPeriod"/>
            </a:pPr>
            <a:r>
              <a:rPr lang="en-US" altLang="ja-JP" dirty="0">
                <a:ea typeface="ＭＳ Ｐゴシック" charset="-128"/>
              </a:rPr>
              <a:t>An increase in the available technology, or</a:t>
            </a:r>
          </a:p>
          <a:p>
            <a:pPr marL="1314450" lvl="2" indent="-457200">
              <a:buFont typeface="Verdana" charset="0"/>
              <a:buAutoNum type="arabicPeriod"/>
            </a:pPr>
            <a:r>
              <a:rPr lang="en-US" altLang="ja-JP" dirty="0">
                <a:ea typeface="ＭＳ Ｐゴシック" charset="-128"/>
              </a:rPr>
              <a:t>A decline in the natural rate of unemployment</a:t>
            </a:r>
          </a:p>
          <a:p>
            <a:pPr lvl="1"/>
            <a:r>
              <a:rPr lang="en-US" altLang="ja-JP" dirty="0">
                <a:ea typeface="ＭＳ Ｐゴシック" charset="-128"/>
              </a:rPr>
              <a:t>An opposite movement in these variables shifts the LRAS curve to the left</a:t>
            </a:r>
            <a:r>
              <a:rPr lang="en-US" altLang="ja-JP" dirty="0" smtClean="0">
                <a:ea typeface="ＭＳ Ｐゴシック" charset="-128"/>
              </a:rPr>
              <a:t>.</a:t>
            </a:r>
            <a:endParaRPr lang="en-US" dirty="0"/>
          </a:p>
        </p:txBody>
      </p:sp>
    </p:spTree>
    <p:extLst>
      <p:ext uri="{BB962C8B-B14F-4D97-AF65-F5344CB8AC3E}">
        <p14:creationId xmlns:p14="http://schemas.microsoft.com/office/powerpoint/2010/main" val="539309948"/>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ea typeface="ＭＳ Ｐゴシック" charset="-128"/>
              </a:rPr>
              <a:t>Figure 4 Shift in the Long-Run Aggregate Supply Curve</a:t>
            </a:r>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077200"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9118791"/>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ea typeface="ＭＳ Ｐゴシック" charset="-128"/>
              </a:rPr>
              <a:t>Shifts in the Short-Run Aggregate Supply Curve </a:t>
            </a:r>
            <a:endParaRPr lang="en-US" dirty="0"/>
          </a:p>
        </p:txBody>
      </p:sp>
      <p:sp>
        <p:nvSpPr>
          <p:cNvPr id="3" name="Content Placeholder 2"/>
          <p:cNvSpPr>
            <a:spLocks noGrp="1"/>
          </p:cNvSpPr>
          <p:nvPr>
            <p:ph idx="1"/>
          </p:nvPr>
        </p:nvSpPr>
        <p:spPr/>
        <p:txBody>
          <a:bodyPr/>
          <a:lstStyle/>
          <a:p>
            <a:r>
              <a:rPr lang="en-US" altLang="ja-JP" dirty="0">
                <a:ea typeface="ＭＳ Ｐゴシック" charset="-128"/>
              </a:rPr>
              <a:t>There are three factors that can shift the short-run aggregate supply curve: </a:t>
            </a:r>
          </a:p>
          <a:p>
            <a:pPr marL="860425" lvl="2" indent="-403225">
              <a:buFont typeface="Verdana" charset="0"/>
              <a:buAutoNum type="arabicPeriod"/>
            </a:pPr>
            <a:r>
              <a:rPr lang="en-US" altLang="ja-JP" dirty="0">
                <a:ea typeface="ＭＳ Ｐゴシック" charset="-128"/>
              </a:rPr>
              <a:t>Expected inflation</a:t>
            </a:r>
          </a:p>
          <a:p>
            <a:pPr marL="860425" lvl="2" indent="-403225">
              <a:buFont typeface="Verdana" charset="0"/>
              <a:buAutoNum type="arabicPeriod"/>
            </a:pPr>
            <a:r>
              <a:rPr lang="en-US" altLang="ja-JP" dirty="0">
                <a:ea typeface="ＭＳ Ｐゴシック" charset="-128"/>
              </a:rPr>
              <a:t>Price shocks</a:t>
            </a:r>
          </a:p>
          <a:p>
            <a:pPr marL="860425" lvl="2" indent="-403225">
              <a:buFont typeface="Verdana" charset="0"/>
              <a:buAutoNum type="arabicPeriod"/>
            </a:pPr>
            <a:r>
              <a:rPr lang="en-US" altLang="ja-JP" dirty="0">
                <a:ea typeface="ＭＳ Ｐゴシック" charset="-128"/>
              </a:rPr>
              <a:t>A persistent output </a:t>
            </a:r>
            <a:r>
              <a:rPr lang="en-US" altLang="ja-JP" dirty="0" smtClean="0">
                <a:ea typeface="ＭＳ Ｐゴシック" charset="-128"/>
              </a:rPr>
              <a:t>gap</a:t>
            </a:r>
            <a:endParaRPr lang="en-US" dirty="0">
              <a:ea typeface="ヒラギノ角ゴ Pro W3" charset="-128"/>
            </a:endParaRPr>
          </a:p>
        </p:txBody>
      </p:sp>
    </p:spTree>
    <p:extLst>
      <p:ext uri="{BB962C8B-B14F-4D97-AF65-F5344CB8AC3E}">
        <p14:creationId xmlns:p14="http://schemas.microsoft.com/office/powerpoint/2010/main" val="3608881389"/>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Summary Table 2 Factors That Shift the Short-Run Aggregate Supply </a:t>
            </a:r>
            <a:r>
              <a:rPr lang="en-US" dirty="0" smtClean="0">
                <a:ea typeface="ヒラギノ角ゴ Pro W3" charset="-128"/>
              </a:rPr>
              <a:t>Curve</a:t>
            </a:r>
            <a:endParaRPr lang="en-US" dirty="0">
              <a:ea typeface="ヒラギノ角ゴ Pro W3" charset="-128"/>
            </a:endParaRPr>
          </a:p>
        </p:txBody>
      </p:sp>
      <p:pic>
        <p:nvPicPr>
          <p:cNvPr id="7170" name="Picture 2" descr="For Expected inflation, pi e, the graph is as follows:&#10;The horizontal axis is labeled Y and the vertical axis is labeled pi. Two slanting lines labeled AS1 and AS2 are drawn from the bottom left corner to the top right corner such that AS2 is above AS1. An upward arrow points from AS1 to AS2.&#10;&#10;For Inflation shock, rho, the graph is as follows:&#10;The horizontal axis is labeled Y and the vertical axis is labeled pi. Two slanting lines labeled AS1 and AS2 are drawn from the bottom left corner to the top right corner such that AS2 is above AS1. An upward arrow points from AS1 to AS2.&#10;&#10;For Persistent output gap, (Y - YP), the graph is as follows:&#10;The horizontal axis is labeled Y and the vertical axis is labeled pi. Two slanting lines labeled AS1 and AS2 are drawn from the bottom left corner to the top right corner such that AS2 is above AS1. An upward arrow points from AS1 to AS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967" y="1619098"/>
            <a:ext cx="8102067" cy="4543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908300"/>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z="2600" dirty="0"/>
              <a:t>Figure 5 Shift in the Short-Run Aggregate Supply Curve from Changes in Expected Inflation and Price Shocks</a:t>
            </a:r>
            <a:endParaRPr lang="en-US" sz="2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5050" y="1600200"/>
            <a:ext cx="7150100" cy="441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1493943"/>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z="3000" dirty="0"/>
              <a:t>Figure 6 Shift in the Short-Run Aggregate Supply Curve from a Persistent Positive Output Gap</a:t>
            </a:r>
            <a:endParaRPr lang="en-US" sz="3000" dirty="0"/>
          </a:p>
        </p:txBody>
      </p:sp>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600200"/>
            <a:ext cx="64770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1327888"/>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Preview</a:t>
            </a:r>
            <a:endParaRPr lang="en-US" dirty="0"/>
          </a:p>
        </p:txBody>
      </p:sp>
      <p:sp>
        <p:nvSpPr>
          <p:cNvPr id="3" name="Content Placeholder 2"/>
          <p:cNvSpPr>
            <a:spLocks noGrp="1"/>
          </p:cNvSpPr>
          <p:nvPr>
            <p:ph idx="1"/>
          </p:nvPr>
        </p:nvSpPr>
        <p:spPr/>
        <p:txBody>
          <a:bodyPr/>
          <a:lstStyle/>
          <a:p>
            <a:r>
              <a:rPr lang="en-US" dirty="0">
                <a:ea typeface="ヒラギノ角ゴ Pro W3" charset="-128"/>
              </a:rPr>
              <a:t>This chapter develops the aggregate demand-aggregate supply framework, which will allow for an examination of the effects of monetary policy on output and prices</a:t>
            </a:r>
            <a:r>
              <a:rPr lang="en-US" dirty="0" smtClean="0">
                <a:ea typeface="ヒラギノ角ゴ Pro W3" charset="-128"/>
              </a:rPr>
              <a:t>.</a:t>
            </a:r>
            <a:endParaRPr lang="en-US" dirty="0"/>
          </a:p>
        </p:txBody>
      </p:sp>
    </p:spTree>
    <p:extLst>
      <p:ext uri="{BB962C8B-B14F-4D97-AF65-F5344CB8AC3E}">
        <p14:creationId xmlns:p14="http://schemas.microsoft.com/office/powerpoint/2010/main" val="1227566634"/>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ea typeface="ＭＳ Ｐゴシック" charset="-128"/>
              </a:rPr>
              <a:t>Equilibrium in Aggregate Demand and Supply Analysis </a:t>
            </a:r>
            <a:endParaRPr lang="en-US" dirty="0"/>
          </a:p>
        </p:txBody>
      </p:sp>
      <p:sp>
        <p:nvSpPr>
          <p:cNvPr id="3" name="Content Placeholder 2"/>
          <p:cNvSpPr>
            <a:spLocks noGrp="1"/>
          </p:cNvSpPr>
          <p:nvPr>
            <p:ph idx="1"/>
          </p:nvPr>
        </p:nvSpPr>
        <p:spPr/>
        <p:txBody>
          <a:bodyPr/>
          <a:lstStyle/>
          <a:p>
            <a:r>
              <a:rPr lang="en-US" altLang="ja-JP" dirty="0">
                <a:ea typeface="ＭＳ Ｐゴシック" charset="-128"/>
              </a:rPr>
              <a:t>We can now put the aggregate demand and supply curves together to describe </a:t>
            </a:r>
            <a:r>
              <a:rPr lang="en-US" altLang="ja-JP" b="1" dirty="0">
                <a:ea typeface="ＭＳ Ｐゴシック" charset="-128"/>
              </a:rPr>
              <a:t>general equilibrium</a:t>
            </a:r>
            <a:r>
              <a:rPr lang="en-US" altLang="ja-JP" dirty="0">
                <a:ea typeface="ＭＳ Ｐゴシック" charset="-128"/>
              </a:rPr>
              <a:t> in the economy, when all markets are simultaneously in equilibrium at the point where the quantity of aggregate output demanded equals the quantity of aggregate output supplied</a:t>
            </a:r>
            <a:r>
              <a:rPr lang="en-US" altLang="ja-JP" dirty="0" smtClean="0">
                <a:ea typeface="ＭＳ Ｐゴシック" charset="-128"/>
              </a:rPr>
              <a:t>.</a:t>
            </a:r>
            <a:endParaRPr lang="en-US" dirty="0"/>
          </a:p>
        </p:txBody>
      </p:sp>
    </p:spTree>
    <p:extLst>
      <p:ext uri="{BB962C8B-B14F-4D97-AF65-F5344CB8AC3E}">
        <p14:creationId xmlns:p14="http://schemas.microsoft.com/office/powerpoint/2010/main" val="1340629486"/>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Short-Run Equilibrium</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altLang="ja-JP" dirty="0">
                    <a:ea typeface="MS PGothic" panose="020B0600070205080204" pitchFamily="34" charset="-128"/>
                  </a:rPr>
                  <a:t>Figure 7 illustrates a short-run equilibrium in which the quantity of aggregate output demanded equals the quantity of output supplied.</a:t>
                </a:r>
              </a:p>
              <a:p>
                <a:r>
                  <a:rPr lang="en-US" altLang="ja-JP" dirty="0">
                    <a:ea typeface="MS PGothic" panose="020B0600070205080204" pitchFamily="34" charset="-128"/>
                  </a:rPr>
                  <a:t>The short-run aggregate demand curve </a:t>
                </a:r>
                <a:r>
                  <a:rPr lang="en-US" altLang="ja-JP" i="1" dirty="0">
                    <a:ea typeface="MS PGothic" panose="020B0600070205080204" pitchFamily="34" charset="-128"/>
                  </a:rPr>
                  <a:t>AD</a:t>
                </a:r>
                <a:r>
                  <a:rPr lang="en-US" altLang="ja-JP" dirty="0">
                    <a:ea typeface="MS PGothic" panose="020B0600070205080204" pitchFamily="34" charset="-128"/>
                  </a:rPr>
                  <a:t> and the short-run aggregate supply curve </a:t>
                </a:r>
                <a:r>
                  <a:rPr lang="en-US" altLang="ja-JP" i="1" dirty="0">
                    <a:ea typeface="MS PGothic" panose="020B0600070205080204" pitchFamily="34" charset="-128"/>
                  </a:rPr>
                  <a:t>AS</a:t>
                </a:r>
                <a:r>
                  <a:rPr lang="en-US" altLang="ja-JP" dirty="0">
                    <a:ea typeface="MS PGothic" panose="020B0600070205080204" pitchFamily="34" charset="-128"/>
                  </a:rPr>
                  <a:t> intersect at point </a:t>
                </a:r>
                <a:r>
                  <a:rPr lang="en-US" altLang="ja-JP" i="1" dirty="0">
                    <a:ea typeface="MS PGothic" panose="020B0600070205080204" pitchFamily="34" charset="-128"/>
                  </a:rPr>
                  <a:t>E</a:t>
                </a:r>
                <a:r>
                  <a:rPr lang="en-US" altLang="ja-JP" dirty="0">
                    <a:ea typeface="MS PGothic" panose="020B0600070205080204" pitchFamily="34" charset="-128"/>
                  </a:rPr>
                  <a:t> with an equilibrium level of aggregate output at </a:t>
                </a:r>
                <a14:m>
                  <m:oMath xmlns:m="http://schemas.openxmlformats.org/officeDocument/2006/math">
                    <m:sSup>
                      <m:sSupPr>
                        <m:ctrlPr>
                          <a:rPr lang="en-US" altLang="ja-JP" i="1">
                            <a:latin typeface="Cambria Math" panose="02040503050406030204" pitchFamily="18" charset="0"/>
                            <a:ea typeface="MS PGothic" panose="020B0600070205080204" pitchFamily="34" charset="-128"/>
                          </a:rPr>
                        </m:ctrlPr>
                      </m:sSupPr>
                      <m:e>
                        <m:r>
                          <a:rPr lang="en-US" altLang="ja-JP" i="1">
                            <a:latin typeface="Cambria Math" panose="02040503050406030204" pitchFamily="18" charset="0"/>
                            <a:ea typeface="MS PGothic" panose="020B0600070205080204" pitchFamily="34" charset="-128"/>
                          </a:rPr>
                          <m:t>𝑌</m:t>
                        </m:r>
                      </m:e>
                      <m:sup>
                        <m:r>
                          <a:rPr lang="en-US" altLang="ja-JP" i="1">
                            <a:latin typeface="Cambria Math" panose="02040503050406030204" pitchFamily="18" charset="0"/>
                            <a:ea typeface="MS PGothic" panose="020B0600070205080204" pitchFamily="34" charset="-128"/>
                          </a:rPr>
                          <m:t>∗</m:t>
                        </m:r>
                      </m:sup>
                    </m:sSup>
                    <m:r>
                      <a:rPr lang="en-US" altLang="ja-JP" i="1">
                        <a:latin typeface="Cambria Math" panose="02040503050406030204" pitchFamily="18" charset="0"/>
                        <a:ea typeface="MS PGothic" panose="020B0600070205080204" pitchFamily="34" charset="-128"/>
                      </a:rPr>
                      <m:t>=10</m:t>
                    </m:r>
                  </m:oMath>
                </a14:m>
                <a:r>
                  <a:rPr lang="en-US" altLang="ja-JP" dirty="0">
                    <a:ea typeface="MS PGothic" panose="020B0600070205080204" pitchFamily="34" charset="-128"/>
                  </a:rPr>
                  <a:t> and an equilibrium inflation rate at </a:t>
                </a:r>
                <a14:m>
                  <m:oMath xmlns:m="http://schemas.openxmlformats.org/officeDocument/2006/math">
                    <m:sSup>
                      <m:sSupPr>
                        <m:ctrlPr>
                          <a:rPr lang="en-US" altLang="ja-JP" i="1">
                            <a:latin typeface="Cambria Math" panose="02040503050406030204" pitchFamily="18" charset="0"/>
                            <a:ea typeface="MS PGothic" panose="020B0600070205080204" pitchFamily="34" charset="-128"/>
                          </a:rPr>
                        </m:ctrlPr>
                      </m:sSupPr>
                      <m:e>
                        <m:r>
                          <a:rPr lang="ja-JP" altLang="en-US" i="1">
                            <a:latin typeface="Cambria Math" panose="02040503050406030204" pitchFamily="18" charset="0"/>
                            <a:ea typeface="MS PGothic" panose="020B0600070205080204" pitchFamily="34" charset="-128"/>
                          </a:rPr>
                          <m:t>𝜋</m:t>
                        </m:r>
                      </m:e>
                      <m:sup>
                        <m:r>
                          <a:rPr lang="en-US" altLang="ja-JP" i="1">
                            <a:latin typeface="Cambria Math" panose="02040503050406030204" pitchFamily="18" charset="0"/>
                            <a:ea typeface="MS PGothic" panose="020B0600070205080204" pitchFamily="34" charset="-128"/>
                          </a:rPr>
                          <m:t>∗</m:t>
                        </m:r>
                      </m:sup>
                    </m:sSup>
                    <m:r>
                      <a:rPr lang="en-US" altLang="ja-JP" i="1">
                        <a:latin typeface="Cambria Math" panose="02040503050406030204" pitchFamily="18" charset="0"/>
                        <a:ea typeface="MS PGothic" panose="020B0600070205080204" pitchFamily="34" charset="-128"/>
                      </a:rPr>
                      <m:t>=2%</m:t>
                    </m:r>
                  </m:oMath>
                </a14:m>
                <a:r>
                  <a:rPr lang="en-US" altLang="ja-JP" dirty="0">
                    <a:ea typeface="MS PGothic" panose="020B0600070205080204" pitchFamily="34" charset="-128"/>
                  </a:rPr>
                  <a:t>.</a:t>
                </a:r>
                <a:endParaRPr lang="en-US" altLang="zh-TW" dirty="0">
                  <a:ea typeface="ヒラギノ角ゴ Pro W3" pitchFamily="-84" charset="-128"/>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074" t="-2022" r="-311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55711337"/>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ea typeface="ＭＳ Ｐゴシック" charset="-128"/>
              </a:rPr>
              <a:t>Figure 7</a:t>
            </a:r>
            <a:r>
              <a:rPr lang="en-US" altLang="ja-JP" b="0" dirty="0">
                <a:ea typeface="ＭＳ Ｐゴシック" charset="-128"/>
              </a:rPr>
              <a:t> </a:t>
            </a:r>
            <a:r>
              <a:rPr lang="en-US" altLang="ja-JP" dirty="0">
                <a:ea typeface="ＭＳ Ｐゴシック" charset="-128"/>
              </a:rPr>
              <a:t>Short-Run Equilibrium</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11300"/>
            <a:ext cx="7467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060489"/>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z="3200" dirty="0"/>
              <a:t>Figure 8 Adjustment to Long-Run Equilibrium in Aggregate Supply and Demand Analysis</a:t>
            </a:r>
            <a:endParaRPr lang="en-US" sz="3200"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09800"/>
            <a:ext cx="460533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1789" y="2209800"/>
            <a:ext cx="4460875"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3621563"/>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Self-Correcting Mechanism</a:t>
            </a:r>
            <a:endParaRPr lang="en-US" dirty="0"/>
          </a:p>
        </p:txBody>
      </p:sp>
      <p:sp>
        <p:nvSpPr>
          <p:cNvPr id="3" name="Content Placeholder 2"/>
          <p:cNvSpPr>
            <a:spLocks noGrp="1"/>
          </p:cNvSpPr>
          <p:nvPr>
            <p:ph idx="1"/>
          </p:nvPr>
        </p:nvSpPr>
        <p:spPr/>
        <p:txBody>
          <a:bodyPr/>
          <a:lstStyle/>
          <a:p>
            <a:r>
              <a:rPr lang="en-US" dirty="0">
                <a:ea typeface="ヒラギノ角ゴ Pro W3" charset="-128"/>
              </a:rPr>
              <a:t>Regardless of where output is initially, </a:t>
            </a:r>
            <a:br>
              <a:rPr lang="en-US" dirty="0">
                <a:ea typeface="ヒラギノ角ゴ Pro W3" charset="-128"/>
              </a:rPr>
            </a:br>
            <a:r>
              <a:rPr lang="en-US" dirty="0">
                <a:ea typeface="ヒラギノ角ゴ Pro W3" charset="-128"/>
              </a:rPr>
              <a:t>it returns eventually to the natural rate.</a:t>
            </a:r>
          </a:p>
          <a:p>
            <a:pPr>
              <a:spcBef>
                <a:spcPct val="40000"/>
              </a:spcBef>
            </a:pPr>
            <a:r>
              <a:rPr lang="en-US" b="1" dirty="0">
                <a:ea typeface="ヒラギノ角ゴ Pro W3" charset="-128"/>
              </a:rPr>
              <a:t>Slow:</a:t>
            </a:r>
          </a:p>
          <a:p>
            <a:pPr lvl="1"/>
            <a:r>
              <a:rPr lang="en-US" sz="2200" dirty="0">
                <a:ea typeface="ヒラギノ角ゴ Pro W3" charset="-128"/>
              </a:rPr>
              <a:t>Wages are inflexible, particularly downward</a:t>
            </a:r>
          </a:p>
          <a:p>
            <a:pPr lvl="1"/>
            <a:r>
              <a:rPr lang="en-US" sz="2200" dirty="0">
                <a:ea typeface="ヒラギノ角ゴ Pro W3" charset="-128"/>
              </a:rPr>
              <a:t>Need for active government policy</a:t>
            </a:r>
          </a:p>
          <a:p>
            <a:pPr>
              <a:spcBef>
                <a:spcPct val="40000"/>
              </a:spcBef>
            </a:pPr>
            <a:r>
              <a:rPr lang="en-US" b="1" dirty="0">
                <a:ea typeface="ヒラギノ角ゴ Pro W3" charset="-128"/>
              </a:rPr>
              <a:t>Rapid:</a:t>
            </a:r>
          </a:p>
          <a:p>
            <a:pPr lvl="1"/>
            <a:r>
              <a:rPr lang="en-US" sz="2200" dirty="0">
                <a:ea typeface="ヒラギノ角ゴ Pro W3" charset="-128"/>
              </a:rPr>
              <a:t>Wages and prices are flexible</a:t>
            </a:r>
          </a:p>
          <a:p>
            <a:pPr lvl="1"/>
            <a:r>
              <a:rPr lang="en-US" sz="2200" dirty="0">
                <a:ea typeface="ヒラギノ角ゴ Pro W3" charset="-128"/>
              </a:rPr>
              <a:t>Less need for government </a:t>
            </a:r>
            <a:r>
              <a:rPr lang="en-US" sz="2200" dirty="0" smtClean="0">
                <a:ea typeface="ヒラギノ角ゴ Pro W3" charset="-128"/>
              </a:rPr>
              <a:t>intervention</a:t>
            </a:r>
            <a:endParaRPr lang="en-US" dirty="0"/>
          </a:p>
        </p:txBody>
      </p:sp>
    </p:spTree>
    <p:extLst>
      <p:ext uri="{BB962C8B-B14F-4D97-AF65-F5344CB8AC3E}">
        <p14:creationId xmlns:p14="http://schemas.microsoft.com/office/powerpoint/2010/main" val="83363921"/>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ea typeface="ＭＳ Ｐゴシック" charset="-128"/>
              </a:rPr>
              <a:t>Changes in Equilibrium: Aggregate Demand Shocks</a:t>
            </a:r>
            <a:endParaRPr lang="en-US" dirty="0"/>
          </a:p>
        </p:txBody>
      </p:sp>
      <p:sp>
        <p:nvSpPr>
          <p:cNvPr id="3" name="Content Placeholder 2"/>
          <p:cNvSpPr>
            <a:spLocks noGrp="1"/>
          </p:cNvSpPr>
          <p:nvPr>
            <p:ph idx="1"/>
          </p:nvPr>
        </p:nvSpPr>
        <p:spPr/>
        <p:txBody>
          <a:bodyPr/>
          <a:lstStyle/>
          <a:p>
            <a:r>
              <a:rPr lang="en-US" altLang="ja-JP" dirty="0">
                <a:ea typeface="ＭＳ Ｐゴシック" charset="-128"/>
              </a:rPr>
              <a:t>With an understanding of the distinction between the short-run and long-run equilibria, you are now ready to analyze what happens when there are demand shocks, shocks that cause the aggregate demand curve to shift</a:t>
            </a:r>
            <a:r>
              <a:rPr lang="en-US" altLang="ja-JP" dirty="0" smtClean="0">
                <a:ea typeface="ＭＳ Ｐゴシック" charset="-128"/>
              </a:rPr>
              <a:t>.</a:t>
            </a:r>
            <a:endParaRPr lang="en-US" dirty="0"/>
          </a:p>
        </p:txBody>
      </p:sp>
    </p:spTree>
    <p:extLst>
      <p:ext uri="{BB962C8B-B14F-4D97-AF65-F5344CB8AC3E}">
        <p14:creationId xmlns:p14="http://schemas.microsoft.com/office/powerpoint/2010/main" val="601862003"/>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ea typeface="ＭＳ Ｐゴシック" charset="-128"/>
              </a:rPr>
              <a:t>Figure 9</a:t>
            </a:r>
            <a:r>
              <a:rPr lang="en-US" altLang="ja-JP" b="0" dirty="0">
                <a:ea typeface="ＭＳ Ｐゴシック" charset="-128"/>
              </a:rPr>
              <a:t> </a:t>
            </a:r>
            <a:r>
              <a:rPr lang="en-US" altLang="ja-JP" dirty="0">
                <a:ea typeface="ＭＳ Ｐゴシック" charset="-128"/>
              </a:rPr>
              <a:t>Positive Demand Shock</a:t>
            </a:r>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6825" y="1524000"/>
            <a:ext cx="6610350" cy="472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9940485"/>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153400" cy="1097280"/>
          </a:xfrm>
        </p:spPr>
        <p:txBody>
          <a:bodyPr/>
          <a:lstStyle/>
          <a:p>
            <a:r>
              <a:rPr lang="en-US" altLang="ja-JP" dirty="0" smtClean="0"/>
              <a:t>Figure </a:t>
            </a:r>
            <a:r>
              <a:rPr lang="en-US" altLang="ja-JP" dirty="0"/>
              <a:t>10 The Volcker Disinflation: 1980–1986</a:t>
            </a:r>
            <a:endParaRPr lang="en-US" dirty="0"/>
          </a:p>
        </p:txBody>
      </p:sp>
      <p:sp>
        <p:nvSpPr>
          <p:cNvPr id="4" name="Content Placeholder 3"/>
          <p:cNvSpPr>
            <a:spLocks noGrp="1"/>
          </p:cNvSpPr>
          <p:nvPr>
            <p:ph idx="1"/>
          </p:nvPr>
        </p:nvSpPr>
        <p:spPr>
          <a:xfrm>
            <a:off x="76200" y="5791200"/>
            <a:ext cx="2133600" cy="457200"/>
          </a:xfrm>
        </p:spPr>
        <p:txBody>
          <a:bodyPr/>
          <a:lstStyle/>
          <a:p>
            <a:pPr marL="0" indent="0">
              <a:buNone/>
            </a:pPr>
            <a:r>
              <a:rPr lang="en-US" sz="1200" i="1" dirty="0" smtClean="0"/>
              <a:t>Source: Economic Report of the President.</a:t>
            </a:r>
            <a:endParaRPr lang="en-US" sz="1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062812"/>
            <a:ext cx="4572000"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Screen Shot 2014-12-15 at 11.07.44 A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4191000"/>
            <a:ext cx="57864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6158352"/>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Figure 11 Negative Demand Shocks, 2000–2004</a:t>
            </a:r>
            <a:endParaRPr lang="en-US" dirty="0"/>
          </a:p>
        </p:txBody>
      </p:sp>
      <p:sp>
        <p:nvSpPr>
          <p:cNvPr id="4" name="Content Placeholder 3"/>
          <p:cNvSpPr>
            <a:spLocks noGrp="1"/>
          </p:cNvSpPr>
          <p:nvPr>
            <p:ph idx="1"/>
          </p:nvPr>
        </p:nvSpPr>
        <p:spPr>
          <a:xfrm>
            <a:off x="78029" y="5588000"/>
            <a:ext cx="1981200" cy="508000"/>
          </a:xfrm>
        </p:spPr>
        <p:txBody>
          <a:bodyPr/>
          <a:lstStyle/>
          <a:p>
            <a:pPr marL="0" indent="0">
              <a:buNone/>
            </a:pPr>
            <a:r>
              <a:rPr lang="en-US" sz="1200" i="1" dirty="0" smtClean="0"/>
              <a:t>Source: </a:t>
            </a:r>
            <a:r>
              <a:rPr lang="en-US" sz="1200" dirty="0" smtClean="0"/>
              <a:t>Economic Report of the President.</a:t>
            </a:r>
            <a:endParaRPr lang="en-US" sz="1200" dirty="0"/>
          </a:p>
        </p:txBody>
      </p:sp>
      <p:pic>
        <p:nvPicPr>
          <p:cNvPr id="5" name="Picture 2" descr="Screen Shot 2014-12-15 at 11.08.18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219200"/>
            <a:ext cx="53260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Screen Shot 2014-12-15 at 11.08.40 A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4267200"/>
            <a:ext cx="64198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0805706"/>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Changes in Equilibrium: Aggregate Supply (Price) </a:t>
            </a:r>
            <a:r>
              <a:rPr lang="en-US" altLang="ja-JP" dirty="0" smtClean="0"/>
              <a:t>Shocks</a:t>
            </a:r>
            <a:r>
              <a:rPr lang="en-US" altLang="ja-JP" sz="2000" b="0" dirty="0" smtClean="0"/>
              <a:t> (1 of 2)</a:t>
            </a:r>
            <a:endParaRPr lang="en-US" b="0" dirty="0"/>
          </a:p>
        </p:txBody>
      </p:sp>
      <p:sp>
        <p:nvSpPr>
          <p:cNvPr id="3" name="Content Placeholder 2"/>
          <p:cNvSpPr>
            <a:spLocks noGrp="1"/>
          </p:cNvSpPr>
          <p:nvPr>
            <p:ph idx="1"/>
          </p:nvPr>
        </p:nvSpPr>
        <p:spPr/>
        <p:txBody>
          <a:bodyPr/>
          <a:lstStyle/>
          <a:p>
            <a:r>
              <a:rPr lang="en-US" altLang="ja-JP" dirty="0">
                <a:ea typeface="ＭＳ Ｐゴシック" charset="-128"/>
              </a:rPr>
              <a:t>The aggregate supply curve can shift from temporary supply (price) shocks in which the long-run aggregate supply curve does not shift, or from permanent supply shocks in which the long-run aggregate supply curve does shift</a:t>
            </a:r>
            <a:r>
              <a:rPr lang="en-US" altLang="ja-JP" dirty="0" smtClean="0">
                <a:ea typeface="ＭＳ Ｐゴシック" charset="-128"/>
              </a:rPr>
              <a:t>.</a:t>
            </a:r>
          </a:p>
          <a:p>
            <a:endParaRPr lang="en-US" dirty="0"/>
          </a:p>
        </p:txBody>
      </p:sp>
    </p:spTree>
    <p:extLst>
      <p:ext uri="{BB962C8B-B14F-4D97-AF65-F5344CB8AC3E}">
        <p14:creationId xmlns:p14="http://schemas.microsoft.com/office/powerpoint/2010/main" val="172681900"/>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Learning </a:t>
            </a:r>
            <a:r>
              <a:rPr lang="en-US" dirty="0" smtClean="0">
                <a:ea typeface="ヒラギノ角ゴ Pro W3" charset="-128"/>
              </a:rPr>
              <a:t>Objectives</a:t>
            </a:r>
            <a:r>
              <a:rPr lang="en-US" sz="2000" b="0" dirty="0" smtClean="0">
                <a:ea typeface="ヒラギノ角ゴ Pro W3" charset="-128"/>
              </a:rPr>
              <a:t> (1 of 2)</a:t>
            </a:r>
            <a:endParaRPr lang="en-US" sz="2000" b="0" dirty="0"/>
          </a:p>
        </p:txBody>
      </p:sp>
      <p:sp>
        <p:nvSpPr>
          <p:cNvPr id="3" name="Content Placeholder 2"/>
          <p:cNvSpPr>
            <a:spLocks noGrp="1"/>
          </p:cNvSpPr>
          <p:nvPr>
            <p:ph idx="1"/>
          </p:nvPr>
        </p:nvSpPr>
        <p:spPr/>
        <p:txBody>
          <a:bodyPr/>
          <a:lstStyle/>
          <a:p>
            <a:r>
              <a:rPr lang="en-US" dirty="0">
                <a:ea typeface="ヒラギノ角ゴ Pro W3" charset="-128"/>
              </a:rPr>
              <a:t>Summarize and illustrate the aggregate demand curve and the factors that shift it.</a:t>
            </a:r>
          </a:p>
          <a:p>
            <a:r>
              <a:rPr lang="en-US" dirty="0">
                <a:ea typeface="ヒラギノ角ゴ Pro W3" charset="-128"/>
              </a:rPr>
              <a:t>Illustrate and interpret the short-run and long-run aggregate supply curves.</a:t>
            </a:r>
          </a:p>
          <a:p>
            <a:r>
              <a:rPr lang="en-US" dirty="0">
                <a:ea typeface="ヒラギノ角ゴ Pro W3" charset="-128"/>
              </a:rPr>
              <a:t>Illustrate and interpret shifts in the short-run and long-run aggregate supply curves.</a:t>
            </a:r>
          </a:p>
          <a:p>
            <a:r>
              <a:rPr lang="en-US" dirty="0">
                <a:ea typeface="ヒラギノ角ゴ Pro W3" charset="-128"/>
              </a:rPr>
              <a:t>Illustrate and interpret the short-run and long-run </a:t>
            </a:r>
            <a:r>
              <a:rPr lang="en-US" dirty="0" err="1">
                <a:ea typeface="ヒラギノ角ゴ Pro W3" charset="-128"/>
              </a:rPr>
              <a:t>equilibria</a:t>
            </a:r>
            <a:r>
              <a:rPr lang="en-US" dirty="0">
                <a:ea typeface="ヒラギノ角ゴ Pro W3" charset="-128"/>
              </a:rPr>
              <a:t>, and the role of the self-correcting mechanism</a:t>
            </a:r>
            <a:r>
              <a:rPr lang="en-US" dirty="0" smtClean="0">
                <a:ea typeface="ヒラギノ角ゴ Pro W3" charset="-128"/>
              </a:rPr>
              <a:t>.</a:t>
            </a:r>
            <a:endParaRPr lang="en-US" dirty="0"/>
          </a:p>
        </p:txBody>
      </p:sp>
    </p:spTree>
    <p:extLst>
      <p:ext uri="{BB962C8B-B14F-4D97-AF65-F5344CB8AC3E}">
        <p14:creationId xmlns:p14="http://schemas.microsoft.com/office/powerpoint/2010/main" val="2256080467"/>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Changes in Equilibrium: Aggregate Supply (Price) </a:t>
            </a:r>
            <a:r>
              <a:rPr lang="en-US" altLang="ja-JP" dirty="0" smtClean="0"/>
              <a:t>Shocks</a:t>
            </a:r>
            <a:r>
              <a:rPr lang="en-US" altLang="ja-JP" sz="2000" dirty="0" smtClean="0"/>
              <a:t> </a:t>
            </a:r>
            <a:r>
              <a:rPr lang="en-US" altLang="ja-JP" sz="2000" b="0" dirty="0" smtClean="0"/>
              <a:t>(2 </a:t>
            </a:r>
            <a:r>
              <a:rPr lang="en-US" altLang="ja-JP" sz="2000" b="0" dirty="0"/>
              <a:t>of 2)</a:t>
            </a:r>
            <a:endParaRPr lang="en-US" dirty="0"/>
          </a:p>
        </p:txBody>
      </p:sp>
      <p:sp>
        <p:nvSpPr>
          <p:cNvPr id="3" name="Content Placeholder 2"/>
          <p:cNvSpPr>
            <a:spLocks noGrp="1"/>
          </p:cNvSpPr>
          <p:nvPr>
            <p:ph idx="1"/>
          </p:nvPr>
        </p:nvSpPr>
        <p:spPr/>
        <p:txBody>
          <a:bodyPr/>
          <a:lstStyle/>
          <a:p>
            <a:r>
              <a:rPr lang="en-US" altLang="ja-JP" b="1" dirty="0">
                <a:ea typeface="ＭＳ Ｐゴシック" charset="-128"/>
              </a:rPr>
              <a:t>Temporary Supply Shocks</a:t>
            </a:r>
            <a:r>
              <a:rPr lang="en-US" altLang="ja-JP" dirty="0">
                <a:ea typeface="ＭＳ Ｐゴシック" charset="-128"/>
              </a:rPr>
              <a:t>: </a:t>
            </a:r>
          </a:p>
          <a:p>
            <a:pPr lvl="1"/>
            <a:r>
              <a:rPr lang="en-US" altLang="ja-JP" sz="2500" dirty="0">
                <a:ea typeface="ＭＳ Ｐゴシック" charset="-128"/>
              </a:rPr>
              <a:t>When the temporary shock involves a restriction in supply, we refer to this type of supply shock as a negative (or unfavorable) supply shock, and it results in a rise in commodity prices.</a:t>
            </a:r>
          </a:p>
          <a:p>
            <a:pPr lvl="1"/>
            <a:r>
              <a:rPr lang="en-US" altLang="ja-JP" sz="2500" dirty="0">
                <a:ea typeface="ＭＳ Ｐゴシック" charset="-128"/>
              </a:rPr>
              <a:t>A temporary positive supply shock shifts the short-run aggregate supply curve downward and to the right, leading initially to a fall in inflation and a rise in output. In the long run, however, output and inflation will be unchanged (holding the aggregate demand curve constant</a:t>
            </a:r>
            <a:r>
              <a:rPr lang="en-US" altLang="ja-JP" sz="2500" dirty="0" smtClean="0">
                <a:ea typeface="ＭＳ Ｐゴシック" charset="-128"/>
              </a:rPr>
              <a:t>).</a:t>
            </a:r>
            <a:endParaRPr lang="en-US" dirty="0"/>
          </a:p>
        </p:txBody>
      </p:sp>
    </p:spTree>
    <p:extLst>
      <p:ext uri="{BB962C8B-B14F-4D97-AF65-F5344CB8AC3E}">
        <p14:creationId xmlns:p14="http://schemas.microsoft.com/office/powerpoint/2010/main" val="589692561"/>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Figure 12 Temporary Negative Supply Shock</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752600"/>
            <a:ext cx="7239000"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4546995"/>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Figure 13 Negative Supply Shocks, 1973–1975 and 1978–1980</a:t>
            </a:r>
            <a:endParaRPr lang="en-US" dirty="0"/>
          </a:p>
        </p:txBody>
      </p:sp>
      <p:sp>
        <p:nvSpPr>
          <p:cNvPr id="4" name="Content Placeholder 3"/>
          <p:cNvSpPr>
            <a:spLocks noGrp="1"/>
          </p:cNvSpPr>
          <p:nvPr>
            <p:ph idx="1"/>
          </p:nvPr>
        </p:nvSpPr>
        <p:spPr>
          <a:xfrm>
            <a:off x="685800" y="5832048"/>
            <a:ext cx="2217991" cy="416352"/>
          </a:xfrm>
        </p:spPr>
        <p:txBody>
          <a:bodyPr/>
          <a:lstStyle/>
          <a:p>
            <a:pPr marL="0" indent="0">
              <a:buNone/>
            </a:pPr>
            <a:r>
              <a:rPr lang="en-US" sz="1200" i="1" dirty="0" smtClean="0"/>
              <a:t>Source: </a:t>
            </a:r>
            <a:r>
              <a:rPr lang="en-US" sz="1200" dirty="0" smtClean="0"/>
              <a:t>Economic Report of the President.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447800"/>
            <a:ext cx="4306888"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3791" y="4419600"/>
            <a:ext cx="5786438"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4576856"/>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Permanent Supply Shocks and Real </a:t>
            </a:r>
            <a:r>
              <a:rPr lang="en-US" altLang="ja-JP" dirty="0" smtClean="0"/>
              <a:t>Business </a:t>
            </a:r>
            <a:r>
              <a:rPr lang="en-US" altLang="ja-JP" dirty="0"/>
              <a:t>Cycle Theory</a:t>
            </a:r>
            <a:endParaRPr lang="en-US" dirty="0"/>
          </a:p>
        </p:txBody>
      </p:sp>
      <p:sp>
        <p:nvSpPr>
          <p:cNvPr id="3" name="Content Placeholder 2"/>
          <p:cNvSpPr>
            <a:spLocks noGrp="1"/>
          </p:cNvSpPr>
          <p:nvPr>
            <p:ph idx="1"/>
          </p:nvPr>
        </p:nvSpPr>
        <p:spPr/>
        <p:txBody>
          <a:bodyPr/>
          <a:lstStyle/>
          <a:p>
            <a:r>
              <a:rPr lang="en-US" altLang="ja-JP" sz="2200" dirty="0">
                <a:ea typeface="ＭＳ Ｐゴシック" charset="-128"/>
              </a:rPr>
              <a:t>A permanent negative supply shock—such as an increase in ill-advised regulations that causes the economy to be less efficient, thereby reducing supply—would decrease potential output and shift the long-run aggregate supply curve to the left.</a:t>
            </a:r>
          </a:p>
          <a:p>
            <a:r>
              <a:rPr lang="en-US" altLang="ja-JP" sz="2200" dirty="0">
                <a:ea typeface="ＭＳ Ｐゴシック" charset="-128"/>
              </a:rPr>
              <a:t>Because the permanent supply shock will result in higher prices, there will be an immediate rise in inflation and so the short-run aggregate supply curve will shift up and to the left</a:t>
            </a:r>
            <a:r>
              <a:rPr lang="en-US" altLang="ja-JP" sz="2200" dirty="0" smtClean="0">
                <a:ea typeface="ＭＳ Ｐゴシック" charset="-128"/>
              </a:rPr>
              <a:t>.</a:t>
            </a:r>
          </a:p>
          <a:p>
            <a:r>
              <a:rPr lang="en-US" altLang="ja-JP" sz="2200" dirty="0">
                <a:ea typeface="ＭＳ Ｐゴシック" charset="-128"/>
              </a:rPr>
              <a:t>One group of economists, led by Edward Prescott of Arizona State University, believe that business cycle fluctuations result from permanent supply shocks alone and their theory of aggregate economic fluctuations is called </a:t>
            </a:r>
            <a:r>
              <a:rPr lang="en-US" altLang="ja-JP" sz="2200" b="1" dirty="0">
                <a:ea typeface="ＭＳ Ｐゴシック" charset="-128"/>
              </a:rPr>
              <a:t>real business cycle theory. </a:t>
            </a:r>
            <a:endParaRPr lang="en-US" dirty="0"/>
          </a:p>
        </p:txBody>
      </p:sp>
    </p:spTree>
    <p:extLst>
      <p:ext uri="{BB962C8B-B14F-4D97-AF65-F5344CB8AC3E}">
        <p14:creationId xmlns:p14="http://schemas.microsoft.com/office/powerpoint/2010/main" val="355533841"/>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Figure 14 Permanent Negative Supply </a:t>
            </a:r>
            <a:r>
              <a:rPr lang="en-US" altLang="ja-JP" dirty="0" smtClean="0"/>
              <a:t>Shock</a:t>
            </a:r>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95400"/>
            <a:ext cx="67516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6141145"/>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Figure 15 Positive Supply Shocks, 1995–1999</a:t>
            </a:r>
            <a:endParaRPr lang="en-US" dirty="0"/>
          </a:p>
        </p:txBody>
      </p:sp>
      <p:pic>
        <p:nvPicPr>
          <p:cNvPr id="18434" name="Picture 2" descr="Graph a depicts aggregate demand and aggregate supply analysis.&#10;The vertical axis is labeled Inflation Rate, pi with points pi 1 and pi 2 marked on it from top to bottom. The horizontal axis is labeled Aggregate Output, Y with points Y1 P and Y2 P marked on it from left to right. Two slanting lines labeled AS1 and AS2 are drawn from the bottom left corner to the top right corner such that AS1 is above AS2. Another line labeled AD is drawn from the top left to the bottom right intersecting AS1 at 1 and AS2 at 2. These points are joined with their coordinates on the vertical axis using dotted lines. Two vertical lines labeled L R A S 1 and L R A S 2 are drawn from the points Y1 P and Y2 P respectively on the horizontal axis. Near the horizontal axis, a rightward arrow points from Y1 P to Y2 P. Near the vertical axis, a downward arrow points from pi 1 to pi 2. The two steps are:&#10;Step 1. A permanent positive supply shock shifts LRAS rightward and AS downward…&#10;Step 2. and leads to a permanent rise in output and a permanent decrease in inflation.&#10;&#10;Table b depicts unemployment and inflation between 1995 and 1999. See Table ta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4249" y="1400175"/>
            <a:ext cx="4955876" cy="490631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1968500" y="5791200"/>
            <a:ext cx="1695749" cy="495300"/>
          </a:xfrm>
        </p:spPr>
        <p:txBody>
          <a:bodyPr/>
          <a:lstStyle/>
          <a:p>
            <a:pPr marL="0" indent="0"/>
            <a:r>
              <a:rPr lang="en-US" sz="1200" i="1" dirty="0" smtClean="0"/>
              <a:t>Source: </a:t>
            </a:r>
            <a:r>
              <a:rPr lang="en-US" sz="1200" dirty="0" smtClean="0"/>
              <a:t>Economic Report of the President.</a:t>
            </a:r>
            <a:endParaRPr lang="en-US" sz="1200" dirty="0"/>
          </a:p>
        </p:txBody>
      </p:sp>
    </p:spTree>
    <p:extLst>
      <p:ext uri="{BB962C8B-B14F-4D97-AF65-F5344CB8AC3E}">
        <p14:creationId xmlns:p14="http://schemas.microsoft.com/office/powerpoint/2010/main" val="351996184"/>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ea typeface="ＭＳ Ｐゴシック" charset="-128"/>
              </a:rPr>
              <a:t>Conclusions</a:t>
            </a:r>
            <a:endParaRPr lang="en-US" dirty="0"/>
          </a:p>
        </p:txBody>
      </p:sp>
      <p:sp>
        <p:nvSpPr>
          <p:cNvPr id="3" name="Content Placeholder 2"/>
          <p:cNvSpPr>
            <a:spLocks noGrp="1"/>
          </p:cNvSpPr>
          <p:nvPr>
            <p:ph idx="1"/>
          </p:nvPr>
        </p:nvSpPr>
        <p:spPr/>
        <p:txBody>
          <a:bodyPr/>
          <a:lstStyle/>
          <a:p>
            <a:r>
              <a:rPr lang="en-US" altLang="ja-JP" dirty="0">
                <a:ea typeface="ＭＳ Ｐゴシック" charset="-128"/>
              </a:rPr>
              <a:t>Aggregate demand and supply analysis yields the following conclusions:</a:t>
            </a:r>
          </a:p>
          <a:p>
            <a:pPr marL="914400" lvl="1" indent="-457200">
              <a:buFont typeface="Verdana" charset="0"/>
              <a:buAutoNum type="arabicPeriod"/>
            </a:pPr>
            <a:r>
              <a:rPr lang="en-US" altLang="ja-JP" sz="2200" dirty="0">
                <a:ea typeface="ＭＳ Ｐゴシック" charset="-128"/>
              </a:rPr>
              <a:t>A shift in the aggregate demand curve affects output only in the short run and has no effect in the long run.</a:t>
            </a:r>
          </a:p>
          <a:p>
            <a:pPr marL="914400" lvl="1" indent="-457200">
              <a:buFont typeface="Verdana" charset="0"/>
              <a:buAutoNum type="arabicPeriod"/>
            </a:pPr>
            <a:r>
              <a:rPr lang="en-US" altLang="ja-JP" sz="2200" dirty="0">
                <a:ea typeface="ＭＳ Ｐゴシック" charset="-128"/>
              </a:rPr>
              <a:t>A temporary supply shock affects output and inflation only in the short run and has no effect in the long run (holding the aggregate demand curve constant).</a:t>
            </a:r>
          </a:p>
          <a:p>
            <a:pPr marL="914400" lvl="1" indent="-457200">
              <a:buFont typeface="Verdana" charset="0"/>
              <a:buAutoNum type="arabicPeriod"/>
            </a:pPr>
            <a:r>
              <a:rPr lang="en-US" altLang="ja-JP" sz="2200" dirty="0" smtClean="0">
                <a:ea typeface="ＭＳ Ｐゴシック" charset="-128"/>
              </a:rPr>
              <a:t>A </a:t>
            </a:r>
            <a:r>
              <a:rPr lang="en-US" altLang="ja-JP" sz="2200" dirty="0">
                <a:ea typeface="ＭＳ Ｐゴシック" charset="-128"/>
              </a:rPr>
              <a:t>permanent supply shock affects output and inflation both in the short and the long run.</a:t>
            </a:r>
          </a:p>
          <a:p>
            <a:pPr marL="914400" lvl="1" indent="-457200">
              <a:buFont typeface="Verdana" charset="0"/>
              <a:buAutoNum type="arabicPeriod"/>
            </a:pPr>
            <a:r>
              <a:rPr lang="en-US" altLang="ja-JP" sz="2200" dirty="0" smtClean="0">
                <a:ea typeface="ＭＳ Ｐゴシック" charset="-128"/>
              </a:rPr>
              <a:t>The </a:t>
            </a:r>
            <a:r>
              <a:rPr lang="en-US" altLang="ja-JP" sz="2200" dirty="0">
                <a:ea typeface="ＭＳ Ｐゴシック" charset="-128"/>
              </a:rPr>
              <a:t>economy has a self-correcting mechanism that returns it to potential output and the natural rate of unemployment over time</a:t>
            </a:r>
            <a:r>
              <a:rPr lang="en-US" altLang="ja-JP" sz="2200" dirty="0" smtClean="0">
                <a:ea typeface="ＭＳ Ｐゴシック" charset="-128"/>
              </a:rPr>
              <a:t>.</a:t>
            </a:r>
            <a:endParaRPr lang="en-US" dirty="0"/>
          </a:p>
        </p:txBody>
      </p:sp>
    </p:spTree>
    <p:extLst>
      <p:ext uri="{BB962C8B-B14F-4D97-AF65-F5344CB8AC3E}">
        <p14:creationId xmlns:p14="http://schemas.microsoft.com/office/powerpoint/2010/main" val="4214428537"/>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Figure 16 Negative Supply and Demand Shocks and the 2007–2009 Crisis</a:t>
            </a:r>
            <a:endParaRPr lang="en-US" dirty="0"/>
          </a:p>
        </p:txBody>
      </p:sp>
      <p:pic>
        <p:nvPicPr>
          <p:cNvPr id="19458" name="Picture 2" descr="Graph a depicts aggregate demand and aggregate supply analysis.&#10;The vertical axis is labeled Inflation Rate, pi with points pi 2, pi 1, and pi 3 marked on it from top to bottom. The horizontal axis is labeled Aggregate Output, Y with points Y3, Y2, and YP marked on it from left to right. Two slanting lines labeled AS1 and AS2 are drawn from the bottom left corner to the top right corner such that AS2 is above AS1. Three other slanting lines labeled AD1, AD2, and AD3 are drawn from the top centre to the bottom centre. Line AD1 intersects AS1 at point 1, line AD2 intersects AS2 at point 2, and line AD3 intersects AS1 at point 3. These points are joined with their coordinates on the both the axes using dotted lines. A vertical line labeled L R A S is drawn from the point YP on the horizontal axis. This also intersects lines AD1 and AS1 at point 1. Near the horizontal axis, two leftward arrows point from YP to Y2 to Y3. Near the vertical axis, a downward arrow points from pi 2 to pi 3 and an upward arrow points from pi 1 to pi 2. The four steps are:&#10;Step 1. A negative supply shock shifted AS upward and a negative demand shock shifted AD leftward…&#10;Step 2. leading to an increase in inflation and a decline in output.&#10;Step 3. Worsening financial crisis shifted AD further leftward, while AS shifted down…&#10;Step 4. leading to a further decline in output and a fall in inflation.&#10;&#10;Table b shows unemployment and inflation during the perfect storm of 2007–2009. See Table ta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6920" y="1429359"/>
            <a:ext cx="4762500" cy="489585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1743557" y="5843959"/>
            <a:ext cx="1914043" cy="427881"/>
          </a:xfrm>
        </p:spPr>
        <p:txBody>
          <a:bodyPr/>
          <a:lstStyle/>
          <a:p>
            <a:pPr marL="0" indent="0">
              <a:buNone/>
            </a:pPr>
            <a:r>
              <a:rPr lang="en-US" sz="1200" i="1" dirty="0" smtClean="0"/>
              <a:t>Source: </a:t>
            </a:r>
            <a:r>
              <a:rPr lang="en-US" sz="1200" dirty="0" smtClean="0"/>
              <a:t>Economic Report of the President.</a:t>
            </a:r>
          </a:p>
        </p:txBody>
      </p:sp>
    </p:spTree>
    <p:extLst>
      <p:ext uri="{BB962C8B-B14F-4D97-AF65-F5344CB8AC3E}">
        <p14:creationId xmlns:p14="http://schemas.microsoft.com/office/powerpoint/2010/main" val="1292716923"/>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i="1" dirty="0">
                <a:ea typeface="ＭＳ Ｐゴシック" charset="-128"/>
              </a:rPr>
              <a:t>AD/AS</a:t>
            </a:r>
            <a:r>
              <a:rPr lang="en-US" altLang="ja-JP" dirty="0">
                <a:ea typeface="ＭＳ Ｐゴシック" charset="-128"/>
              </a:rPr>
              <a:t> Analysis of Foreign Business Cycle Episodes </a:t>
            </a:r>
            <a:endParaRPr lang="en-US" dirty="0"/>
          </a:p>
        </p:txBody>
      </p:sp>
      <p:sp>
        <p:nvSpPr>
          <p:cNvPr id="3" name="Content Placeholder 2"/>
          <p:cNvSpPr>
            <a:spLocks noGrp="1"/>
          </p:cNvSpPr>
          <p:nvPr>
            <p:ph idx="1"/>
          </p:nvPr>
        </p:nvSpPr>
        <p:spPr/>
        <p:txBody>
          <a:bodyPr/>
          <a:lstStyle/>
          <a:p>
            <a:r>
              <a:rPr lang="en-US" altLang="ja-JP" dirty="0">
                <a:ea typeface="ＭＳ Ｐゴシック" charset="-128"/>
              </a:rPr>
              <a:t>Our aggregate demand and supply analysis also can help us understand business cycle episodes in foreign countries.</a:t>
            </a:r>
          </a:p>
          <a:p>
            <a:pPr lvl="1"/>
            <a:r>
              <a:rPr lang="en-US" altLang="ja-JP" dirty="0">
                <a:ea typeface="ＭＳ Ｐゴシック" charset="-128"/>
              </a:rPr>
              <a:t>Figure 17 shows the UK Financial Crisis, 2007–2009</a:t>
            </a:r>
          </a:p>
          <a:p>
            <a:pPr lvl="1"/>
            <a:r>
              <a:rPr lang="en-US" altLang="ja-JP" dirty="0">
                <a:ea typeface="ＭＳ Ｐゴシック" charset="-128"/>
              </a:rPr>
              <a:t>Figure 18 shows China and the Financial Crisis, </a:t>
            </a:r>
            <a:r>
              <a:rPr lang="en-US" altLang="ja-JP" dirty="0" smtClean="0">
                <a:ea typeface="ＭＳ Ｐゴシック" charset="-128"/>
              </a:rPr>
              <a:t>2007–2009</a:t>
            </a:r>
            <a:endParaRPr lang="en-US" dirty="0"/>
          </a:p>
        </p:txBody>
      </p:sp>
    </p:spTree>
    <p:extLst>
      <p:ext uri="{BB962C8B-B14F-4D97-AF65-F5344CB8AC3E}">
        <p14:creationId xmlns:p14="http://schemas.microsoft.com/office/powerpoint/2010/main" val="3847314304"/>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Figure 17 U.K. Financial Crisis, 2007–2009</a:t>
            </a:r>
            <a:endParaRPr lang="en-US" dirty="0"/>
          </a:p>
        </p:txBody>
      </p:sp>
      <p:pic>
        <p:nvPicPr>
          <p:cNvPr id="20482" name="Picture 2" descr="Graph a depicts aggregate demand and aggregate supply analysis.&#10;The vertical axis is labeled Inflation Rate, pi with points pi 2, pi 1, and pi 3 marked on it from top to bottom. The horizontal axis is labeled Aggregate Output, Y with points Y3, Y2, and YP marked on it from left to right. Two slanting lines labeled AS1 and AS2 are drawn from the bottom left corner to the top right corner such that AS2 is above AS1. Two other slanting lines labeled AD1 and AD2 are drawn from the top centre to the bottom centre. Line AD1 intersects AS1 at point 1, line AD1 intersects AS2 at point 2, and line AD3 intersects AS1 at point 3. These points are joined with their coordinates on the both the axes using dotted lines. A vertical line labeled L R A S is drawn from the point YP on the horizontal axis. This line also intersects lines AD1 and AS1 at point 1. Near the horizontal axis, two leftward arrows point from YP to Y2 to Y3. Near the vertical axis, a downward arrow points from pi 2 to pi 3 and an upward arrow points from pi 1 to pi 2. The four steps are:&#10;Step 1. A negative supply shock shifted AS upward, increasing inflation and reducing output.&#10;Step 2. A negative demand shock shifted AD leftward, while AS shifted down as oil prices fell…&#10;Step 3. leading to decreased inflation and output.&#10;&#10;Table b shows unemployment rate and inflation between 2006 and 2009. See Table ta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9789" y="1403500"/>
            <a:ext cx="4830336" cy="496558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914836" y="5715000"/>
            <a:ext cx="2742764" cy="609600"/>
          </a:xfrm>
        </p:spPr>
        <p:txBody>
          <a:bodyPr/>
          <a:lstStyle/>
          <a:p>
            <a:pPr marL="0" indent="0">
              <a:buNone/>
            </a:pPr>
            <a:r>
              <a:rPr lang="en-US" sz="1200" i="1" dirty="0" smtClean="0"/>
              <a:t>Source: </a:t>
            </a:r>
            <a:r>
              <a:rPr lang="en-US" sz="1200" dirty="0" smtClean="0"/>
              <a:t>Office of National Statistics, UK. http://www.statistics.gov.uk/statbase/tsdtimezone.asp.</a:t>
            </a:r>
          </a:p>
        </p:txBody>
      </p:sp>
    </p:spTree>
    <p:extLst>
      <p:ext uri="{BB962C8B-B14F-4D97-AF65-F5344CB8AC3E}">
        <p14:creationId xmlns:p14="http://schemas.microsoft.com/office/powerpoint/2010/main" val="2036516125"/>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Learning </a:t>
            </a:r>
            <a:r>
              <a:rPr lang="en-US" dirty="0" smtClean="0">
                <a:ea typeface="ヒラギノ角ゴ Pro W3" charset="-128"/>
              </a:rPr>
              <a:t>Objectives</a:t>
            </a:r>
            <a:r>
              <a:rPr lang="en-US" sz="2000" b="0" dirty="0">
                <a:ea typeface="ヒラギノ角ゴ Pro W3" charset="-128"/>
              </a:rPr>
              <a:t> </a:t>
            </a:r>
            <a:r>
              <a:rPr lang="en-US" sz="2000" b="0" dirty="0" smtClean="0">
                <a:ea typeface="ヒラギノ角ゴ Pro W3" charset="-128"/>
              </a:rPr>
              <a:t>(2 </a:t>
            </a:r>
            <a:r>
              <a:rPr lang="en-US" sz="2000" b="0" dirty="0">
                <a:ea typeface="ヒラギノ角ゴ Pro W3" charset="-128"/>
              </a:rPr>
              <a:t>of 2)</a:t>
            </a:r>
            <a:endParaRPr lang="en-US" sz="2000" dirty="0"/>
          </a:p>
        </p:txBody>
      </p:sp>
      <p:sp>
        <p:nvSpPr>
          <p:cNvPr id="3" name="Content Placeholder 2"/>
          <p:cNvSpPr>
            <a:spLocks noGrp="1"/>
          </p:cNvSpPr>
          <p:nvPr>
            <p:ph idx="1"/>
          </p:nvPr>
        </p:nvSpPr>
        <p:spPr/>
        <p:txBody>
          <a:bodyPr/>
          <a:lstStyle/>
          <a:p>
            <a:r>
              <a:rPr lang="en-US" dirty="0">
                <a:ea typeface="ヒラギノ角ゴ Pro W3" charset="-128"/>
              </a:rPr>
              <a:t>Illustrate and interpret the short-run an long-run effects of a shock to aggregate demand.</a:t>
            </a:r>
          </a:p>
          <a:p>
            <a:r>
              <a:rPr lang="en-US" dirty="0">
                <a:ea typeface="ヒラギノ角ゴ Pro W3" charset="-128"/>
              </a:rPr>
              <a:t>Illustrate and interpret the short-run and long-run effects of temporary and permanent supply shocks.</a:t>
            </a:r>
          </a:p>
          <a:p>
            <a:r>
              <a:rPr lang="en-US" dirty="0">
                <a:ea typeface="ヒラギノ角ゴ Pro W3" charset="-128"/>
              </a:rPr>
              <a:t>Explain business cycle fluctuations in major economies during the </a:t>
            </a:r>
            <a:r>
              <a:rPr lang="es-ES_tradnl" dirty="0">
                <a:ea typeface="ヒラギノ角ゴ Pro W3" charset="-128"/>
              </a:rPr>
              <a:t>2007–2009 </a:t>
            </a:r>
            <a:r>
              <a:rPr lang="es-ES_tradnl" dirty="0" smtClean="0">
                <a:ea typeface="ヒラギノ角ゴ Pro W3" charset="-128"/>
              </a:rPr>
              <a:t>financial </a:t>
            </a:r>
            <a:r>
              <a:rPr lang="es-ES_tradnl" dirty="0">
                <a:ea typeface="ヒラギノ角ゴ Pro W3" charset="-128"/>
              </a:rPr>
              <a:t>crisis</a:t>
            </a:r>
            <a:r>
              <a:rPr lang="es-ES_tradnl" dirty="0" smtClean="0">
                <a:ea typeface="ヒラギノ角ゴ Pro W3" charset="-128"/>
              </a:rPr>
              <a:t>.</a:t>
            </a:r>
            <a:endParaRPr lang="en-US" dirty="0"/>
          </a:p>
        </p:txBody>
      </p:sp>
    </p:spTree>
    <p:extLst>
      <p:ext uri="{BB962C8B-B14F-4D97-AF65-F5344CB8AC3E}">
        <p14:creationId xmlns:p14="http://schemas.microsoft.com/office/powerpoint/2010/main" val="89085257"/>
      </p:ext>
    </p:extLst>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Figure 18 China and the Financial Crisis, 2007–2009</a:t>
            </a:r>
            <a:endParaRPr lang="en-US" dirty="0"/>
          </a:p>
        </p:txBody>
      </p:sp>
      <p:pic>
        <p:nvPicPr>
          <p:cNvPr id="21506" name="Picture 2" descr="Graph a depicts aggregate demand and aggregate supply analysis.&#10;The vertical axis is labeled Inflation Rate, pi with points pi 1 and pi 2 marked on it from top to bottom. The horizontal axis is labeled Aggregate Output, Y with points Y2 and YP marked on it from left to right. A slanting line labeled AS1 is drawn from the bottom left corner to the top right corner. Two other slanting lines labeled AD1 and AD2 are drawn from the top centre to the bottom centre. Line AD1 intersects AS1 at point 1, and line AD2 intersects AS1 at point 2. These points are joined with their coordinates on the both the axes using dotted lines. A vertical line labeled L R A S is drawn from the point YP on the horizontal axis. This line also intersects lines AD1 and AS1 at point 1. Near the horizontal axis, a rightward and a leftward arrow point from YP to Y2. Near the vertical axis, a downward arrow points from pi 1 to pi 2. The four steps are:&#10;Step 1. A negative demand shock shifted AD leftward…&#10;Step 2. decreasing output and lowering inflation.&#10;Step 3. A fiscal stimulus package increased AD…&#10;Step 4. and restored long-run equilibrium values for inflation and output.&#10;&#10;Table b shows Chinese output growth and inflation between 2006 and 2009. See Table ta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25" y="1379547"/>
            <a:ext cx="4858226" cy="4994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921761"/>
      </p:ext>
    </p:extLst>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Appendix to Chapter 22: The Phillips Curve and the Short-Run Aggregate Supply </a:t>
            </a:r>
            <a:r>
              <a:rPr lang="en-US" altLang="ja-JP" dirty="0" smtClean="0"/>
              <a:t>Curve</a:t>
            </a:r>
            <a:endParaRPr lang="en-US" dirty="0"/>
          </a:p>
        </p:txBody>
      </p:sp>
      <p:sp>
        <p:nvSpPr>
          <p:cNvPr id="3" name="Content Placeholder 2"/>
          <p:cNvSpPr>
            <a:spLocks noGrp="1"/>
          </p:cNvSpPr>
          <p:nvPr>
            <p:ph idx="1"/>
          </p:nvPr>
        </p:nvSpPr>
        <p:spPr/>
        <p:txBody>
          <a:bodyPr/>
          <a:lstStyle/>
          <a:p>
            <a:r>
              <a:rPr lang="en-US" altLang="ja-JP" b="1" dirty="0">
                <a:ea typeface="ＭＳ Ｐゴシック" charset="-128"/>
              </a:rPr>
              <a:t>The Phillips Curve</a:t>
            </a:r>
            <a:r>
              <a:rPr lang="en-US" altLang="ja-JP" dirty="0">
                <a:ea typeface="ＭＳ Ｐゴシック" charset="-128"/>
              </a:rPr>
              <a:t>: the negative relationship between unemployment and inflation.</a:t>
            </a:r>
          </a:p>
          <a:p>
            <a:r>
              <a:rPr lang="en-US" altLang="ja-JP" dirty="0">
                <a:ea typeface="ＭＳ Ｐゴシック" charset="-128"/>
              </a:rPr>
              <a:t>The idea behind the Phillips curve is intuitive: When labor markets are </a:t>
            </a:r>
            <a:r>
              <a:rPr lang="en-US" altLang="ja-JP" i="1" dirty="0">
                <a:ea typeface="ＭＳ Ｐゴシック" charset="-128"/>
              </a:rPr>
              <a:t>tight</a:t>
            </a:r>
            <a:r>
              <a:rPr lang="en-US" altLang="ja-JP" dirty="0">
                <a:ea typeface="ＭＳ Ｐゴシック" charset="-128"/>
              </a:rPr>
              <a:t>—that is, the unemployment rate is </a:t>
            </a:r>
            <a:r>
              <a:rPr lang="en-US" altLang="ja-JP" i="1" dirty="0">
                <a:ea typeface="ＭＳ Ｐゴシック" charset="-128"/>
              </a:rPr>
              <a:t>low</a:t>
            </a:r>
            <a:r>
              <a:rPr lang="en-US" altLang="ja-JP" dirty="0">
                <a:ea typeface="ＭＳ Ｐゴシック" charset="-128"/>
              </a:rPr>
              <a:t>—firms may have difficulty hiring qualified workers and may even have a hard time keeping their present employees. Because of the shortage of workers in the labor market, firms will raise wages to attract needed workers and raise their prices at a more rapid rate</a:t>
            </a:r>
            <a:r>
              <a:rPr lang="en-US" altLang="ja-JP" dirty="0" smtClean="0">
                <a:ea typeface="ＭＳ Ｐゴシック" charset="-128"/>
              </a:rPr>
              <a:t>.</a:t>
            </a:r>
            <a:endParaRPr lang="en-US" dirty="0"/>
          </a:p>
        </p:txBody>
      </p:sp>
    </p:spTree>
    <p:extLst>
      <p:ext uri="{BB962C8B-B14F-4D97-AF65-F5344CB8AC3E}">
        <p14:creationId xmlns:p14="http://schemas.microsoft.com/office/powerpoint/2010/main" val="4100643321"/>
      </p:ext>
    </p:extLst>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Figure 1 Inflation and Unemployment in the United States, 1950–1969 and </a:t>
            </a:r>
            <a:r>
              <a:rPr lang="en-US" altLang="ja-JP" dirty="0" smtClean="0"/>
              <a:t>1970–2016</a:t>
            </a:r>
            <a:endParaRPr lang="en-US" dirty="0"/>
          </a:p>
        </p:txBody>
      </p:sp>
      <p:pic>
        <p:nvPicPr>
          <p:cNvPr id="5" name="Picture 2" descr="The first graph shows M P  curve. The vertical axis is labeled &quot;Real Interest Rate, r (percent)&quot; and the horizontal axis is labeled &quot;Inflation Rate, pi.&quot; The line for M P  slopes upward from the lower left corner to the upper right corner. A point on the line at r equals r 1 and pi equals pi 1 is highlighted. A line (M P 2) parallel to the line for M P sub 1 shows a downward shift in the M P  curve. Two point on the line 2 at r equals r 2 and pi equals pi 2 and 3 at r equals r 1 and pi equals pi 3 are highlighted. The second graph depicts the I S curve. The vertical axis is labeled &quot;Real Interest Rate, r&quot; and the horizontal axis is labeled &quot;Aggregate Output, Y.&quot; The line for I S slopes downward from the upper left corner to the lower right corner. The points corresponding to the point 1, 3 and point 2 are highlighted on the line at r equals (r 1, Y 1) and (r 2, Y 2) respectively. &#10;The third graph shows the A D/A S diagram. The vertical axis is labeled &quot;Inflation Rate, pi&quot; and the horizontal axis is labeled &quot;Aggregate Output, Y.&quot; The line for L R A S is a vertical line from the point Y P on the horizontal axis. The line for A S sub 1 slopes upward from the lower left corner to the upper right corner intersecting the line for L R A S at point 1 (inflation rate, pi equals pi T 1). A line (A S sub 3) parallel to the line for A S sub 1 above it shows an upward shift in the A S curve. An upward arrow points from the line for A S sub 1 to A S sub 2. The line for A D sub 1 slopes downward from the upper left corner to the lower right corner intersecting the line for A S sub 1 at point 1 (inflation rate, pi equals pi T 1). A line (A D sub 3) parallel to the line for A D sub 1 on the right shows a rightward shift in the A D curve. This line intersects the line for A S sub 3 at point 3 (inflation rate equals pi 3, a point above pi 2) and A S sub 1 at point 2. A right arrow points from the line for A D sub 1 to the line for A D sub 3. The horizontal dotted lines are drawn connecting the point pi T 1 to 1, pi 2 to 2, and pi 3 to 3. An up arrow points from the line at pi T 1 to the line at pi 2 and an up arrow points from the line at pi 2 to the line at pi 3. A vertical dotted line is drawn from point 2 to the point Y 2 on the horizontal axis. A right arrow points from L R A S to the line at Y 2 and a left arrow points from the line at Y 2 to L R A S. The four steps shown on these three graphs are:&#10;Step 1. Autonomous monetary easing temporarily reduces real interest rates . . .&#10;Step 2. which temporarily raises aggregate output in the IS diagram . . . &#10;Step 3. and temporarily raises output in the A D A S diagram . . . &#10;Step 4. but permanently raises infl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6850" y="1398776"/>
            <a:ext cx="4641856" cy="497607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2"/>
          <p:cNvSpPr>
            <a:spLocks noGrp="1"/>
          </p:cNvSpPr>
          <p:nvPr>
            <p:ph idx="1"/>
          </p:nvPr>
        </p:nvSpPr>
        <p:spPr>
          <a:xfrm>
            <a:off x="533400" y="5410200"/>
            <a:ext cx="2971800" cy="853440"/>
          </a:xfrm>
        </p:spPr>
        <p:txBody>
          <a:bodyPr/>
          <a:lstStyle/>
          <a:p>
            <a:pPr marL="0" indent="0">
              <a:buNone/>
            </a:pPr>
            <a:r>
              <a:rPr lang="en-US" sz="1200" i="1" dirty="0"/>
              <a:t>Source: </a:t>
            </a:r>
            <a:r>
              <a:rPr lang="en-US" sz="1200" dirty="0"/>
              <a:t>Federal Reserve Bank of St. Louis, FRED database: https://fred.stlouisfed.org/series/UNRATE; https://</a:t>
            </a:r>
            <a:r>
              <a:rPr lang="en-US" sz="1200" dirty="0" smtClean="0"/>
              <a:t>fred.stlouisfed.org/series/CPIAUCSL</a:t>
            </a:r>
            <a:endParaRPr lang="en-US" sz="1200" dirty="0"/>
          </a:p>
        </p:txBody>
      </p:sp>
    </p:spTree>
    <p:extLst>
      <p:ext uri="{BB962C8B-B14F-4D97-AF65-F5344CB8AC3E}">
        <p14:creationId xmlns:p14="http://schemas.microsoft.com/office/powerpoint/2010/main" val="3711678217"/>
      </p:ext>
    </p:extLst>
  </p:cSld>
  <p:clrMapOvr>
    <a:masterClrMapping/>
  </p:clrMapOvr>
  <p:transition spd="slow">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Figure 2 The Short- and Long-Run Phillips Curve</a:t>
            </a:r>
            <a:endParaRPr lang="en-US" dirty="0"/>
          </a:p>
        </p:txBody>
      </p:sp>
      <p:pic>
        <p:nvPicPr>
          <p:cNvPr id="5"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524000"/>
            <a:ext cx="6672263"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4618769"/>
      </p:ext>
    </p:extLst>
  </p:cSld>
  <p:clrMapOvr>
    <a:masterClrMapping/>
  </p:clrMapOvr>
  <p:transition spd="slow">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Three Important Conclusions</a:t>
            </a:r>
            <a:endParaRPr lang="en-US" dirty="0"/>
          </a:p>
        </p:txBody>
      </p:sp>
      <p:sp>
        <p:nvSpPr>
          <p:cNvPr id="3" name="Content Placeholder 2"/>
          <p:cNvSpPr>
            <a:spLocks noGrp="1"/>
          </p:cNvSpPr>
          <p:nvPr>
            <p:ph idx="1"/>
          </p:nvPr>
        </p:nvSpPr>
        <p:spPr/>
        <p:txBody>
          <a:bodyPr/>
          <a:lstStyle/>
          <a:p>
            <a:pPr marL="457200" indent="-457200">
              <a:buFont typeface="Verdana" charset="0"/>
              <a:buAutoNum type="arabicPeriod"/>
            </a:pPr>
            <a:r>
              <a:rPr lang="en-US" altLang="ja-JP" dirty="0">
                <a:ea typeface="ＭＳ Ｐゴシック" charset="-128"/>
              </a:rPr>
              <a:t>There is no long-run </a:t>
            </a:r>
            <a:r>
              <a:rPr lang="en-US" altLang="ja-JP" dirty="0" smtClean="0">
                <a:ea typeface="ＭＳ Ｐゴシック" charset="-128"/>
              </a:rPr>
              <a:t>trade off </a:t>
            </a:r>
            <a:r>
              <a:rPr lang="en-US" altLang="ja-JP" dirty="0">
                <a:ea typeface="ＭＳ Ｐゴシック" charset="-128"/>
              </a:rPr>
              <a:t>between unemployment and inflation.</a:t>
            </a:r>
          </a:p>
          <a:p>
            <a:pPr marL="457200" indent="-457200">
              <a:buFont typeface="Verdana" charset="0"/>
              <a:buAutoNum type="arabicPeriod"/>
            </a:pPr>
            <a:r>
              <a:rPr lang="en-US" altLang="ja-JP" dirty="0">
                <a:ea typeface="ＭＳ Ｐゴシック" charset="-128"/>
              </a:rPr>
              <a:t>There is a short-run </a:t>
            </a:r>
            <a:r>
              <a:rPr lang="en-US" altLang="ja-JP" dirty="0" smtClean="0">
                <a:ea typeface="ＭＳ Ｐゴシック" charset="-128"/>
              </a:rPr>
              <a:t>trade off </a:t>
            </a:r>
            <a:r>
              <a:rPr lang="en-US" altLang="ja-JP" dirty="0">
                <a:ea typeface="ＭＳ Ｐゴシック" charset="-128"/>
              </a:rPr>
              <a:t>between unemployment and inflation.</a:t>
            </a:r>
          </a:p>
          <a:p>
            <a:pPr marL="457200" indent="-457200">
              <a:buFont typeface="Verdana" charset="0"/>
              <a:buAutoNum type="arabicPeriod"/>
            </a:pPr>
            <a:r>
              <a:rPr lang="en-US" altLang="ja-JP" dirty="0">
                <a:ea typeface="ＭＳ Ｐゴシック" charset="-128"/>
              </a:rPr>
              <a:t>There are two types of Phillips curves, long run and short run</a:t>
            </a:r>
            <a:r>
              <a:rPr lang="en-US" altLang="ja-JP" dirty="0" smtClean="0">
                <a:ea typeface="ＭＳ Ｐゴシック" charset="-128"/>
              </a:rPr>
              <a:t>.</a:t>
            </a:r>
            <a:endParaRPr lang="en-US" dirty="0"/>
          </a:p>
        </p:txBody>
      </p:sp>
    </p:spTree>
    <p:extLst>
      <p:ext uri="{BB962C8B-B14F-4D97-AF65-F5344CB8AC3E}">
        <p14:creationId xmlns:p14="http://schemas.microsoft.com/office/powerpoint/2010/main" val="121636501"/>
      </p:ext>
    </p:extLst>
  </p:cSld>
  <p:clrMapOvr>
    <a:masterClrMapping/>
  </p:clrMapOvr>
  <p:transition spd="slow">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The Phillips Curve After the 1960s</a:t>
            </a:r>
          </a:p>
        </p:txBody>
      </p:sp>
      <p:sp>
        <p:nvSpPr>
          <p:cNvPr id="3" name="Content Placeholder 2"/>
          <p:cNvSpPr>
            <a:spLocks noGrp="1"/>
          </p:cNvSpPr>
          <p:nvPr>
            <p:ph idx="1"/>
          </p:nvPr>
        </p:nvSpPr>
        <p:spPr>
          <a:xfrm>
            <a:off x="457200" y="1600200"/>
            <a:ext cx="8229600" cy="4648200"/>
          </a:xfrm>
        </p:spPr>
        <p:txBody>
          <a:bodyPr/>
          <a:lstStyle/>
          <a:p>
            <a:r>
              <a:rPr lang="en-US" dirty="0">
                <a:ea typeface="ヒラギノ角ゴ Pro W3" charset="-128"/>
              </a:rPr>
              <a:t>The expectations-augmented Phillips curve shows that the negative correlation between unemployment and inflation breaks down when the unemployment rate remains below the natural rate of unemployment for any extended period of time.</a:t>
            </a:r>
          </a:p>
          <a:p>
            <a:r>
              <a:rPr lang="en-US" dirty="0">
                <a:ea typeface="ヒラギノ角ゴ Pro W3" charset="-128"/>
              </a:rPr>
              <a:t>Inflation jumped up sharply with the sharp rise in oil prices in 1973 and 1979 and Phillips-curve theorists realized that they had to add one more feature to the expectations-augmented Phillips curve. Supply shocks are shocks to supply that change the amount of output an economy can produce from the same amount of capital and labor. These supply shocks translate into inflation shocks</a:t>
            </a:r>
            <a:r>
              <a:rPr lang="en-US" dirty="0" smtClean="0">
                <a:ea typeface="ヒラギノ角ゴ Pro W3" charset="-128"/>
              </a:rPr>
              <a:t>.</a:t>
            </a:r>
            <a:endParaRPr lang="en-US" dirty="0"/>
          </a:p>
        </p:txBody>
      </p:sp>
    </p:spTree>
    <p:extLst>
      <p:ext uri="{BB962C8B-B14F-4D97-AF65-F5344CB8AC3E}">
        <p14:creationId xmlns:p14="http://schemas.microsoft.com/office/powerpoint/2010/main" val="730809105"/>
      </p:ext>
    </p:extLst>
  </p:cSld>
  <p:clrMapOvr>
    <a:masterClrMapping/>
  </p:clrMapOvr>
  <p:transition spd="slow">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Modern Phillips Curve with Adaptive (Backward-Looking) Expectations</a:t>
            </a:r>
          </a:p>
        </p:txBody>
      </p:sp>
      <p:sp>
        <p:nvSpPr>
          <p:cNvPr id="3" name="Content Placeholder 2"/>
          <p:cNvSpPr>
            <a:spLocks noGrp="1"/>
          </p:cNvSpPr>
          <p:nvPr>
            <p:ph idx="1"/>
          </p:nvPr>
        </p:nvSpPr>
        <p:spPr/>
        <p:txBody>
          <a:bodyPr/>
          <a:lstStyle/>
          <a:p>
            <a:r>
              <a:rPr lang="en-US" dirty="0">
                <a:ea typeface="ヒラギノ角ゴ Pro W3" charset="-128"/>
              </a:rPr>
              <a:t>To complete our analysis of the Phillips curve, we need to understand how firms and households form expectations about inflation. One simple model assumes that they do so by looking at past inflation. </a:t>
            </a:r>
          </a:p>
          <a:p>
            <a:r>
              <a:rPr lang="en-US" dirty="0">
                <a:ea typeface="ヒラギノ角ゴ Pro W3" charset="-128"/>
              </a:rPr>
              <a:t>This form of expectations is known as adaptive expectations or backward-looking expectations because expectations are formed by looking at the past and therefore change only slowly over time</a:t>
            </a:r>
            <a:r>
              <a:rPr lang="en-US" dirty="0" smtClean="0">
                <a:ea typeface="ヒラギノ角ゴ Pro W3" charset="-128"/>
              </a:rPr>
              <a:t>.</a:t>
            </a:r>
            <a:endParaRPr lang="en-US" dirty="0"/>
          </a:p>
        </p:txBody>
      </p:sp>
    </p:spTree>
    <p:extLst>
      <p:ext uri="{BB962C8B-B14F-4D97-AF65-F5344CB8AC3E}">
        <p14:creationId xmlns:p14="http://schemas.microsoft.com/office/powerpoint/2010/main" val="3652202742"/>
      </p:ext>
    </p:extLst>
  </p:cSld>
  <p:clrMapOvr>
    <a:masterClrMapping/>
  </p:clrMapOvr>
  <p:transition spd="slow">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The Short-Run Aggregate Supply Curve</a:t>
            </a:r>
            <a:endParaRPr lang="en-US" dirty="0"/>
          </a:p>
        </p:txBody>
      </p:sp>
      <p:sp>
        <p:nvSpPr>
          <p:cNvPr id="3" name="Content Placeholder 2"/>
          <p:cNvSpPr>
            <a:spLocks noGrp="1"/>
          </p:cNvSpPr>
          <p:nvPr>
            <p:ph idx="1"/>
          </p:nvPr>
        </p:nvSpPr>
        <p:spPr/>
        <p:txBody>
          <a:bodyPr/>
          <a:lstStyle/>
          <a:p>
            <a:r>
              <a:rPr lang="en-US" altLang="ja-JP" dirty="0">
                <a:ea typeface="ＭＳ Ｐゴシック" charset="-128"/>
              </a:rPr>
              <a:t>To complete our aggregate demand and supply model, we need to use our analysis of the Phillips curve to derive a short-run aggregate supply curve, which represents the relationship between the total quantity of output that firms are willing to produce and the inflation rate.</a:t>
            </a:r>
          </a:p>
          <a:p>
            <a:r>
              <a:rPr lang="en-US" altLang="ja-JP" dirty="0">
                <a:ea typeface="ＭＳ Ｐゴシック" charset="-128"/>
              </a:rPr>
              <a:t>We can translate the modern Phillips curve into a short-run aggregate supply curve by replacing the unemployment gap (</a:t>
            </a:r>
            <a:r>
              <a:rPr lang="en-US" altLang="ja-JP" i="1" dirty="0">
                <a:ea typeface="ＭＳ Ｐゴシック" charset="-128"/>
              </a:rPr>
              <a:t>U – U</a:t>
            </a:r>
            <a:r>
              <a:rPr lang="en-US" altLang="ja-JP" dirty="0">
                <a:ea typeface="ＭＳ Ｐゴシック" charset="-128"/>
              </a:rPr>
              <a:t>n) with the </a:t>
            </a:r>
            <a:r>
              <a:rPr lang="en-US" altLang="ja-JP" i="1" dirty="0">
                <a:ea typeface="ＭＳ Ｐゴシック" charset="-128"/>
              </a:rPr>
              <a:t>output gap</a:t>
            </a:r>
            <a:r>
              <a:rPr lang="en-US" altLang="ja-JP" dirty="0">
                <a:ea typeface="ＭＳ Ｐゴシック" charset="-128"/>
              </a:rPr>
              <a:t>, the difference between output and potential output (</a:t>
            </a:r>
            <a:r>
              <a:rPr lang="en-US" altLang="ja-JP" i="1" dirty="0">
                <a:ea typeface="ＭＳ Ｐゴシック" charset="-128"/>
              </a:rPr>
              <a:t>Y – Y</a:t>
            </a:r>
            <a:r>
              <a:rPr lang="en-US" altLang="ja-JP" dirty="0">
                <a:ea typeface="ＭＳ Ｐゴシック" charset="-128"/>
              </a:rPr>
              <a:t>P</a:t>
            </a:r>
            <a:r>
              <a:rPr lang="en-US" altLang="ja-JP" dirty="0" smtClean="0">
                <a:ea typeface="ＭＳ Ｐゴシック" charset="-128"/>
              </a:rPr>
              <a:t>).</a:t>
            </a:r>
            <a:endParaRPr lang="en-US" dirty="0"/>
          </a:p>
        </p:txBody>
      </p:sp>
    </p:spTree>
    <p:extLst>
      <p:ext uri="{BB962C8B-B14F-4D97-AF65-F5344CB8AC3E}">
        <p14:creationId xmlns:p14="http://schemas.microsoft.com/office/powerpoint/2010/main" val="916156445"/>
      </p:ext>
    </p:extLst>
  </p:cSld>
  <p:clrMapOvr>
    <a:masterClrMapping/>
  </p:clrMapOvr>
  <p:transition spd="slow">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Okun’</a:t>
            </a:r>
            <a:r>
              <a:rPr lang="en-US" altLang="ja-JP" dirty="0" err="1" smtClean="0"/>
              <a:t>s</a:t>
            </a:r>
            <a:r>
              <a:rPr lang="en-US" altLang="ja-JP" dirty="0" smtClean="0"/>
              <a:t> </a:t>
            </a:r>
            <a:r>
              <a:rPr lang="en-US" altLang="ja-JP" dirty="0"/>
              <a:t>Law</a:t>
            </a:r>
            <a:endParaRPr lang="en-US" dirty="0"/>
          </a:p>
        </p:txBody>
      </p:sp>
      <p:sp>
        <p:nvSpPr>
          <p:cNvPr id="3" name="Content Placeholder 2"/>
          <p:cNvSpPr>
            <a:spLocks noGrp="1"/>
          </p:cNvSpPr>
          <p:nvPr>
            <p:ph idx="1"/>
          </p:nvPr>
        </p:nvSpPr>
        <p:spPr/>
        <p:txBody>
          <a:bodyPr/>
          <a:lstStyle/>
          <a:p>
            <a:r>
              <a:rPr lang="en-US" altLang="ja-JP" b="1" dirty="0" err="1" smtClean="0">
                <a:ea typeface="ＭＳ Ｐゴシック" charset="-128"/>
              </a:rPr>
              <a:t>Okun’s</a:t>
            </a:r>
            <a:r>
              <a:rPr lang="en-US" altLang="ja-JP" b="1" dirty="0" smtClean="0">
                <a:ea typeface="ＭＳ Ｐゴシック" charset="-128"/>
              </a:rPr>
              <a:t> </a:t>
            </a:r>
            <a:r>
              <a:rPr lang="en-US" altLang="ja-JP" b="1" dirty="0">
                <a:ea typeface="ＭＳ Ｐゴシック" charset="-128"/>
              </a:rPr>
              <a:t>law </a:t>
            </a:r>
            <a:r>
              <a:rPr lang="en-US" altLang="ja-JP" dirty="0">
                <a:ea typeface="ＭＳ Ｐゴシック" charset="-128"/>
              </a:rPr>
              <a:t>describes the negative relationship between the unemployment gap and the output gap.</a:t>
            </a:r>
          </a:p>
          <a:p>
            <a:r>
              <a:rPr lang="en-US" altLang="ja-JP" dirty="0" err="1">
                <a:ea typeface="ＭＳ Ｐゴシック" charset="-128"/>
              </a:rPr>
              <a:t>Okun’s</a:t>
            </a:r>
            <a:r>
              <a:rPr lang="en-US" altLang="ja-JP" dirty="0">
                <a:ea typeface="ＭＳ Ｐゴシック" charset="-128"/>
              </a:rPr>
              <a:t> law states that for each percentage point that output is above potential, the unemployment rate is one-half of a percentage point below the natural rate of unemployment. Alternatively, for every percentage point that unemployment is above its natural rate, output is two percentage points below potential output</a:t>
            </a:r>
            <a:r>
              <a:rPr lang="en-US" altLang="ja-JP" dirty="0" smtClean="0">
                <a:ea typeface="ＭＳ Ｐゴシック" charset="-128"/>
              </a:rPr>
              <a:t>.</a:t>
            </a:r>
            <a:endParaRPr lang="en-US" dirty="0"/>
          </a:p>
        </p:txBody>
      </p:sp>
    </p:spTree>
    <p:extLst>
      <p:ext uri="{BB962C8B-B14F-4D97-AF65-F5344CB8AC3E}">
        <p14:creationId xmlns:p14="http://schemas.microsoft.com/office/powerpoint/2010/main" val="1632273248"/>
      </p:ext>
    </p:extLst>
  </p:cSld>
  <p:clrMapOvr>
    <a:masterClrMapping/>
  </p:clrMapOvr>
  <p:transition spd="slow">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Figure 3 </a:t>
            </a:r>
            <a:r>
              <a:rPr lang="en-US" altLang="ja-JP" dirty="0" err="1"/>
              <a:t>Okun’s</a:t>
            </a:r>
            <a:r>
              <a:rPr lang="en-US" altLang="ja-JP" dirty="0"/>
              <a:t> Law, 1960–2016</a:t>
            </a:r>
            <a:endParaRPr lang="en-US" dirty="0"/>
          </a:p>
        </p:txBody>
      </p:sp>
      <p:pic>
        <p:nvPicPr>
          <p:cNvPr id="8" name="Picture 2" descr="The first graph shows M P  curve. The vertical axis is labeled &quot;Real Interest Rate, r (percent)&quot; and the horizontal axis is labeled &quot;Inflation Rate, pi.&quot; The line for M P  slopes upward from the lower left corner to the upper right corner. The point 1 (pi 1, r 1) and  2(pi 2, r 2) is highlighted on the line. The second graph depicts the I S curve. The vertical axis is labeled &quot;Real Interest Rate, r&quot; and the horizontal axis is labeled &quot;Aggregate Output, Y.&quot; The line for I S slopes downward from the upper left corner to the lower right corner. The points 1 (r 1, Y 1) 2 (r 2, Y 2) are highlighted on the line. The third graph shows the A D/A S diagram. The vertical axis is labeled &quot;Inflation Rate, pi&quot; and the horizontal axis is labeled &quot;Aggregate Output, Y.&quot; The line for L R A S is a vertical line from the point Y P equals Y 1 on the horizontal axis. The line for A S sub 1 slopes upward from the lower left corner to the upper right corner intersecting the line for L R A S at point 1 (Y 1, pi 1). A line (A S2) parallel to the line for A S sub 1 above it shows an upward shift in the A S curve. An upward arrow points from the line for A S sub 1 to A S sub 2. The line for A D sub 1 slopes downward from the upper left corner to the lower right corner, intersecting the line for A S sub 2 at point 2 (Y 2, pi 2).&#10;The four steps shown on these three graphs are:&#10;Step 1. A temporary negative supply shock shifts A S upward . . .&#10;Step 2. increasing inflation and lowering output in the short run . . .&#10;Step 3. increasing real interest rates in the short run . . .&#10;Step 4. and decreasing output in the short ru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272" y="1436642"/>
            <a:ext cx="7944128" cy="387673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idx="1"/>
          </p:nvPr>
        </p:nvSpPr>
        <p:spPr>
          <a:xfrm>
            <a:off x="457200" y="5501957"/>
            <a:ext cx="8229600" cy="670243"/>
          </a:xfrm>
        </p:spPr>
        <p:txBody>
          <a:bodyPr/>
          <a:lstStyle/>
          <a:p>
            <a:pPr marL="0" indent="0">
              <a:buNone/>
            </a:pPr>
            <a:r>
              <a:rPr lang="en-US" sz="1400" i="1" dirty="0"/>
              <a:t>Source: </a:t>
            </a:r>
            <a:r>
              <a:rPr lang="en-US" sz="1400" dirty="0"/>
              <a:t>Federal Reserve Bank of St. Louis, FRED database: https://fred.stlouisfed.org/series/UNRATE; https://</a:t>
            </a:r>
            <a:r>
              <a:rPr lang="en-US" sz="1400" dirty="0" smtClean="0"/>
              <a:t>fred.stlouisfed.org/series/GDPC1</a:t>
            </a:r>
            <a:r>
              <a:rPr lang="en-US" sz="1400" dirty="0"/>
              <a:t>; https://fred.stlouisfed.org/series/GDPPOT.</a:t>
            </a:r>
          </a:p>
        </p:txBody>
      </p:sp>
    </p:spTree>
    <p:extLst>
      <p:ext uri="{BB962C8B-B14F-4D97-AF65-F5344CB8AC3E}">
        <p14:creationId xmlns:p14="http://schemas.microsoft.com/office/powerpoint/2010/main" val="1220151290"/>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Aggregate </a:t>
            </a:r>
            <a:r>
              <a:rPr lang="en-US" dirty="0" smtClean="0">
                <a:ea typeface="ヒラギノ角ゴ Pro W3" charset="-128"/>
              </a:rPr>
              <a:t>Demand</a:t>
            </a:r>
            <a:r>
              <a:rPr lang="en-US" sz="2000" b="0" dirty="0">
                <a:ea typeface="ヒラギノ角ゴ Pro W3" charset="-128"/>
              </a:rPr>
              <a:t> (1 of </a:t>
            </a:r>
            <a:r>
              <a:rPr lang="en-US" sz="2000" b="0" dirty="0" smtClean="0">
                <a:ea typeface="ヒラギノ角ゴ Pro W3" charset="-128"/>
              </a:rPr>
              <a:t>3)</a:t>
            </a:r>
            <a:endParaRPr lang="en-US" sz="2000" dirty="0"/>
          </a:p>
        </p:txBody>
      </p:sp>
      <p:sp>
        <p:nvSpPr>
          <p:cNvPr id="3" name="Content Placeholder 2"/>
          <p:cNvSpPr>
            <a:spLocks noGrp="1"/>
          </p:cNvSpPr>
          <p:nvPr>
            <p:ph idx="1"/>
          </p:nvPr>
        </p:nvSpPr>
        <p:spPr/>
        <p:txBody>
          <a:bodyPr/>
          <a:lstStyle/>
          <a:p>
            <a:pPr>
              <a:spcBef>
                <a:spcPct val="40000"/>
              </a:spcBef>
            </a:pPr>
            <a:r>
              <a:rPr lang="en-US" altLang="ja-JP" dirty="0">
                <a:ea typeface="ＭＳ Ｐゴシック" charset="-128"/>
              </a:rPr>
              <a:t>Aggregate demand is made up of four component parts:</a:t>
            </a:r>
          </a:p>
          <a:p>
            <a:pPr lvl="1">
              <a:spcBef>
                <a:spcPct val="40000"/>
              </a:spcBef>
            </a:pPr>
            <a:r>
              <a:rPr lang="en-US" sz="2200" b="1" dirty="0">
                <a:ea typeface="ヒラギノ角ゴ Pro W3" charset="-128"/>
              </a:rPr>
              <a:t>consumption expenditure</a:t>
            </a:r>
            <a:r>
              <a:rPr lang="en-US" altLang="ja-JP" sz="2200" dirty="0">
                <a:ea typeface="ＭＳ Ｐゴシック" charset="-128"/>
              </a:rPr>
              <a:t>: the total demand for </a:t>
            </a:r>
            <a:r>
              <a:rPr lang="en-US" altLang="ja-JP" sz="2200" dirty="0" smtClean="0">
                <a:ea typeface="ＭＳ Ｐゴシック" charset="-128"/>
              </a:rPr>
              <a:t>consumer goods </a:t>
            </a:r>
            <a:r>
              <a:rPr lang="en-US" altLang="ja-JP" sz="2200" dirty="0">
                <a:ea typeface="ＭＳ Ｐゴシック" charset="-128"/>
              </a:rPr>
              <a:t>and services</a:t>
            </a:r>
          </a:p>
          <a:p>
            <a:pPr lvl="1">
              <a:spcBef>
                <a:spcPct val="40000"/>
              </a:spcBef>
            </a:pPr>
            <a:r>
              <a:rPr lang="en-US" altLang="ja-JP" sz="2200" b="1" dirty="0">
                <a:ea typeface="ＭＳ Ｐゴシック" charset="-128"/>
              </a:rPr>
              <a:t>planned investment spending</a:t>
            </a:r>
            <a:r>
              <a:rPr lang="en-US" altLang="ja-JP" sz="2200" dirty="0">
                <a:ea typeface="ＭＳ Ｐゴシック" charset="-128"/>
              </a:rPr>
              <a:t>: the total planned spending by business firms on new machines, factories, and other capital goods, plus planned spending on new homes</a:t>
            </a:r>
          </a:p>
          <a:p>
            <a:pPr lvl="1">
              <a:spcBef>
                <a:spcPct val="40000"/>
              </a:spcBef>
            </a:pPr>
            <a:r>
              <a:rPr lang="en-US" altLang="ja-JP" sz="2200" b="1" dirty="0">
                <a:ea typeface="ＭＳ Ｐゴシック" charset="-128"/>
              </a:rPr>
              <a:t>government purchases</a:t>
            </a:r>
            <a:r>
              <a:rPr lang="en-US" altLang="ja-JP" sz="2200" dirty="0">
                <a:ea typeface="ＭＳ Ｐゴシック" charset="-128"/>
              </a:rPr>
              <a:t>: spending by all levels of government (federal, state, and local) on goods and services</a:t>
            </a:r>
          </a:p>
          <a:p>
            <a:pPr lvl="1">
              <a:spcBef>
                <a:spcPct val="40000"/>
              </a:spcBef>
            </a:pPr>
            <a:r>
              <a:rPr lang="en-US" altLang="ja-JP" sz="2200" b="1" dirty="0">
                <a:ea typeface="ＭＳ Ｐゴシック" charset="-128"/>
              </a:rPr>
              <a:t>net exports</a:t>
            </a:r>
            <a:r>
              <a:rPr lang="en-US" altLang="ja-JP" sz="2200" dirty="0">
                <a:ea typeface="ＭＳ Ｐゴシック" charset="-128"/>
              </a:rPr>
              <a:t>: the net foreign spending on domestic goods and </a:t>
            </a:r>
            <a:r>
              <a:rPr lang="en-US" altLang="ja-JP" sz="2200" dirty="0" smtClean="0">
                <a:ea typeface="ＭＳ Ｐゴシック" charset="-128"/>
              </a:rPr>
              <a:t>services</a:t>
            </a:r>
            <a:endParaRPr lang="en-US" sz="2200" dirty="0">
              <a:ea typeface="ヒラギノ角ゴ Pro W3" charset="-128"/>
            </a:endParaRPr>
          </a:p>
        </p:txBody>
      </p:sp>
    </p:spTree>
    <p:extLst>
      <p:ext uri="{BB962C8B-B14F-4D97-AF65-F5344CB8AC3E}">
        <p14:creationId xmlns:p14="http://schemas.microsoft.com/office/powerpoint/2010/main" val="3796296929"/>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Aggregate </a:t>
            </a:r>
            <a:r>
              <a:rPr lang="en-US" dirty="0" smtClean="0">
                <a:ea typeface="ヒラギノ角ゴ Pro W3" charset="-128"/>
              </a:rPr>
              <a:t>Demand</a:t>
            </a:r>
            <a:r>
              <a:rPr lang="en-US" sz="2000" b="0" dirty="0">
                <a:ea typeface="ヒラギノ角ゴ Pro W3" charset="-128"/>
              </a:rPr>
              <a:t> </a:t>
            </a:r>
            <a:r>
              <a:rPr lang="en-US" sz="2000" b="0" dirty="0" smtClean="0">
                <a:ea typeface="ヒラギノ角ゴ Pro W3" charset="-128"/>
              </a:rPr>
              <a:t>(2 </a:t>
            </a:r>
            <a:r>
              <a:rPr lang="en-US" sz="2000" b="0" dirty="0">
                <a:ea typeface="ヒラギノ角ゴ Pro W3" charset="-128"/>
              </a:rPr>
              <a:t>of </a:t>
            </a:r>
            <a:r>
              <a:rPr lang="en-US" sz="2000" b="0" dirty="0" smtClean="0">
                <a:ea typeface="ヒラギノ角ゴ Pro W3" charset="-128"/>
              </a:rPr>
              <a:t>3)</a:t>
            </a:r>
            <a:endParaRPr lang="en-US" sz="2000" dirty="0"/>
          </a:p>
        </p:txBody>
      </p:sp>
      <mc:AlternateContent xmlns:mc="http://schemas.openxmlformats.org/markup-compatibility/2006">
        <mc:Choice xmlns:a14="http://schemas.microsoft.com/office/drawing/2010/main" Requires="a14">
          <p:sp>
            <p:nvSpPr>
              <p:cNvPr id="4" name="Rectangle 3"/>
              <p:cNvSpPr txBox="1">
                <a:spLocks noChangeArrowheads="1"/>
              </p:cNvSpPr>
              <p:nvPr/>
            </p:nvSpPr>
            <p:spPr>
              <a:xfrm>
                <a:off x="381000" y="1447800"/>
                <a:ext cx="8382000" cy="4648200"/>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mn-lt"/>
                    <a:ea typeface="ヒラギノ角ゴ Pro W3" pitchFamily="-1" charset="-128"/>
                    <a:cs typeface="ヒラギノ角ゴ Pro W3" pitchFamily="-1" charset="-128"/>
                  </a:defRPr>
                </a:lvl1pPr>
                <a:lvl2pPr marL="742950" indent="-285750" algn="l" rtl="0" eaLnBrk="0" fontAlgn="base" hangingPunct="0">
                  <a:spcBef>
                    <a:spcPct val="20000"/>
                  </a:spcBef>
                  <a:spcAft>
                    <a:spcPct val="0"/>
                  </a:spcAft>
                  <a:buChar char="–"/>
                  <a:defRPr sz="2400">
                    <a:solidFill>
                      <a:schemeClr val="tx1"/>
                    </a:solidFill>
                    <a:latin typeface="+mn-lt"/>
                    <a:ea typeface="ヒラギノ角ゴ Pro W3" pitchFamily="-1" charset="-128"/>
                    <a:cs typeface="ヒラギノ角ゴ Pro W3" charset="0"/>
                  </a:defRPr>
                </a:lvl2pPr>
                <a:lvl3pPr marL="1143000" indent="-228600" algn="l" rtl="0" eaLnBrk="0" fontAlgn="base" hangingPunct="0">
                  <a:spcBef>
                    <a:spcPct val="20000"/>
                  </a:spcBef>
                  <a:spcAft>
                    <a:spcPct val="0"/>
                  </a:spcAft>
                  <a:buChar char="•"/>
                  <a:defRPr sz="2000">
                    <a:solidFill>
                      <a:schemeClr val="tx1"/>
                    </a:solidFill>
                    <a:latin typeface="+mn-lt"/>
                    <a:ea typeface="ヒラギノ角ゴ Pro W3" pitchFamily="-1" charset="-128"/>
                    <a:cs typeface="ヒラギノ角ゴ Pro W3" charset="0"/>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1" charset="-128"/>
                    <a:cs typeface="ヒラギノ角ゴ Pro W3" charset="0"/>
                  </a:defRPr>
                </a:lvl4pPr>
                <a:lvl5pPr marL="2057400" indent="-228600" algn="l" rtl="0" eaLnBrk="0" fontAlgn="base" hangingPunct="0">
                  <a:spcBef>
                    <a:spcPct val="20000"/>
                  </a:spcBef>
                  <a:spcAft>
                    <a:spcPct val="0"/>
                  </a:spcAft>
                  <a:buChar char="»"/>
                  <a:defRPr sz="1600">
                    <a:solidFill>
                      <a:schemeClr val="tx1"/>
                    </a:solidFill>
                    <a:latin typeface="+mn-lt"/>
                    <a:ea typeface="ヒラギノ角ゴ Pro W3" pitchFamily="-1" charset="-128"/>
                    <a:cs typeface="ヒラギノ角ゴ Pro W3" charset="0"/>
                  </a:defRPr>
                </a:lvl5pPr>
                <a:lvl6pPr marL="25146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6pPr>
                <a:lvl7pPr marL="29718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7pPr>
                <a:lvl8pPr marL="34290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8pPr>
                <a:lvl9pPr marL="38862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9pPr>
              </a:lstStyle>
              <a:p>
                <a:pPr eaLnBrk="1" hangingPunct="1">
                  <a:spcBef>
                    <a:spcPct val="40000"/>
                  </a:spcBef>
                </a:pPr>
                <a:r>
                  <a:rPr lang="en-US" altLang="zh-TW" kern="0" dirty="0" smtClean="0">
                    <a:ea typeface="ヒラギノ角ゴ Pro W3" pitchFamily="-84" charset="-128"/>
                  </a:rPr>
                  <a:t>The aggregate demand curve is downward sloping because</a:t>
                </a:r>
              </a:p>
              <a:p>
                <a:pPr marL="0" indent="0" eaLnBrk="1" hangingPunct="1">
                  <a:spcBef>
                    <a:spcPct val="40000"/>
                  </a:spcBef>
                  <a:buNone/>
                </a:pPr>
                <a14:m>
                  <m:oMathPara xmlns:m="http://schemas.openxmlformats.org/officeDocument/2006/math">
                    <m:oMathParaPr>
                      <m:jc m:val="centerGroup"/>
                    </m:oMathParaPr>
                    <m:oMath xmlns:m="http://schemas.openxmlformats.org/officeDocument/2006/math">
                      <m:sSup>
                        <m:sSupPr>
                          <m:ctrlPr>
                            <a:rPr lang="en-US" altLang="zh-TW" i="1" kern="0">
                              <a:latin typeface="Cambria Math" panose="02040503050406030204" pitchFamily="18" charset="0"/>
                              <a:ea typeface="ヒラギノ角ゴ Pro W3" pitchFamily="-84" charset="-128"/>
                            </a:rPr>
                          </m:ctrlPr>
                        </m:sSupPr>
                        <m:e>
                          <m:r>
                            <a:rPr lang="en-US" altLang="zh-TW" i="1" kern="0">
                              <a:latin typeface="Cambria Math" panose="02040503050406030204" pitchFamily="18" charset="0"/>
                              <a:ea typeface="ヒラギノ角ゴ Pro W3" pitchFamily="-84" charset="-128"/>
                            </a:rPr>
                            <m:t>𝑌</m:t>
                          </m:r>
                        </m:e>
                        <m:sup>
                          <m:r>
                            <a:rPr lang="en-US" altLang="zh-TW" i="1" kern="0">
                              <a:latin typeface="Cambria Math" panose="02040503050406030204" pitchFamily="18" charset="0"/>
                              <a:ea typeface="ヒラギノ角ゴ Pro W3" pitchFamily="-84" charset="-128"/>
                            </a:rPr>
                            <m:t>𝑎𝑑</m:t>
                          </m:r>
                        </m:sup>
                      </m:sSup>
                      <m:r>
                        <a:rPr lang="en-US" altLang="zh-TW" b="0" i="1" kern="0" smtClean="0">
                          <a:latin typeface="Cambria Math" panose="02040503050406030204" pitchFamily="18" charset="0"/>
                          <a:ea typeface="ヒラギノ角ゴ Pro W3" pitchFamily="-84" charset="-128"/>
                        </a:rPr>
                        <m:t>=</m:t>
                      </m:r>
                      <m:r>
                        <a:rPr lang="en-US" altLang="zh-TW" b="0" i="1" kern="0" smtClean="0">
                          <a:latin typeface="Cambria Math" panose="02040503050406030204" pitchFamily="18" charset="0"/>
                          <a:ea typeface="ヒラギノ角ゴ Pro W3" pitchFamily="-84" charset="-128"/>
                        </a:rPr>
                        <m:t>𝐶</m:t>
                      </m:r>
                      <m:r>
                        <a:rPr lang="en-US" altLang="zh-TW" b="0" i="1" kern="0" smtClean="0">
                          <a:latin typeface="Cambria Math" panose="02040503050406030204" pitchFamily="18" charset="0"/>
                          <a:ea typeface="ヒラギノ角ゴ Pro W3" pitchFamily="-84" charset="-128"/>
                        </a:rPr>
                        <m:t>+</m:t>
                      </m:r>
                      <m:r>
                        <a:rPr lang="en-US" altLang="zh-TW" b="0" i="1" kern="0" smtClean="0">
                          <a:latin typeface="Cambria Math" panose="02040503050406030204" pitchFamily="18" charset="0"/>
                          <a:ea typeface="ヒラギノ角ゴ Pro W3" pitchFamily="-84" charset="-128"/>
                        </a:rPr>
                        <m:t>𝐼</m:t>
                      </m:r>
                      <m:r>
                        <a:rPr lang="en-US" altLang="zh-TW" b="0" i="1" kern="0" smtClean="0">
                          <a:latin typeface="Cambria Math" panose="02040503050406030204" pitchFamily="18" charset="0"/>
                          <a:ea typeface="ヒラギノ角ゴ Pro W3" pitchFamily="-84" charset="-128"/>
                        </a:rPr>
                        <m:t>+</m:t>
                      </m:r>
                      <m:r>
                        <a:rPr lang="en-US" altLang="zh-TW" b="0" i="1" kern="0" smtClean="0">
                          <a:latin typeface="Cambria Math" panose="02040503050406030204" pitchFamily="18" charset="0"/>
                          <a:ea typeface="ヒラギノ角ゴ Pro W3" pitchFamily="-84" charset="-128"/>
                        </a:rPr>
                        <m:t>𝐺</m:t>
                      </m:r>
                      <m:r>
                        <a:rPr lang="en-US" altLang="zh-TW" b="0" i="1" kern="0" smtClean="0">
                          <a:latin typeface="Cambria Math" panose="02040503050406030204" pitchFamily="18" charset="0"/>
                          <a:ea typeface="ヒラギノ角ゴ Pro W3" pitchFamily="-84" charset="-128"/>
                        </a:rPr>
                        <m:t>+</m:t>
                      </m:r>
                      <m:r>
                        <a:rPr lang="en-US" altLang="zh-TW" b="0" i="1" kern="0" smtClean="0">
                          <a:latin typeface="Cambria Math" panose="02040503050406030204" pitchFamily="18" charset="0"/>
                          <a:ea typeface="ヒラギノ角ゴ Pro W3" pitchFamily="-84" charset="-128"/>
                        </a:rPr>
                        <m:t>𝑁𝑋</m:t>
                      </m:r>
                      <m:r>
                        <a:rPr lang="en-US" altLang="zh-TW" b="0" i="1" kern="0" smtClean="0">
                          <a:latin typeface="Cambria Math" panose="02040503050406030204" pitchFamily="18" charset="0"/>
                          <a:ea typeface="ヒラギノ角ゴ Pro W3" pitchFamily="-84" charset="-128"/>
                        </a:rPr>
                        <m:t> </m:t>
                      </m:r>
                    </m:oMath>
                  </m:oMathPara>
                </a14:m>
                <a:endParaRPr lang="en-US" altLang="zh-TW" kern="0" dirty="0" smtClean="0">
                  <a:ea typeface="ヒラギノ角ゴ Pro W3" pitchFamily="-84" charset="-128"/>
                </a:endParaRPr>
              </a:p>
              <a:p>
                <a:pPr marL="0" indent="0" eaLnBrk="1" hangingPunct="1">
                  <a:spcBef>
                    <a:spcPct val="40000"/>
                  </a:spcBef>
                  <a:buNone/>
                </a:pPr>
                <a:r>
                  <a:rPr lang="en-US" altLang="zh-TW" kern="0" dirty="0" smtClean="0">
                    <a:ea typeface="ヒラギノ角ゴ Pro W3" pitchFamily="-84" charset="-128"/>
                  </a:rPr>
                  <a:t>   and</a:t>
                </a:r>
              </a:p>
              <a:p>
                <a:pPr marL="0" indent="0" eaLnBrk="1" hangingPunct="1">
                  <a:spcBef>
                    <a:spcPct val="40000"/>
                  </a:spcBef>
                  <a:buNone/>
                </a:pPr>
                <a14:m>
                  <m:oMathPara xmlns:m="http://schemas.openxmlformats.org/officeDocument/2006/math">
                    <m:oMathParaPr>
                      <m:jc m:val="centerGroup"/>
                    </m:oMathParaPr>
                    <m:oMath xmlns:m="http://schemas.openxmlformats.org/officeDocument/2006/math">
                      <m:r>
                        <a:rPr lang="zh-TW" altLang="en-US" i="1" kern="0" smtClean="0">
                          <a:latin typeface="Cambria Math" panose="02040503050406030204" pitchFamily="18" charset="0"/>
                          <a:ea typeface="ヒラギノ角ゴ Pro W3" pitchFamily="-84" charset="-128"/>
                        </a:rPr>
                        <m:t>𝜋</m:t>
                      </m:r>
                      <m:r>
                        <a:rPr lang="zh-TW" altLang="en-US" i="1" kern="0" smtClean="0">
                          <a:latin typeface="Cambria Math" panose="02040503050406030204" pitchFamily="18" charset="0"/>
                          <a:ea typeface="ヒラギノ角ゴ Pro W3" pitchFamily="-84" charset="-128"/>
                        </a:rPr>
                        <m:t>↑ ⟹</m:t>
                      </m:r>
                      <m:r>
                        <a:rPr lang="en-US" altLang="zh-TW" b="0" i="1" kern="0" smtClean="0">
                          <a:latin typeface="Cambria Math" panose="02040503050406030204" pitchFamily="18" charset="0"/>
                          <a:ea typeface="ヒラギノ角ゴ Pro W3" pitchFamily="-84" charset="-128"/>
                        </a:rPr>
                        <m:t>𝑟</m:t>
                      </m:r>
                      <m:r>
                        <a:rPr lang="en-US" altLang="zh-TW" b="0" i="1" kern="0" smtClean="0">
                          <a:latin typeface="Cambria Math" panose="02040503050406030204" pitchFamily="18" charset="0"/>
                          <a:ea typeface="Cambria Math" panose="02040503050406030204" pitchFamily="18" charset="0"/>
                        </a:rPr>
                        <m:t>↑ </m:t>
                      </m:r>
                      <m:r>
                        <a:rPr lang="zh-TW" altLang="en-US" i="1" kern="0" smtClean="0">
                          <a:latin typeface="Cambria Math" panose="02040503050406030204" pitchFamily="18" charset="0"/>
                          <a:ea typeface="ヒラギノ角ゴ Pro W3" pitchFamily="-84" charset="-128"/>
                        </a:rPr>
                        <m:t>⟹</m:t>
                      </m:r>
                      <m:r>
                        <a:rPr lang="en-US" altLang="zh-TW" b="0" i="1" kern="0" smtClean="0">
                          <a:latin typeface="Cambria Math" panose="02040503050406030204" pitchFamily="18" charset="0"/>
                          <a:ea typeface="ヒラギノ角ゴ Pro W3" pitchFamily="-84" charset="-128"/>
                        </a:rPr>
                        <m:t>𝐼</m:t>
                      </m:r>
                      <m:r>
                        <a:rPr lang="en-US" altLang="zh-TW" b="0" i="1" kern="0" smtClean="0">
                          <a:latin typeface="Cambria Math" panose="02040503050406030204" pitchFamily="18" charset="0"/>
                          <a:ea typeface="Cambria Math" panose="02040503050406030204" pitchFamily="18" charset="0"/>
                        </a:rPr>
                        <m:t>↓ </m:t>
                      </m:r>
                      <m:r>
                        <a:rPr lang="zh-TW" altLang="en-US" i="1" kern="0" smtClean="0">
                          <a:latin typeface="Cambria Math" panose="02040503050406030204" pitchFamily="18" charset="0"/>
                          <a:ea typeface="ヒラギノ角ゴ Pro W3" pitchFamily="-84" charset="-128"/>
                        </a:rPr>
                        <m:t>⟹</m:t>
                      </m:r>
                      <m:sSup>
                        <m:sSupPr>
                          <m:ctrlPr>
                            <a:rPr lang="en-US" altLang="zh-TW" i="1" kern="0" smtClean="0">
                              <a:latin typeface="Cambria Math" panose="02040503050406030204" pitchFamily="18" charset="0"/>
                              <a:ea typeface="ヒラギノ角ゴ Pro W3" pitchFamily="-84" charset="-128"/>
                            </a:rPr>
                          </m:ctrlPr>
                        </m:sSupPr>
                        <m:e>
                          <m:r>
                            <a:rPr lang="en-US" altLang="zh-TW" b="0" i="1" kern="0" smtClean="0">
                              <a:latin typeface="Cambria Math" panose="02040503050406030204" pitchFamily="18" charset="0"/>
                              <a:ea typeface="ヒラギノ角ゴ Pro W3" pitchFamily="-84" charset="-128"/>
                            </a:rPr>
                            <m:t>𝑌</m:t>
                          </m:r>
                        </m:e>
                        <m:sup>
                          <m:r>
                            <a:rPr lang="en-US" altLang="zh-TW" b="0" i="1" kern="0" smtClean="0">
                              <a:latin typeface="Cambria Math" panose="02040503050406030204" pitchFamily="18" charset="0"/>
                              <a:ea typeface="ヒラギノ角ゴ Pro W3" pitchFamily="-84" charset="-128"/>
                            </a:rPr>
                            <m:t>𝑎𝑑</m:t>
                          </m:r>
                        </m:sup>
                      </m:sSup>
                      <m:r>
                        <a:rPr lang="en-US" altLang="zh-TW" i="1" kern="0" smtClean="0">
                          <a:latin typeface="Cambria Math" panose="02040503050406030204" pitchFamily="18" charset="0"/>
                          <a:ea typeface="Cambria Math" panose="02040503050406030204" pitchFamily="18" charset="0"/>
                        </a:rPr>
                        <m:t>↓</m:t>
                      </m:r>
                    </m:oMath>
                  </m:oMathPara>
                </a14:m>
                <a:endParaRPr lang="en-US" altLang="zh-TW" kern="0" dirty="0" smtClean="0">
                  <a:ea typeface="ヒラギノ角ゴ Pro W3" pitchFamily="-84" charset="-128"/>
                </a:endParaRPr>
              </a:p>
              <a:p>
                <a:pPr marL="0" indent="0" eaLnBrk="1" hangingPunct="1">
                  <a:spcBef>
                    <a:spcPct val="40000"/>
                  </a:spcBef>
                  <a:buNone/>
                </a:pPr>
                <a:endParaRPr lang="en-US" altLang="zh-TW" kern="0" dirty="0" smtClean="0">
                  <a:ea typeface="ヒラギノ角ゴ Pro W3" pitchFamily="-84" charset="-128"/>
                </a:endParaRPr>
              </a:p>
            </p:txBody>
          </p:sp>
        </mc:Choice>
        <mc:Fallback>
          <p:sp>
            <p:nvSpPr>
              <p:cNvPr id="4" name="Rectangle 3"/>
              <p:cNvSpPr txBox="1">
                <a:spLocks noRot="1" noChangeAspect="1" noMove="1" noResize="1" noEditPoints="1" noAdjustHandles="1" noChangeArrowheads="1" noChangeShapeType="1" noTextEdit="1"/>
              </p:cNvSpPr>
              <p:nvPr/>
            </p:nvSpPr>
            <p:spPr>
              <a:xfrm>
                <a:off x="381000" y="1447800"/>
                <a:ext cx="8382000" cy="4648200"/>
              </a:xfrm>
              <a:prstGeom prst="rect">
                <a:avLst/>
              </a:prstGeom>
              <a:blipFill>
                <a:blip r:embed="rId2"/>
                <a:stretch>
                  <a:fillRect l="-1309" t="-1444"/>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412778886"/>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Aggregate Demand</a:t>
            </a:r>
            <a:r>
              <a:rPr lang="en-US" sz="2000" dirty="0">
                <a:ea typeface="ヒラギノ角ゴ Pro W3" charset="-128"/>
              </a:rPr>
              <a:t> </a:t>
            </a:r>
            <a:r>
              <a:rPr lang="en-US" sz="2000" b="0" dirty="0" smtClean="0">
                <a:ea typeface="ヒラギノ角ゴ Pro W3" charset="-128"/>
              </a:rPr>
              <a:t>(3 </a:t>
            </a:r>
            <a:r>
              <a:rPr lang="en-US" sz="2000" b="0" dirty="0">
                <a:ea typeface="ヒラギノ角ゴ Pro W3" charset="-128"/>
              </a:rPr>
              <a:t>of 3)</a:t>
            </a:r>
            <a:endParaRPr lang="en-US" sz="2000" dirty="0"/>
          </a:p>
        </p:txBody>
      </p:sp>
      <p:sp>
        <p:nvSpPr>
          <p:cNvPr id="3" name="Content Placeholder 2"/>
          <p:cNvSpPr>
            <a:spLocks noGrp="1"/>
          </p:cNvSpPr>
          <p:nvPr>
            <p:ph idx="1"/>
          </p:nvPr>
        </p:nvSpPr>
        <p:spPr/>
        <p:txBody>
          <a:bodyPr/>
          <a:lstStyle/>
          <a:p>
            <a:pPr>
              <a:spcBef>
                <a:spcPct val="40000"/>
              </a:spcBef>
            </a:pPr>
            <a:r>
              <a:rPr lang="en-US" dirty="0">
                <a:ea typeface="ヒラギノ角ゴ Pro W3" charset="-128"/>
              </a:rPr>
              <a:t>The fact that the aggregate demand curve is downward sloping can also be derived from the quantity theory of money analysis.</a:t>
            </a:r>
          </a:p>
          <a:p>
            <a:pPr>
              <a:spcBef>
                <a:spcPct val="40000"/>
              </a:spcBef>
            </a:pPr>
            <a:r>
              <a:rPr lang="en-US" dirty="0">
                <a:ea typeface="ヒラギノ角ゴ Pro W3" charset="-128"/>
              </a:rPr>
              <a:t>If velocity stays constant, a constant money supply implies constant nominal aggregate spending, and a decrease in the price level is matched with an increase in aggregate demand. </a:t>
            </a:r>
          </a:p>
          <a:p>
            <a:pPr>
              <a:spcBef>
                <a:spcPct val="40000"/>
              </a:spcBef>
            </a:pPr>
            <a:r>
              <a:rPr lang="en-US" dirty="0">
                <a:ea typeface="ヒラギノ角ゴ Pro W3" charset="-128"/>
              </a:rPr>
              <a:t>Meaning of the term </a:t>
            </a:r>
            <a:r>
              <a:rPr lang="en-US" b="1" dirty="0">
                <a:ea typeface="ヒラギノ角ゴ Pro W3" charset="-128"/>
              </a:rPr>
              <a:t>autonomous</a:t>
            </a:r>
            <a:r>
              <a:rPr lang="en-US" dirty="0" smtClean="0">
                <a:ea typeface="ヒラギノ角ゴ Pro W3" charset="-128"/>
              </a:rPr>
              <a:t>.</a:t>
            </a:r>
            <a:endParaRPr lang="en-US" dirty="0"/>
          </a:p>
        </p:txBody>
      </p:sp>
    </p:spTree>
    <p:extLst>
      <p:ext uri="{BB962C8B-B14F-4D97-AF65-F5344CB8AC3E}">
        <p14:creationId xmlns:p14="http://schemas.microsoft.com/office/powerpoint/2010/main" val="1587064887"/>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a:t>
            </a:r>
            <a:r>
              <a:rPr lang="en-US" altLang="ja-JP" dirty="0"/>
              <a:t>1 Leftward Shift in the Aggregate Demand Curve</a:t>
            </a:r>
            <a:endParaRPr lang="en-US" dirty="0"/>
          </a:p>
        </p:txBody>
      </p:sp>
      <p:pic>
        <p:nvPicPr>
          <p:cNvPr id="2050" name="Picture 2" descr="The vertical axis is labeled Inflation Rate, pi. The horizontal axis is labeled Aggregate Output, Y. Two parallel slanting lines AD2 and AD1 (to the right of AD2) are drawn from the top left corner toward the right end of the horizontal axis. A leftward arrow points from line AD1 to AD2. A label on the graph reads r bar up arrow, G bar down arrow, T bar up arrow, NX bar down arrow, C bar down arrow, I bar down arrow, f bar up arrow decreases aggregate demand and shifts the AD curve to the lef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0577" y="1607041"/>
            <a:ext cx="6142846" cy="4422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529213"/>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ea typeface="ＭＳ Ｐゴシック" charset="-128"/>
              </a:rPr>
              <a:t>Figure 2</a:t>
            </a:r>
            <a:r>
              <a:rPr lang="en-US" altLang="ja-JP" b="0" dirty="0">
                <a:ea typeface="ＭＳ Ｐゴシック" charset="-128"/>
              </a:rPr>
              <a:t> </a:t>
            </a:r>
            <a:r>
              <a:rPr lang="en-US" altLang="ja-JP" dirty="0">
                <a:ea typeface="ＭＳ Ｐゴシック" charset="-128"/>
              </a:rPr>
              <a:t>Rightward Shift in the Aggregate Demand Curve</a:t>
            </a:r>
            <a:endParaRPr lang="en-US" dirty="0"/>
          </a:p>
        </p:txBody>
      </p:sp>
      <p:pic>
        <p:nvPicPr>
          <p:cNvPr id="3074" name="Picture 2" descr="The vertical axis is labeled Inflation Rate, pi. The horizontal axis is labeled Aggregate Output, Y. Two parallel slanting lines AD1 and AD2 are drawn from the top left corner toward the right end of the horizontal axis. A rightward arrow points from line AD1 to AD2. A label on the graph reads r bar down arrow, G bar up arrow, T bar down arrow, NX bar up arrow, C bar up arrow, I bar up arrow, f bar down arrow increases aggregate demand and shifts the AD curve to the righ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9018" y="1507634"/>
            <a:ext cx="6585964" cy="4741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314905"/>
      </p:ext>
    </p:extLst>
  </p:cSld>
  <p:clrMapOvr>
    <a:masterClrMapping/>
  </p:clrMapOvr>
  <p:transition spd="slow">
    <p:wipe dir="r"/>
  </p:transition>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7463</TotalTime>
  <Words>1971</Words>
  <Application>Microsoft Office PowerPoint</Application>
  <PresentationFormat>如螢幕大小 (4:3)</PresentationFormat>
  <Paragraphs>144</Paragraphs>
  <Slides>49</Slides>
  <Notes>1</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49</vt:i4>
      </vt:variant>
    </vt:vector>
  </HeadingPairs>
  <TitlesOfParts>
    <vt:vector size="58" baseType="lpstr">
      <vt:lpstr>MS PGothic</vt:lpstr>
      <vt:lpstr>MS PGothic</vt:lpstr>
      <vt:lpstr>ヒラギノ角ゴ Pro W3</vt:lpstr>
      <vt:lpstr>Arial</vt:lpstr>
      <vt:lpstr>Cambria Math</vt:lpstr>
      <vt:lpstr>Times New Roman</vt:lpstr>
      <vt:lpstr>Verdana</vt:lpstr>
      <vt:lpstr>Wingdings</vt:lpstr>
      <vt:lpstr>508 Lecture</vt:lpstr>
      <vt:lpstr>The Economics of Money, Banking, and Financial Markets</vt:lpstr>
      <vt:lpstr>Preview</vt:lpstr>
      <vt:lpstr>Learning Objectives (1 of 2)</vt:lpstr>
      <vt:lpstr>Learning Objectives (2 of 2)</vt:lpstr>
      <vt:lpstr>Aggregate Demand (1 of 3)</vt:lpstr>
      <vt:lpstr>Aggregate Demand (2 of 3)</vt:lpstr>
      <vt:lpstr>Aggregate Demand (3 of 3)</vt:lpstr>
      <vt:lpstr>Figure 1 Leftward Shift in the Aggregate Demand Curve</vt:lpstr>
      <vt:lpstr>Figure 2 Rightward Shift in the Aggregate Demand Curve</vt:lpstr>
      <vt:lpstr>Factors That Shift the Aggregate Demand Curve</vt:lpstr>
      <vt:lpstr>Summary Table 1 Factors That Shift the Aggregate Demand Curve</vt:lpstr>
      <vt:lpstr>Aggregate Supply</vt:lpstr>
      <vt:lpstr>Figure 3 Long- and Short-Run Aggregate Supply Curves</vt:lpstr>
      <vt:lpstr>Shifts in Aggregate Supply Curves</vt:lpstr>
      <vt:lpstr>Figure 4 Shift in the Long-Run Aggregate Supply Curve</vt:lpstr>
      <vt:lpstr>Shifts in the Short-Run Aggregate Supply Curve </vt:lpstr>
      <vt:lpstr>Summary Table 2 Factors That Shift the Short-Run Aggregate Supply Curve</vt:lpstr>
      <vt:lpstr>Figure 5 Shift in the Short-Run Aggregate Supply Curve from Changes in Expected Inflation and Price Shocks</vt:lpstr>
      <vt:lpstr>Figure 6 Shift in the Short-Run Aggregate Supply Curve from a Persistent Positive Output Gap</vt:lpstr>
      <vt:lpstr>Equilibrium in Aggregate Demand and Supply Analysis </vt:lpstr>
      <vt:lpstr>Short-Run Equilibrium</vt:lpstr>
      <vt:lpstr>Figure 7 Short-Run Equilibrium</vt:lpstr>
      <vt:lpstr>Figure 8 Adjustment to Long-Run Equilibrium in Aggregate Supply and Demand Analysis</vt:lpstr>
      <vt:lpstr>Self-Correcting Mechanism</vt:lpstr>
      <vt:lpstr>Changes in Equilibrium: Aggregate Demand Shocks</vt:lpstr>
      <vt:lpstr>Figure 9 Positive Demand Shock</vt:lpstr>
      <vt:lpstr>Figure 10 The Volcker Disinflation: 1980–1986</vt:lpstr>
      <vt:lpstr>Figure 11 Negative Demand Shocks, 2000–2004</vt:lpstr>
      <vt:lpstr>Changes in Equilibrium: Aggregate Supply (Price) Shocks (1 of 2)</vt:lpstr>
      <vt:lpstr>Changes in Equilibrium: Aggregate Supply (Price) Shocks (2 of 2)</vt:lpstr>
      <vt:lpstr>Figure 12 Temporary Negative Supply Shock</vt:lpstr>
      <vt:lpstr>Figure 13 Negative Supply Shocks, 1973–1975 and 1978–1980</vt:lpstr>
      <vt:lpstr>Permanent Supply Shocks and Real Business Cycle Theory</vt:lpstr>
      <vt:lpstr>Figure 14 Permanent Negative Supply Shock</vt:lpstr>
      <vt:lpstr>Figure 15 Positive Supply Shocks, 1995–1999</vt:lpstr>
      <vt:lpstr>Conclusions</vt:lpstr>
      <vt:lpstr>Figure 16 Negative Supply and Demand Shocks and the 2007–2009 Crisis</vt:lpstr>
      <vt:lpstr>AD/AS Analysis of Foreign Business Cycle Episodes </vt:lpstr>
      <vt:lpstr>Figure 17 U.K. Financial Crisis, 2007–2009</vt:lpstr>
      <vt:lpstr>Figure 18 China and the Financial Crisis, 2007–2009</vt:lpstr>
      <vt:lpstr>Appendix to Chapter 22: The Phillips Curve and the Short-Run Aggregate Supply Curve</vt:lpstr>
      <vt:lpstr>Figure 1 Inflation and Unemployment in the United States, 1950–1969 and 1970–2016</vt:lpstr>
      <vt:lpstr>Figure 2 The Short- and Long-Run Phillips Curve</vt:lpstr>
      <vt:lpstr>Three Important Conclusions</vt:lpstr>
      <vt:lpstr>The Phillips Curve After the 1960s</vt:lpstr>
      <vt:lpstr>The Modern Phillips Curve with Adaptive (Backward-Looking) Expectations</vt:lpstr>
      <vt:lpstr>The Short-Run Aggregate Supply Curve</vt:lpstr>
      <vt:lpstr>Okun’s Law</vt:lpstr>
      <vt:lpstr>Figure 3 Okun’s Law, 1960–2016</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Economics of Money, Banking, and Financial Markets, Twelfth Edition</dc:title>
  <dc:subject>Economics</dc:subject>
  <dc:creator>Frederic S. Mishkin</dc:creator>
  <cp:keywords>Economics</cp:keywords>
  <cp:lastModifiedBy>twlai</cp:lastModifiedBy>
  <cp:revision>515</cp:revision>
  <dcterms:created xsi:type="dcterms:W3CDTF">2014-07-14T20:04:21Z</dcterms:created>
  <dcterms:modified xsi:type="dcterms:W3CDTF">2020-06-04T11:27:42Z</dcterms:modified>
  <cp:category>Economics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